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7">
  <p:sldMasterIdLst>
    <p:sldMasterId id="2147483714" r:id="rId1"/>
  </p:sldMasterIdLst>
  <p:notesMasterIdLst>
    <p:notesMasterId r:id="rId22"/>
  </p:notesMasterIdLst>
  <p:handoutMasterIdLst>
    <p:handoutMasterId r:id="rId23"/>
  </p:handoutMasterIdLst>
  <p:sldIdLst>
    <p:sldId id="348" r:id="rId2"/>
    <p:sldId id="352" r:id="rId3"/>
    <p:sldId id="349" r:id="rId4"/>
    <p:sldId id="350" r:id="rId5"/>
    <p:sldId id="362" r:id="rId6"/>
    <p:sldId id="389" r:id="rId7"/>
    <p:sldId id="393" r:id="rId8"/>
    <p:sldId id="351" r:id="rId9"/>
    <p:sldId id="353" r:id="rId10"/>
    <p:sldId id="354" r:id="rId11"/>
    <p:sldId id="355" r:id="rId12"/>
    <p:sldId id="358" r:id="rId13"/>
    <p:sldId id="360" r:id="rId14"/>
    <p:sldId id="361" r:id="rId15"/>
    <p:sldId id="363" r:id="rId16"/>
    <p:sldId id="364" r:id="rId17"/>
    <p:sldId id="365" r:id="rId18"/>
    <p:sldId id="367" r:id="rId19"/>
    <p:sldId id="368" r:id="rId20"/>
    <p:sldId id="369" r:id="rId21"/>
  </p:sldIdLst>
  <p:sldSz cx="12192000" cy="6858000"/>
  <p:notesSz cx="6797675" cy="9874250"/>
  <p:kinsoku lang="ja-JP" invalStChars="、。，．・：；？！゛゜ヽヾゝゞ々ー’”）〕］｝〉》」』】°‰′″℃￠％ぁぃぅぇぉっゃゅょゎァィゥェォッャュョヮヵヶ!%),.:;?]}｡｣､･ｧｨｩｪｫｬｭｮｯｰﾞﾟ" invalEndChars="‘“（〔［｛〈《「『【￥＄$([\{｢￡"/>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7" autoAdjust="0"/>
    <p:restoredTop sz="75976" autoAdjust="0"/>
  </p:normalViewPr>
  <p:slideViewPr>
    <p:cSldViewPr>
      <p:cViewPr varScale="1">
        <p:scale>
          <a:sx n="80" d="100"/>
          <a:sy n="80" d="100"/>
        </p:scale>
        <p:origin x="1068" y="9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38588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06463" y="4705350"/>
            <a:ext cx="4984750" cy="4465638"/>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2227" name="Rectangle 3"/>
          <p:cNvSpPr>
            <a:spLocks noGrp="1" noRot="1" noChangeAspect="1" noChangeArrowheads="1" noTextEdit="1"/>
          </p:cNvSpPr>
          <p:nvPr>
            <p:ph type="sldImg" idx="2"/>
          </p:nvPr>
        </p:nvSpPr>
        <p:spPr bwMode="auto">
          <a:xfrm>
            <a:off x="331788" y="863600"/>
            <a:ext cx="6134100" cy="34512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7113563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this lecture, we'll look at some options for natural language processing, that is, processing languages used by humans. Specifically, we'll look at text analysis. </a:t>
            </a:r>
          </a:p>
        </p:txBody>
      </p:sp>
    </p:spTree>
    <p:extLst>
      <p:ext uri="{BB962C8B-B14F-4D97-AF65-F5344CB8AC3E}">
        <p14:creationId xmlns:p14="http://schemas.microsoft.com/office/powerpoint/2010/main" val="16484284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Open will read text encoded binary as text and convert it to strings. You can get at the text all in one go, using (in the above) </a:t>
            </a:r>
            <a:r>
              <a:rPr lang="en-GB" dirty="0" err="1"/>
              <a:t>f.read</a:t>
            </a:r>
            <a:r>
              <a:rPr lang="en-GB" dirty="0"/>
              <a:t>() , or as an iterator of lines. Line endings are parsed using the standard end of line characters, but can be set using the newline </a:t>
            </a:r>
            <a:r>
              <a:rPr lang="en-GB" dirty="0" err="1"/>
              <a:t>kwarg</a:t>
            </a:r>
            <a:r>
              <a:rPr lang="en-GB" dirty="0"/>
              <a:t>.</a:t>
            </a:r>
          </a:p>
        </p:txBody>
      </p:sp>
    </p:spTree>
    <p:extLst>
      <p:ext uri="{BB962C8B-B14F-4D97-AF65-F5344CB8AC3E}">
        <p14:creationId xmlns:p14="http://schemas.microsoft.com/office/powerpoint/2010/main" val="27315322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 may recognise the above code for parsing words from the Core course. It uses "split" to split lines into word-tokens. </a:t>
            </a:r>
          </a:p>
          <a:p>
            <a:r>
              <a:rPr lang="en-GB" dirty="0"/>
              <a:t>https://docs.python.org/2/library/stdtypes.html#str.split</a:t>
            </a:r>
          </a:p>
          <a:p>
            <a:r>
              <a:rPr lang="en-GB" dirty="0"/>
              <a:t>Each line is added as a list of separate tokens to a list "data", to make a 2D list of tokens.</a:t>
            </a:r>
          </a:p>
        </p:txBody>
      </p:sp>
      <p:sp>
        <p:nvSpPr>
          <p:cNvPr id="4" name="Slide Number Placeholder 3"/>
          <p:cNvSpPr>
            <a:spLocks noGrp="1"/>
          </p:cNvSpPr>
          <p:nvPr>
            <p:ph type="sldNum" sz="quarter" idx="10"/>
          </p:nvPr>
        </p:nvSpPr>
        <p:spPr/>
        <p:txBody>
          <a:bodyPr/>
          <a:lstStyle/>
          <a:p>
            <a:fld id="{40AF8E6D-2F87-4F6A-97CA-AABE12BDBAA7}" type="slidenum">
              <a:rPr lang="en-GB" smtClean="0"/>
              <a:t>12</a:t>
            </a:fld>
            <a:endParaRPr lang="en-GB"/>
          </a:p>
        </p:txBody>
      </p:sp>
    </p:spTree>
    <p:extLst>
      <p:ext uri="{BB962C8B-B14F-4D97-AF65-F5344CB8AC3E}">
        <p14:creationId xmlns:p14="http://schemas.microsoft.com/office/powerpoint/2010/main" val="17088581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Generally, however, we let input functions do the tokenising for us. Here, again, is how we do this using the CSV library, which can also be set to use non-comma delimiters. This library has the additional advantage that it can place data in the right format, reading text numbers into numerical variables rather than as text. </a:t>
            </a:r>
          </a:p>
        </p:txBody>
      </p:sp>
    </p:spTree>
    <p:extLst>
      <p:ext uri="{BB962C8B-B14F-4D97-AF65-F5344CB8AC3E}">
        <p14:creationId xmlns:p14="http://schemas.microsoft.com/office/powerpoint/2010/main" val="41268369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how does </a:t>
            </a:r>
            <a:r>
              <a:rPr lang="en-GB" dirty="0" err="1"/>
              <a:t>nltk</a:t>
            </a:r>
            <a:r>
              <a:rPr lang="en-GB" dirty="0"/>
              <a:t> go about this process? First, we need to read in the text. The above shows three traditional ways of doing this. Firstly, with "open" (the "r" is for read, the "U" for Unicode). Secondly, as a plain text file from the web, and thirdly from HTML with the tags discarded. The web information is from the </a:t>
            </a:r>
            <a:r>
              <a:rPr lang="en-GB" sz="1200" dirty="0">
                <a:latin typeface="Courier New" panose="02070309020205020404" pitchFamily="49" charset="0"/>
                <a:cs typeface="Courier New" panose="02070309020205020404" pitchFamily="49" charset="0"/>
              </a:rPr>
              <a:t>Gutenberg project, a project to scan all out of copyright books and place them on the internet.</a:t>
            </a:r>
            <a:endParaRPr lang="en-GB" dirty="0"/>
          </a:p>
        </p:txBody>
      </p:sp>
    </p:spTree>
    <p:extLst>
      <p:ext uri="{BB962C8B-B14F-4D97-AF65-F5344CB8AC3E}">
        <p14:creationId xmlns:p14="http://schemas.microsoft.com/office/powerpoint/2010/main" val="5060367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nltk</a:t>
            </a:r>
            <a:r>
              <a:rPr lang="en-GB" dirty="0"/>
              <a:t> can deal with much more complicated formats, however, and details can be found on the book website above. </a:t>
            </a:r>
          </a:p>
        </p:txBody>
      </p:sp>
    </p:spTree>
    <p:extLst>
      <p:ext uri="{BB962C8B-B14F-4D97-AF65-F5344CB8AC3E}">
        <p14:creationId xmlns:p14="http://schemas.microsoft.com/office/powerpoint/2010/main" val="14186686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Having read in the text, the first thing you might want to do is to cut the text down to just to bits you're interested in. We're going to use the text from "The Trial", by Franz Kafka, from the Gutenberg collection. As the Gutenberg texts come with headers and tails that talk about the licensing etc. of the Gutenberg project, we'll want to strip these off. As our "raw" variable (from two slides ago) includes the whole text as a single string, and as strings are lists of strings, we can use standard list slices to cut them down. Here we find the start of the body of the text by finding the start of the string  </a:t>
            </a:r>
            <a:r>
              <a:rPr lang="en-GB" sz="1200" dirty="0">
                <a:latin typeface="Courier New" panose="02070309020205020404" pitchFamily="49" charset="0"/>
                <a:cs typeface="Courier New" panose="02070309020205020404" pitchFamily="49" charset="0"/>
              </a:rPr>
              <a:t>"*** START OF THIS PROJECT GUTENBERG EBOOK THE TRIAL ***" and adding the length of "*** START OF THIS PROJECT GUTENBERG EBOOK THE TRIAL ***" to the start position. We also find the end of it, by finding the end marker string ("End of the Project Gutenberg </a:t>
            </a:r>
            <a:r>
              <a:rPr lang="en-GB" sz="1200" dirty="0" err="1">
                <a:latin typeface="Courier New" panose="02070309020205020404" pitchFamily="49" charset="0"/>
                <a:cs typeface="Courier New" panose="02070309020205020404" pitchFamily="49" charset="0"/>
              </a:rPr>
              <a:t>EBook</a:t>
            </a:r>
            <a:r>
              <a:rPr lang="en-GB" sz="1200" dirty="0">
                <a:latin typeface="Courier New" panose="02070309020205020404" pitchFamily="49" charset="0"/>
                <a:cs typeface="Courier New" panose="02070309020205020404" pitchFamily="49" charset="0"/>
              </a:rPr>
              <a:t> of The Trial, by Franz Kafka". Once we have those two locations, we can cut the text down to just the body of the book. Note that "find" works from the front of the searched text, and "</a:t>
            </a:r>
            <a:r>
              <a:rPr lang="en-GB" sz="1200" dirty="0" err="1">
                <a:latin typeface="Courier New" panose="02070309020205020404" pitchFamily="49" charset="0"/>
                <a:cs typeface="Courier New" panose="02070309020205020404" pitchFamily="49" charset="0"/>
              </a:rPr>
              <a:t>rfind</a:t>
            </a:r>
            <a:r>
              <a:rPr lang="en-GB" sz="1200" dirty="0">
                <a:latin typeface="Courier New" panose="02070309020205020404" pitchFamily="49" charset="0"/>
                <a:cs typeface="Courier New" panose="02070309020205020404" pitchFamily="49" charset="0"/>
              </a:rPr>
              <a:t>" works backwards from the end.</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200" dirty="0">
              <a:latin typeface="Courier New" panose="02070309020205020404" pitchFamily="49" charset="0"/>
              <a:cs typeface="Courier New" panose="02070309020205020404" pitchFamily="49" charset="0"/>
            </a:endParaRPr>
          </a:p>
          <a:p>
            <a:endParaRPr lang="en-GB" dirty="0"/>
          </a:p>
        </p:txBody>
      </p:sp>
    </p:spTree>
    <p:extLst>
      <p:ext uri="{BB962C8B-B14F-4D97-AF65-F5344CB8AC3E}">
        <p14:creationId xmlns:p14="http://schemas.microsoft.com/office/powerpoint/2010/main" val="25925895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Having cut down our text, we can now tokenize it. This is a matter of calling the tokenizer function "</a:t>
            </a:r>
            <a:r>
              <a:rPr lang="en-GB" dirty="0" err="1"/>
              <a:t>word_tokenize</a:t>
            </a:r>
            <a:r>
              <a:rPr lang="en-GB" dirty="0"/>
              <a:t>". This will run a tokenizer, but the format won't be suitable for many of the further functions of </a:t>
            </a:r>
            <a:r>
              <a:rPr lang="en-GB" dirty="0" err="1"/>
              <a:t>nltk</a:t>
            </a:r>
            <a:r>
              <a:rPr lang="en-GB" dirty="0"/>
              <a:t>, so the next thing we do is convert it into an </a:t>
            </a:r>
            <a:r>
              <a:rPr lang="en-GB" dirty="0" err="1"/>
              <a:t>nltk.Text</a:t>
            </a:r>
            <a:r>
              <a:rPr lang="en-GB" dirty="0"/>
              <a:t> object. This is suitable for further processing. </a:t>
            </a:r>
          </a:p>
          <a:p>
            <a:endParaRPr lang="en-GB" dirty="0"/>
          </a:p>
          <a:p>
            <a:r>
              <a:rPr lang="en-GB" dirty="0"/>
              <a:t>If you haven't used </a:t>
            </a:r>
            <a:r>
              <a:rPr lang="en-GB" dirty="0" err="1"/>
              <a:t>nltk.download</a:t>
            </a:r>
            <a:r>
              <a:rPr lang="en-GB" dirty="0"/>
              <a:t>() to install all the extra </a:t>
            </a:r>
            <a:r>
              <a:rPr lang="en-GB" dirty="0" err="1"/>
              <a:t>nltk</a:t>
            </a:r>
            <a:r>
              <a:rPr lang="en-GB" dirty="0"/>
              <a:t> packages, you'll find that this code won't initially work. It will tell you it is missing the "</a:t>
            </a:r>
            <a:r>
              <a:rPr lang="en-GB" dirty="0" err="1"/>
              <a:t>Punkt</a:t>
            </a:r>
            <a:r>
              <a:rPr lang="en-GB" dirty="0"/>
              <a:t>" tokenizer. You can download this using download(), or manually from the resource website. The error message will tell you which locations it can be in.</a:t>
            </a:r>
          </a:p>
          <a:p>
            <a:endParaRPr lang="en-GB" dirty="0"/>
          </a:p>
          <a:p>
            <a:r>
              <a:rPr lang="en-GB" dirty="0"/>
              <a:t>We'll look at a simple method for tokenising into sentences shortly, but to do a proper job of splitting text into sentences and separate phrases within sentences, see the NLTK book. Chapter 3 has an introduction, though much of the book is about this topic. </a:t>
            </a:r>
          </a:p>
        </p:txBody>
      </p:sp>
    </p:spTree>
    <p:extLst>
      <p:ext uri="{BB962C8B-B14F-4D97-AF65-F5344CB8AC3E}">
        <p14:creationId xmlns:p14="http://schemas.microsoft.com/office/powerpoint/2010/main" val="13633396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During tokenization, a very standard operation is to convert all the text to lowercase. This makes searching etc. simpler. Obviously you wouldn't do this if you needed the capitalization for semantic or lexical understanding, but generally punctuation and context will tell us much we want to know without capitalization. The above, from the book, uses a list comprehension to do this. Remember that list comprehensions are short function-like constructions for building lists. In this case, the list is a lowercase version of each word in the tokens. Having got the lowercase version of the tokens, we can go ahead and convert them to a </a:t>
            </a:r>
            <a:r>
              <a:rPr lang="en-GB" dirty="0" err="1"/>
              <a:t>nltk.Text</a:t>
            </a:r>
            <a:r>
              <a:rPr lang="en-GB" dirty="0"/>
              <a:t> object.</a:t>
            </a:r>
          </a:p>
        </p:txBody>
      </p:sp>
    </p:spTree>
    <p:extLst>
      <p:ext uri="{BB962C8B-B14F-4D97-AF65-F5344CB8AC3E}">
        <p14:creationId xmlns:p14="http://schemas.microsoft.com/office/powerpoint/2010/main" val="23104041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Another thing we can do to clarify language is to stem it, that is, remove the features of grammar to leave the core meaning of the word. For example, "unusual" and "unusually" have the same core idea, but are different grammatical forms. This process usually involves recognising and removing suffixes. As we'll see throughout this lecture, recognising word constituents is not  a simple process; as humans we spend years training our brains, which are vastly more powerful than computers, to do it. Computers can do an ok job, but different algorithms do different bits of the job better or worse. </a:t>
            </a:r>
          </a:p>
          <a:p>
            <a:endParaRPr lang="en-GB" dirty="0"/>
          </a:p>
          <a:p>
            <a:r>
              <a:rPr lang="en-GB" dirty="0"/>
              <a:t>The </a:t>
            </a:r>
            <a:r>
              <a:rPr lang="en-GB" dirty="0" err="1"/>
              <a:t>nltk</a:t>
            </a:r>
            <a:r>
              <a:rPr lang="en-GB" dirty="0"/>
              <a:t> team recommend the </a:t>
            </a:r>
            <a:r>
              <a:rPr lang="en-GB" dirty="0" err="1"/>
              <a:t>PorterStemmer</a:t>
            </a:r>
            <a:r>
              <a:rPr lang="en-GB" dirty="0"/>
              <a:t> as a good generic stemmer, but there are others. You can see that it gives the stem "</a:t>
            </a:r>
            <a:r>
              <a:rPr lang="en-GB" dirty="0" err="1"/>
              <a:t>unusu</a:t>
            </a:r>
            <a:r>
              <a:rPr lang="en-GB" dirty="0"/>
              <a:t>" for "unusual".</a:t>
            </a:r>
          </a:p>
        </p:txBody>
      </p:sp>
    </p:spTree>
    <p:extLst>
      <p:ext uri="{BB962C8B-B14F-4D97-AF65-F5344CB8AC3E}">
        <p14:creationId xmlns:p14="http://schemas.microsoft.com/office/powerpoint/2010/main" val="18880619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a:t>
            </a:r>
            <a:r>
              <a:rPr lang="en-GB" dirty="0" err="1"/>
              <a:t>PorterStemmer</a:t>
            </a:r>
            <a:r>
              <a:rPr lang="en-GB" dirty="0"/>
              <a:t> wrenches off the ends of words as appropriate, but the final words can be odd ("</a:t>
            </a:r>
            <a:r>
              <a:rPr lang="en-GB" dirty="0" err="1"/>
              <a:t>unusu</a:t>
            </a:r>
            <a:r>
              <a:rPr lang="en-GB" dirty="0"/>
              <a:t>"). A </a:t>
            </a:r>
            <a:r>
              <a:rPr lang="en-GB" dirty="0" err="1"/>
              <a:t>lemmatizer</a:t>
            </a:r>
            <a:r>
              <a:rPr lang="en-GB" dirty="0"/>
              <a:t> will only give stems that are full dictionary words, which may be more useful.</a:t>
            </a:r>
          </a:p>
        </p:txBody>
      </p:sp>
    </p:spTree>
    <p:extLst>
      <p:ext uri="{BB962C8B-B14F-4D97-AF65-F5344CB8AC3E}">
        <p14:creationId xmlns:p14="http://schemas.microsoft.com/office/powerpoint/2010/main" val="3901461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Text processing may seem like a modern thing, but it has actually been at the core of computing for over 60 years, because text processing is at the core of modern computing languages. All programming in third generation languages involves understanding the program text and translating it into binary. To do this, we have to go through many of the steps of standard text processing. We have to understand the structure of the text (for example, punctuation) and split it into meaningful blocks or tokens, a process called lexical analysis. We need to understand the order in which the tokens are to be processed (syntax analysis), and their meaning (semantics), and then, having understood the meaning and order of the instructions, translate these into binary. </a:t>
            </a:r>
          </a:p>
          <a:p>
            <a:endParaRPr lang="en-GB" dirty="0"/>
          </a:p>
          <a:p>
            <a:r>
              <a:rPr lang="en-GB" dirty="0"/>
              <a:t>A very thorough introduction to this can be found in Scott, the go-to book on the basics of how to write and translate computer languages. </a:t>
            </a:r>
          </a:p>
        </p:txBody>
      </p:sp>
    </p:spTree>
    <p:extLst>
      <p:ext uri="{BB962C8B-B14F-4D97-AF65-F5344CB8AC3E}">
        <p14:creationId xmlns:p14="http://schemas.microsoft.com/office/powerpoint/2010/main" val="30899809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natural languages, however, there are even more things we can do, as they are a sample of all the ways people communicate. In general, when we're processing natural languages, we want to do the list above, from top to bottom, stopping when we reach the analysis we're aiming at, that is, we need to do higher things, like tokenization, before we can do things like Part of Speech analysis.</a:t>
            </a:r>
          </a:p>
          <a:p>
            <a:endParaRPr lang="en-GB" dirty="0"/>
          </a:p>
          <a:p>
            <a:r>
              <a:rPr lang="en-GB" dirty="0"/>
              <a:t>The list is:</a:t>
            </a:r>
          </a:p>
          <a:p>
            <a:r>
              <a:rPr lang="en-GB" dirty="0"/>
              <a:t>Tokenizing: splitting text into words etc.</a:t>
            </a:r>
          </a:p>
          <a:p>
            <a:r>
              <a:rPr lang="en-GB" dirty="0"/>
              <a:t>Statistical analysis: including things like generating alphabetic lists.</a:t>
            </a:r>
          </a:p>
          <a:p>
            <a:r>
              <a:rPr lang="en-GB" dirty="0"/>
              <a:t>Searching, for example with regular expressions, which we saw in the Core course.</a:t>
            </a:r>
          </a:p>
          <a:p>
            <a:r>
              <a:rPr lang="en-GB" dirty="0"/>
              <a:t>Part of Speech tagging: where we identify things like nouns and verbs.</a:t>
            </a:r>
          </a:p>
          <a:p>
            <a:r>
              <a:rPr lang="en-GB" dirty="0"/>
              <a:t>Semantics (meaning) and sentiment (emotion) analysis.</a:t>
            </a:r>
          </a:p>
          <a:p>
            <a:r>
              <a:rPr lang="en-GB" dirty="0"/>
              <a:t>Machine translation</a:t>
            </a:r>
          </a:p>
          <a:p>
            <a:r>
              <a:rPr lang="en-GB" dirty="0"/>
              <a:t>Understanding and logical analysis</a:t>
            </a:r>
          </a:p>
          <a:p>
            <a:endParaRPr lang="en-GB" dirty="0"/>
          </a:p>
          <a:p>
            <a:r>
              <a:rPr lang="en-GB" dirty="0"/>
              <a:t>We'll talk a little about each in turn.</a:t>
            </a:r>
          </a:p>
        </p:txBody>
      </p:sp>
    </p:spTree>
    <p:extLst>
      <p:ext uri="{BB962C8B-B14F-4D97-AF65-F5344CB8AC3E}">
        <p14:creationId xmlns:p14="http://schemas.microsoft.com/office/powerpoint/2010/main" val="19583165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most important library for NLP is the Natural Language </a:t>
            </a:r>
            <a:r>
              <a:rPr lang="en-GB" dirty="0" err="1"/>
              <a:t>ToolKit</a:t>
            </a:r>
            <a:r>
              <a:rPr lang="en-GB" dirty="0"/>
              <a:t> (</a:t>
            </a:r>
            <a:r>
              <a:rPr lang="en-GB" dirty="0" err="1"/>
              <a:t>nltk</a:t>
            </a:r>
            <a:r>
              <a:rPr lang="en-GB" dirty="0"/>
              <a:t>). We'll concentrate on this as it comes with Anaconda, unlike many of the alternatives. As it happens, it is also a significant Python library, responsible for much of the popularity of Python for text processing.</a:t>
            </a:r>
          </a:p>
        </p:txBody>
      </p:sp>
    </p:spTree>
    <p:extLst>
      <p:ext uri="{BB962C8B-B14F-4D97-AF65-F5344CB8AC3E}">
        <p14:creationId xmlns:p14="http://schemas.microsoft.com/office/powerpoint/2010/main" val="6611726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NLTK comes with a wide variety of texts for analysis and for training analysis toolkits to recognise different facets of language. These are known as corpora. There are also word lists (lexicons) and a variety of other text formats and tools. By default these aren't downloaded, as they are of considerable size, but if needed, Python will tell you what is missing and where it is looking for it. You can use </a:t>
            </a:r>
            <a:r>
              <a:rPr lang="en-GB" dirty="0" err="1"/>
              <a:t>nltk.download</a:t>
            </a:r>
            <a:r>
              <a:rPr lang="en-GB" dirty="0"/>
              <a:t>() to download specific corpora etc., or download them all. You can also download them manually from the resource page, above, and place them in one of the locations that Python is looking for them. This is useful if you don't have admin rights, as generally one or more of the locations will be in your user directories.</a:t>
            </a:r>
          </a:p>
        </p:txBody>
      </p:sp>
    </p:spTree>
    <p:extLst>
      <p:ext uri="{BB962C8B-B14F-4D97-AF65-F5344CB8AC3E}">
        <p14:creationId xmlns:p14="http://schemas.microsoft.com/office/powerpoint/2010/main" val="27516336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let's look at our list. Before we can think about tokenizing text, we need to get hold of the text.</a:t>
            </a:r>
          </a:p>
        </p:txBody>
      </p:sp>
    </p:spTree>
    <p:extLst>
      <p:ext uri="{BB962C8B-B14F-4D97-AF65-F5344CB8AC3E}">
        <p14:creationId xmlns:p14="http://schemas.microsoft.com/office/powerpoint/2010/main" val="1256060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let's start with the fundamentals, and do a quick refresher on the Core course. </a:t>
            </a:r>
          </a:p>
          <a:p>
            <a:r>
              <a:rPr lang="en-GB" dirty="0"/>
              <a:t>Text is held in computers in binary, the same as everything else, but we tend, informally, to distinguish between "binary" information (efficient storage, but not readable by humans) and "text" information, which is less efficiently stored, but which text editors will display as readable characters. We saw in the Core course that we could, for example, store a large number in a 4 byte integer space as unreadable binary, but 4 bytes might only store two characters of text, allowing us to only store up to "99" in characters. </a:t>
            </a:r>
          </a:p>
          <a:p>
            <a:r>
              <a:rPr lang="en-GB" dirty="0"/>
              <a:t>We also saw that text data is generally stored by having a number that represents each character. For example, the capital "A" is represented by the number 65, while the character "2" is represented by the number 50. The numbers, represented in binary, are the "encoding" of the character. We saw that one of the first major conversion scheme was ASCII, which represented 128 characters, using 7 bits worth of binary space (which can hold the numbers between 0 and 127). We also saw that modern computing needs far more than 128 characters, so we now use "Unicode", which extends ASCII to larger spaces.  </a:t>
            </a:r>
          </a:p>
        </p:txBody>
      </p:sp>
    </p:spTree>
    <p:extLst>
      <p:ext uri="{BB962C8B-B14F-4D97-AF65-F5344CB8AC3E}">
        <p14:creationId xmlns:p14="http://schemas.microsoft.com/office/powerpoint/2010/main" val="35014543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a full text file,  the encoding of the file (the format) includes other information. The above lists some of the total elements involved in encoding characters and characters in files of specific text formats.</a:t>
            </a:r>
          </a:p>
          <a:p>
            <a:r>
              <a:rPr lang="en-GB" dirty="0"/>
              <a:t>For more information on encoding, see:</a:t>
            </a:r>
          </a:p>
          <a:p>
            <a:r>
              <a:rPr lang="en-GB" dirty="0"/>
              <a:t>https://en.wikipedia.org/wiki/Character_encoding</a:t>
            </a:r>
          </a:p>
          <a:p>
            <a:r>
              <a:rPr lang="en-GB" dirty="0"/>
              <a:t>For more information on how errors are prevented in files transmitted on the network or written to </a:t>
            </a:r>
            <a:r>
              <a:rPr lang="en-GB" dirty="0" err="1"/>
              <a:t>harddrives</a:t>
            </a:r>
            <a:r>
              <a:rPr lang="en-GB" dirty="0"/>
              <a:t>, see:</a:t>
            </a:r>
          </a:p>
          <a:p>
            <a:r>
              <a:rPr lang="en-GB" dirty="0"/>
              <a:t>https://en.wikipedia.org/wiki/Hamming_code</a:t>
            </a:r>
          </a:p>
        </p:txBody>
      </p:sp>
    </p:spTree>
    <p:extLst>
      <p:ext uri="{BB962C8B-B14F-4D97-AF65-F5344CB8AC3E}">
        <p14:creationId xmlns:p14="http://schemas.microsoft.com/office/powerpoint/2010/main" val="13942236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Python, the encoding used is usually the one local to the operating system. However, these days that almost universally means UTF-8, a text format used to contain Unicode characters. This has risen to be the de facto standard over the last 10 years, though that isn't without variation, including slight differences in different types of UTF-8 files. </a:t>
            </a:r>
          </a:p>
          <a:p>
            <a:r>
              <a:rPr lang="en-GB" dirty="0"/>
              <a:t>By and large you shouldn't have to worry about text encoding, though functions like "open" allow you to read in text using different encodings. Dealing with different encodings can be difficult. A very good introduction to the issues can be found in </a:t>
            </a:r>
            <a:r>
              <a:rPr lang="en-GB" dirty="0" err="1"/>
              <a:t>Ramalho</a:t>
            </a:r>
            <a:r>
              <a:rPr lang="en-GB" dirty="0"/>
              <a:t>; the first few chapters of which deal with this troublesome issue.</a:t>
            </a:r>
          </a:p>
        </p:txBody>
      </p:sp>
    </p:spTree>
    <p:extLst>
      <p:ext uri="{BB962C8B-B14F-4D97-AF65-F5344CB8AC3E}">
        <p14:creationId xmlns:p14="http://schemas.microsoft.com/office/powerpoint/2010/main" val="22061448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DDBC8C8-B2AA-4877-ACAF-EC77FF4A9711}" type="slidenum">
              <a:rPr lang="en-GB"/>
              <a:pPr>
                <a:defRPr/>
              </a:pPr>
              <a:t>‹#›</a:t>
            </a:fld>
            <a:endParaRPr lang="en-GB"/>
          </a:p>
        </p:txBody>
      </p:sp>
    </p:spTree>
    <p:extLst>
      <p:ext uri="{BB962C8B-B14F-4D97-AF65-F5344CB8AC3E}">
        <p14:creationId xmlns:p14="http://schemas.microsoft.com/office/powerpoint/2010/main" val="3882833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93A91D5-16BC-4ECB-8549-282307842A6A}" type="slidenum">
              <a:rPr lang="en-GB"/>
              <a:pPr>
                <a:defRPr/>
              </a:pPr>
              <a:t>‹#›</a:t>
            </a:fld>
            <a:endParaRPr lang="en-GB"/>
          </a:p>
        </p:txBody>
      </p:sp>
    </p:spTree>
    <p:extLst>
      <p:ext uri="{BB962C8B-B14F-4D97-AF65-F5344CB8AC3E}">
        <p14:creationId xmlns:p14="http://schemas.microsoft.com/office/powerpoint/2010/main" val="1989243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74A1D1-4DAF-413D-A774-3B20D7182B58}" type="slidenum">
              <a:rPr lang="en-GB"/>
              <a:pPr>
                <a:defRPr/>
              </a:pPr>
              <a:t>‹#›</a:t>
            </a:fld>
            <a:endParaRPr lang="en-GB"/>
          </a:p>
        </p:txBody>
      </p:sp>
    </p:spTree>
    <p:extLst>
      <p:ext uri="{BB962C8B-B14F-4D97-AF65-F5344CB8AC3E}">
        <p14:creationId xmlns:p14="http://schemas.microsoft.com/office/powerpoint/2010/main" val="3872185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4BDE741-46DC-42B7-9AFD-CABEF59374F4}" type="slidenum">
              <a:rPr lang="en-GB"/>
              <a:pPr>
                <a:defRPr/>
              </a:pPr>
              <a:t>‹#›</a:t>
            </a:fld>
            <a:endParaRPr lang="en-GB"/>
          </a:p>
        </p:txBody>
      </p:sp>
    </p:spTree>
    <p:extLst>
      <p:ext uri="{BB962C8B-B14F-4D97-AF65-F5344CB8AC3E}">
        <p14:creationId xmlns:p14="http://schemas.microsoft.com/office/powerpoint/2010/main" val="776871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F83A1E5-3B9B-4AE1-99FD-0917BC4B093A}" type="slidenum">
              <a:rPr lang="en-GB"/>
              <a:pPr>
                <a:defRPr/>
              </a:pPr>
              <a:t>‹#›</a:t>
            </a:fld>
            <a:endParaRPr lang="en-GB"/>
          </a:p>
        </p:txBody>
      </p:sp>
    </p:spTree>
    <p:extLst>
      <p:ext uri="{BB962C8B-B14F-4D97-AF65-F5344CB8AC3E}">
        <p14:creationId xmlns:p14="http://schemas.microsoft.com/office/powerpoint/2010/main" val="2326294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1A5F330-7792-484B-8315-C4CB1D2BF978}" type="slidenum">
              <a:rPr lang="en-GB"/>
              <a:pPr>
                <a:defRPr/>
              </a:pPr>
              <a:t>‹#›</a:t>
            </a:fld>
            <a:endParaRPr lang="en-GB"/>
          </a:p>
        </p:txBody>
      </p:sp>
    </p:spTree>
    <p:extLst>
      <p:ext uri="{BB962C8B-B14F-4D97-AF65-F5344CB8AC3E}">
        <p14:creationId xmlns:p14="http://schemas.microsoft.com/office/powerpoint/2010/main" val="2539624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DD11429-59BD-4851-B3DD-FD51FBEB67B9}" type="slidenum">
              <a:rPr lang="en-GB"/>
              <a:pPr>
                <a:defRPr/>
              </a:pPr>
              <a:t>‹#›</a:t>
            </a:fld>
            <a:endParaRPr lang="en-GB"/>
          </a:p>
        </p:txBody>
      </p:sp>
    </p:spTree>
    <p:extLst>
      <p:ext uri="{BB962C8B-B14F-4D97-AF65-F5344CB8AC3E}">
        <p14:creationId xmlns:p14="http://schemas.microsoft.com/office/powerpoint/2010/main" val="2773387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69534B4-5505-47B5-B946-487A961F2E6C}" type="slidenum">
              <a:rPr lang="en-GB"/>
              <a:pPr>
                <a:defRPr/>
              </a:pPr>
              <a:t>‹#›</a:t>
            </a:fld>
            <a:endParaRPr lang="en-GB"/>
          </a:p>
        </p:txBody>
      </p:sp>
    </p:spTree>
    <p:extLst>
      <p:ext uri="{BB962C8B-B14F-4D97-AF65-F5344CB8AC3E}">
        <p14:creationId xmlns:p14="http://schemas.microsoft.com/office/powerpoint/2010/main" val="1408306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2EDACC8-AE9F-45D0-97B4-5F193EBA0D9C}" type="slidenum">
              <a:rPr lang="en-GB"/>
              <a:pPr>
                <a:defRPr/>
              </a:pPr>
              <a:t>‹#›</a:t>
            </a:fld>
            <a:endParaRPr lang="en-GB"/>
          </a:p>
        </p:txBody>
      </p:sp>
    </p:spTree>
    <p:extLst>
      <p:ext uri="{BB962C8B-B14F-4D97-AF65-F5344CB8AC3E}">
        <p14:creationId xmlns:p14="http://schemas.microsoft.com/office/powerpoint/2010/main" val="3255756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D817C8D-EE70-4516-90B9-995AD30D89C0}" type="slidenum">
              <a:rPr lang="en-GB"/>
              <a:pPr>
                <a:defRPr/>
              </a:pPr>
              <a:t>‹#›</a:t>
            </a:fld>
            <a:endParaRPr lang="en-GB"/>
          </a:p>
        </p:txBody>
      </p:sp>
    </p:spTree>
    <p:extLst>
      <p:ext uri="{BB962C8B-B14F-4D97-AF65-F5344CB8AC3E}">
        <p14:creationId xmlns:p14="http://schemas.microsoft.com/office/powerpoint/2010/main" val="2846284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EC65995-8545-400F-9D7E-CFD8A59DE4A8}" type="slidenum">
              <a:rPr lang="en-GB"/>
              <a:pPr>
                <a:defRPr/>
              </a:pPr>
              <a:t>‹#›</a:t>
            </a:fld>
            <a:endParaRPr lang="en-GB"/>
          </a:p>
        </p:txBody>
      </p:sp>
    </p:spTree>
    <p:extLst>
      <p:ext uri="{BB962C8B-B14F-4D97-AF65-F5344CB8AC3E}">
        <p14:creationId xmlns:p14="http://schemas.microsoft.com/office/powerpoint/2010/main" val="114406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defRPr>
            </a:lvl1pPr>
          </a:lstStyle>
          <a:p>
            <a:pPr>
              <a:defRPr/>
            </a:pPr>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a:defRPr sz="1200" smtClean="0">
                <a:solidFill>
                  <a:srgbClr val="898989"/>
                </a:solidFill>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defRPr>
            </a:lvl1pPr>
          </a:lstStyle>
          <a:p>
            <a:pPr>
              <a:defRPr/>
            </a:pPr>
            <a:fld id="{2B69F344-FAC5-40BC-938D-431F41F28541}"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311E5-701E-480B-8A96-9BBEB29AFD14}"/>
              </a:ext>
            </a:extLst>
          </p:cNvPr>
          <p:cNvSpPr>
            <a:spLocks noGrp="1"/>
          </p:cNvSpPr>
          <p:nvPr>
            <p:ph type="ctrTitle"/>
          </p:nvPr>
        </p:nvSpPr>
        <p:spPr/>
        <p:txBody>
          <a:bodyPr/>
          <a:lstStyle/>
          <a:p>
            <a:r>
              <a:rPr lang="en-GB" dirty="0"/>
              <a:t>Natural Language Processing</a:t>
            </a:r>
          </a:p>
        </p:txBody>
      </p:sp>
      <p:sp>
        <p:nvSpPr>
          <p:cNvPr id="3" name="Subtitle 2">
            <a:extLst>
              <a:ext uri="{FF2B5EF4-FFF2-40B4-BE49-F238E27FC236}">
                <a16:creationId xmlns:a16="http://schemas.microsoft.com/office/drawing/2014/main" id="{E395355A-DE91-404A-ABAC-C26030D48492}"/>
              </a:ext>
            </a:extLst>
          </p:cNvPr>
          <p:cNvSpPr>
            <a:spLocks noGrp="1"/>
          </p:cNvSpPr>
          <p:nvPr>
            <p:ph type="subTitle" idx="1"/>
          </p:nvPr>
        </p:nvSpPr>
        <p:spPr/>
        <p:txBody>
          <a:bodyPr/>
          <a:lstStyle/>
          <a:p>
            <a:r>
              <a:rPr lang="en-GB" dirty="0"/>
              <a:t>Dr Andy Evans</a:t>
            </a:r>
          </a:p>
        </p:txBody>
      </p:sp>
    </p:spTree>
    <p:extLst>
      <p:ext uri="{BB962C8B-B14F-4D97-AF65-F5344CB8AC3E}">
        <p14:creationId xmlns:p14="http://schemas.microsoft.com/office/powerpoint/2010/main" val="3000855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3279E-EC89-4B96-8EE0-99807114107A}"/>
              </a:ext>
            </a:extLst>
          </p:cNvPr>
          <p:cNvSpPr>
            <a:spLocks noGrp="1"/>
          </p:cNvSpPr>
          <p:nvPr>
            <p:ph type="title"/>
          </p:nvPr>
        </p:nvSpPr>
        <p:spPr/>
        <p:txBody>
          <a:bodyPr/>
          <a:lstStyle/>
          <a:p>
            <a:pPr algn="r"/>
            <a:r>
              <a:rPr lang="en-GB" dirty="0"/>
              <a:t>Python</a:t>
            </a:r>
          </a:p>
        </p:txBody>
      </p:sp>
      <p:sp>
        <p:nvSpPr>
          <p:cNvPr id="3" name="Content Placeholder 2">
            <a:extLst>
              <a:ext uri="{FF2B5EF4-FFF2-40B4-BE49-F238E27FC236}">
                <a16:creationId xmlns:a16="http://schemas.microsoft.com/office/drawing/2014/main" id="{B8111EF9-78B0-4BE8-8ABA-25DC9D1199A1}"/>
              </a:ext>
            </a:extLst>
          </p:cNvPr>
          <p:cNvSpPr>
            <a:spLocks noGrp="1"/>
          </p:cNvSpPr>
          <p:nvPr>
            <p:ph idx="1"/>
          </p:nvPr>
        </p:nvSpPr>
        <p:spPr>
          <a:xfrm>
            <a:off x="407368" y="1417638"/>
            <a:ext cx="9001000" cy="5035697"/>
          </a:xfrm>
        </p:spPr>
        <p:txBody>
          <a:bodyPr/>
          <a:lstStyle/>
          <a:p>
            <a:pPr marL="0" indent="0">
              <a:buNone/>
            </a:pPr>
            <a:r>
              <a:rPr lang="en-GB" sz="2800" dirty="0"/>
              <a:t>Character encoding used is local to OS, but can be set in </a:t>
            </a:r>
            <a:r>
              <a:rPr lang="en-GB" sz="2800" dirty="0">
                <a:latin typeface="Courier New" panose="02070309020205020404" pitchFamily="49" charset="0"/>
                <a:cs typeface="Courier New" panose="02070309020205020404" pitchFamily="49" charset="0"/>
              </a:rPr>
              <a:t>open</a:t>
            </a:r>
            <a:r>
              <a:rPr lang="en-GB" sz="2800" dirty="0"/>
              <a:t> with the </a:t>
            </a:r>
            <a:r>
              <a:rPr lang="en-GB" sz="2800" i="1" dirty="0">
                <a:latin typeface="Courier New" panose="02070309020205020404" pitchFamily="49" charset="0"/>
                <a:cs typeface="Courier New" panose="02070309020205020404" pitchFamily="49" charset="0"/>
              </a:rPr>
              <a:t>encoding</a:t>
            </a:r>
            <a:r>
              <a:rPr lang="en-GB" sz="2800" i="1" dirty="0"/>
              <a:t> </a:t>
            </a:r>
            <a:r>
              <a:rPr lang="en-GB" sz="2800" dirty="0" err="1"/>
              <a:t>kwarg</a:t>
            </a:r>
            <a:r>
              <a:rPr lang="en-GB" sz="2800" dirty="0"/>
              <a:t>.</a:t>
            </a:r>
          </a:p>
          <a:p>
            <a:pPr marL="0" indent="0">
              <a:buNone/>
            </a:pPr>
            <a:r>
              <a:rPr lang="en-GB" sz="2800" dirty="0"/>
              <a:t>By default this tends to be UTF-8, an encoding for one to four byte Unicode (back compatible with ASCII). This has risen to dominate computational text over the last 10 years.</a:t>
            </a:r>
          </a:p>
          <a:p>
            <a:pPr marL="0" indent="0">
              <a:buNone/>
            </a:pPr>
            <a:r>
              <a:rPr lang="en-GB" sz="2800" dirty="0"/>
              <a:t>For dealing with other encodings, see the codecs module:</a:t>
            </a:r>
          </a:p>
          <a:p>
            <a:pPr marL="0" indent="0">
              <a:buNone/>
            </a:pPr>
            <a:r>
              <a:rPr lang="en-GB" sz="2800" dirty="0">
                <a:solidFill>
                  <a:schemeClr val="tx2">
                    <a:lumMod val="60000"/>
                    <a:lumOff val="40000"/>
                  </a:schemeClr>
                </a:solidFill>
              </a:rPr>
              <a:t>https://docs.python.org/3/library/codecs.html</a:t>
            </a:r>
          </a:p>
          <a:p>
            <a:pPr marL="0" indent="0">
              <a:buNone/>
            </a:pPr>
            <a:r>
              <a:rPr lang="en-GB" sz="2800" dirty="0"/>
              <a:t>A detail introduction to dealing with other encodings and some of the issues can be found in: </a:t>
            </a:r>
          </a:p>
          <a:p>
            <a:pPr marL="0" indent="0">
              <a:buNone/>
            </a:pPr>
            <a:r>
              <a:rPr lang="en-GB" sz="2800" dirty="0"/>
              <a:t>Luciano </a:t>
            </a:r>
            <a:r>
              <a:rPr lang="en-GB" sz="2800" dirty="0" err="1"/>
              <a:t>Ramalho</a:t>
            </a:r>
            <a:r>
              <a:rPr lang="en-GB" sz="2800" dirty="0"/>
              <a:t>, Fluent Python</a:t>
            </a:r>
          </a:p>
          <a:p>
            <a:pPr marL="0" indent="0">
              <a:buNone/>
            </a:pPr>
            <a:r>
              <a:rPr lang="en-GB" sz="2800" dirty="0"/>
              <a:t>Also: 3.3 in </a:t>
            </a:r>
            <a:r>
              <a:rPr lang="en-GB" sz="2800" dirty="0">
                <a:solidFill>
                  <a:schemeClr val="tx2">
                    <a:lumMod val="60000"/>
                    <a:lumOff val="40000"/>
                  </a:schemeClr>
                </a:solidFill>
              </a:rPr>
              <a:t>http://www.nltk.org/book/ch03.html</a:t>
            </a:r>
            <a:endParaRPr lang="en-GB" dirty="0">
              <a:solidFill>
                <a:schemeClr val="tx2">
                  <a:lumMod val="60000"/>
                  <a:lumOff val="40000"/>
                </a:schemeClr>
              </a:solidFill>
            </a:endParaRPr>
          </a:p>
        </p:txBody>
      </p:sp>
      <p:pic>
        <p:nvPicPr>
          <p:cNvPr id="5" name="Picture 4" descr="A close up of a logo&#10;&#10;Description generated with high confidence">
            <a:extLst>
              <a:ext uri="{FF2B5EF4-FFF2-40B4-BE49-F238E27FC236}">
                <a16:creationId xmlns:a16="http://schemas.microsoft.com/office/drawing/2014/main" id="{64D550A3-714C-40C2-BB4D-C6559926EE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8328" y="3689675"/>
            <a:ext cx="2763660" cy="2763660"/>
          </a:xfrm>
          <a:prstGeom prst="rect">
            <a:avLst/>
          </a:prstGeom>
        </p:spPr>
      </p:pic>
    </p:spTree>
    <p:extLst>
      <p:ext uri="{BB962C8B-B14F-4D97-AF65-F5344CB8AC3E}">
        <p14:creationId xmlns:p14="http://schemas.microsoft.com/office/powerpoint/2010/main" val="1411384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E69B9-8160-417A-A978-1121488A49B4}"/>
              </a:ext>
            </a:extLst>
          </p:cNvPr>
          <p:cNvSpPr>
            <a:spLocks noGrp="1"/>
          </p:cNvSpPr>
          <p:nvPr>
            <p:ph type="title"/>
          </p:nvPr>
        </p:nvSpPr>
        <p:spPr/>
        <p:txBody>
          <a:bodyPr/>
          <a:lstStyle/>
          <a:p>
            <a:pPr algn="r"/>
            <a:r>
              <a:rPr lang="en-GB" dirty="0"/>
              <a:t>Open</a:t>
            </a:r>
          </a:p>
        </p:txBody>
      </p:sp>
      <p:sp>
        <p:nvSpPr>
          <p:cNvPr id="3" name="Content Placeholder 2">
            <a:extLst>
              <a:ext uri="{FF2B5EF4-FFF2-40B4-BE49-F238E27FC236}">
                <a16:creationId xmlns:a16="http://schemas.microsoft.com/office/drawing/2014/main" id="{88F408AE-BB75-4476-85C0-725063E9A360}"/>
              </a:ext>
            </a:extLst>
          </p:cNvPr>
          <p:cNvSpPr>
            <a:spLocks noGrp="1"/>
          </p:cNvSpPr>
          <p:nvPr>
            <p:ph idx="1"/>
          </p:nvPr>
        </p:nvSpPr>
        <p:spPr>
          <a:xfrm>
            <a:off x="407368" y="1417638"/>
            <a:ext cx="11175032" cy="5165723"/>
          </a:xfrm>
        </p:spPr>
        <p:txBody>
          <a:bodyPr/>
          <a:lstStyle/>
          <a:p>
            <a:pPr marL="0" indent="0">
              <a:buNone/>
            </a:pPr>
            <a:r>
              <a:rPr lang="en-GB" sz="2400" dirty="0"/>
              <a:t>Open should recognise text and convert it into whatever text format is used locally in Python if needed, presenting it as a string.</a:t>
            </a:r>
          </a:p>
          <a:p>
            <a:pPr marL="0" indent="0">
              <a:buNone/>
            </a:pPr>
            <a:endParaRPr lang="en-GB" sz="2400" dirty="0"/>
          </a:p>
          <a:p>
            <a:pPr marL="0" indent="0">
              <a:buNone/>
            </a:pPr>
            <a:r>
              <a:rPr lang="en-GB" sz="2400" dirty="0"/>
              <a:t>Recognises standard line endings (</a:t>
            </a:r>
            <a:r>
              <a:rPr lang="pt-BR" sz="2400" dirty="0"/>
              <a:t>'</a:t>
            </a:r>
            <a:r>
              <a:rPr lang="pt-BR" sz="2400" dirty="0">
                <a:latin typeface="Courier New" panose="02070309020205020404" pitchFamily="49" charset="0"/>
                <a:cs typeface="Courier New" panose="02070309020205020404" pitchFamily="49" charset="0"/>
              </a:rPr>
              <a:t>\n</a:t>
            </a:r>
            <a:r>
              <a:rPr lang="pt-BR" sz="2400" dirty="0"/>
              <a:t>', '</a:t>
            </a:r>
            <a:r>
              <a:rPr lang="pt-BR" sz="2400" dirty="0">
                <a:latin typeface="Courier New" panose="02070309020205020404" pitchFamily="49" charset="0"/>
                <a:cs typeface="Courier New" panose="02070309020205020404" pitchFamily="49" charset="0"/>
              </a:rPr>
              <a:t>\r</a:t>
            </a:r>
            <a:r>
              <a:rPr lang="pt-BR" sz="2400" dirty="0"/>
              <a:t>', or '</a:t>
            </a:r>
            <a:r>
              <a:rPr lang="pt-BR" sz="2400" dirty="0">
                <a:latin typeface="Courier New" panose="02070309020205020404" pitchFamily="49" charset="0"/>
                <a:cs typeface="Courier New" panose="02070309020205020404" pitchFamily="49" charset="0"/>
              </a:rPr>
              <a:t>\r\n</a:t>
            </a:r>
            <a:r>
              <a:rPr lang="pt-BR" sz="2400" dirty="0"/>
              <a:t>' ASCII values: 10, 13)  and presents lines as an iterator:</a:t>
            </a:r>
          </a:p>
          <a:p>
            <a:pPr marL="0" indent="0">
              <a:buNone/>
            </a:pPr>
            <a:r>
              <a:rPr lang="en-GB" sz="2400" dirty="0">
                <a:latin typeface="Courier New" panose="02070309020205020404" pitchFamily="49" charset="0"/>
                <a:cs typeface="Courier New" panose="02070309020205020404" pitchFamily="49" charset="0"/>
              </a:rPr>
              <a:t>f = open("filename.txt")	</a:t>
            </a:r>
          </a:p>
          <a:p>
            <a:pPr marL="0" indent="0">
              <a:buNone/>
            </a:pPr>
            <a:r>
              <a:rPr lang="en-GB" sz="2400" dirty="0">
                <a:latin typeface="Courier New" panose="02070309020205020404" pitchFamily="49" charset="0"/>
                <a:cs typeface="Courier New" panose="02070309020205020404" pitchFamily="49" charset="0"/>
              </a:rPr>
              <a:t>text = </a:t>
            </a:r>
            <a:r>
              <a:rPr lang="en-GB" sz="2400" dirty="0" err="1">
                <a:latin typeface="Courier New" panose="02070309020205020404" pitchFamily="49" charset="0"/>
                <a:cs typeface="Courier New" panose="02070309020205020404" pitchFamily="49" charset="0"/>
              </a:rPr>
              <a:t>f.read</a:t>
            </a:r>
            <a:r>
              <a:rPr lang="en-GB" sz="2400" dirty="0">
                <a:latin typeface="Courier New" panose="02070309020205020404" pitchFamily="49" charset="0"/>
                <a:cs typeface="Courier New" panose="02070309020205020404" pitchFamily="49" charset="0"/>
              </a:rPr>
              <a:t>()	# Whole text</a:t>
            </a:r>
          </a:p>
          <a:p>
            <a:pPr marL="0" indent="0">
              <a:buNone/>
            </a:pPr>
            <a:r>
              <a:rPr lang="en-GB" sz="2400" dirty="0">
                <a:latin typeface="Courier New" panose="02070309020205020404" pitchFamily="49" charset="0"/>
                <a:cs typeface="Courier New" panose="02070309020205020404" pitchFamily="49" charset="0"/>
              </a:rPr>
              <a:t>for line in f:	# Line at a time</a:t>
            </a:r>
          </a:p>
          <a:p>
            <a:pPr marL="0" indent="0">
              <a:buNone/>
            </a:pPr>
            <a:r>
              <a:rPr lang="en-GB" sz="2400" dirty="0">
                <a:latin typeface="Courier New" panose="02070309020205020404" pitchFamily="49" charset="0"/>
                <a:cs typeface="Courier New" panose="02070309020205020404" pitchFamily="49" charset="0"/>
              </a:rPr>
              <a:t>	print(line)</a:t>
            </a:r>
          </a:p>
          <a:p>
            <a:pPr marL="0" indent="0">
              <a:buNone/>
            </a:pPr>
            <a:endParaRPr lang="en-GB" sz="2400" dirty="0">
              <a:latin typeface="Courier New" panose="02070309020205020404" pitchFamily="49" charset="0"/>
              <a:cs typeface="Courier New" panose="02070309020205020404" pitchFamily="49" charset="0"/>
            </a:endParaRPr>
          </a:p>
          <a:p>
            <a:pPr marL="0" indent="0">
              <a:buNone/>
            </a:pPr>
            <a:r>
              <a:rPr lang="en-GB" sz="2400" dirty="0"/>
              <a:t>Line ends can be set with </a:t>
            </a:r>
            <a:r>
              <a:rPr lang="en-GB" sz="2400" i="1" dirty="0">
                <a:latin typeface="Courier New" panose="02070309020205020404" pitchFamily="49" charset="0"/>
                <a:cs typeface="Courier New" panose="02070309020205020404" pitchFamily="49" charset="0"/>
              </a:rPr>
              <a:t>newline</a:t>
            </a:r>
            <a:r>
              <a:rPr lang="en-GB" sz="2400" dirty="0">
                <a:latin typeface="Courier New" panose="02070309020205020404" pitchFamily="49" charset="0"/>
                <a:cs typeface="Courier New" panose="02070309020205020404" pitchFamily="49" charset="0"/>
              </a:rPr>
              <a:t> </a:t>
            </a:r>
            <a:r>
              <a:rPr lang="en-GB" sz="2400" dirty="0" err="1"/>
              <a:t>kwarg</a:t>
            </a:r>
            <a:r>
              <a:rPr lang="en-GB" sz="2400" dirty="0"/>
              <a:t>.</a:t>
            </a:r>
            <a:endParaRPr lang="en-GB" sz="2800"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2202418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a:t>Reading data</a:t>
            </a:r>
          </a:p>
        </p:txBody>
      </p:sp>
      <p:sp>
        <p:nvSpPr>
          <p:cNvPr id="3" name="Content Placeholder 2"/>
          <p:cNvSpPr>
            <a:spLocks noGrp="1"/>
          </p:cNvSpPr>
          <p:nvPr>
            <p:ph idx="1"/>
          </p:nvPr>
        </p:nvSpPr>
        <p:spPr>
          <a:xfrm>
            <a:off x="464949" y="1417638"/>
            <a:ext cx="10888851" cy="5165724"/>
          </a:xfrm>
        </p:spPr>
        <p:txBody>
          <a:bodyPr>
            <a:normAutofit fontScale="85000" lnSpcReduction="20000"/>
          </a:bodyPr>
          <a:lstStyle/>
          <a:p>
            <a:pPr marL="0" indent="0">
              <a:buNone/>
            </a:pPr>
            <a:r>
              <a:rPr lang="en-GB" sz="3600" dirty="0"/>
              <a:t>However, we still need to parse individual tokens:</a:t>
            </a:r>
          </a:p>
          <a:p>
            <a:pPr marL="0" indent="0">
              <a:buNone/>
            </a:pPr>
            <a:endParaRPr lang="en-GB" sz="3600" dirty="0"/>
          </a:p>
          <a:p>
            <a:pPr marL="0" indent="0">
              <a:buNone/>
            </a:pPr>
            <a:r>
              <a:rPr lang="en-GB" dirty="0">
                <a:latin typeface="Courier New" panose="02070309020205020404" pitchFamily="49" charset="0"/>
                <a:cs typeface="Courier New" panose="02070309020205020404" pitchFamily="49" charset="0"/>
              </a:rPr>
              <a:t>f = open("in.txt")</a:t>
            </a:r>
          </a:p>
          <a:p>
            <a:pPr marL="0" indent="0">
              <a:buNone/>
            </a:pPr>
            <a:r>
              <a:rPr lang="en-GB" dirty="0">
                <a:latin typeface="Courier New" panose="02070309020205020404" pitchFamily="49" charset="0"/>
                <a:cs typeface="Courier New" panose="02070309020205020404" pitchFamily="49" charset="0"/>
              </a:rPr>
              <a:t>data = []</a:t>
            </a:r>
          </a:p>
          <a:p>
            <a:pPr marL="0" indent="0">
              <a:buNone/>
            </a:pPr>
            <a:r>
              <a:rPr lang="en-GB" dirty="0">
                <a:latin typeface="Courier New" panose="02070309020205020404" pitchFamily="49" charset="0"/>
                <a:cs typeface="Courier New" panose="02070309020205020404" pitchFamily="49" charset="0"/>
              </a:rPr>
              <a:t>for line in f:</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parsed_line</a:t>
            </a:r>
            <a:r>
              <a:rPr lang="en-GB" dirty="0">
                <a:latin typeface="Courier New" panose="02070309020205020404" pitchFamily="49" charset="0"/>
                <a:cs typeface="Courier New" panose="02070309020205020404" pitchFamily="49" charset="0"/>
              </a:rPr>
              <a:t> = </a:t>
            </a:r>
            <a:r>
              <a:rPr lang="en-GB" dirty="0" err="1">
                <a:latin typeface="Courier New" panose="02070309020205020404" pitchFamily="49" charset="0"/>
                <a:cs typeface="Courier New" panose="02070309020205020404" pitchFamily="49" charset="0"/>
              </a:rPr>
              <a:t>str.split</a:t>
            </a:r>
            <a:r>
              <a:rPr lang="en-GB" dirty="0">
                <a:latin typeface="Courier New" panose="02070309020205020404" pitchFamily="49" charset="0"/>
                <a:cs typeface="Courier New" panose="02070309020205020404" pitchFamily="49" charset="0"/>
              </a:rPr>
              <a:t>(line,",")</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data_line</a:t>
            </a:r>
            <a:r>
              <a:rPr lang="en-GB" dirty="0">
                <a:latin typeface="Courier New" panose="02070309020205020404" pitchFamily="49" charset="0"/>
                <a:cs typeface="Courier New" panose="02070309020205020404" pitchFamily="49" charset="0"/>
              </a:rPr>
              <a:t> = []</a:t>
            </a:r>
          </a:p>
          <a:p>
            <a:pPr marL="0" indent="0">
              <a:buNone/>
            </a:pPr>
            <a:r>
              <a:rPr lang="en-GB" dirty="0">
                <a:latin typeface="Courier New" panose="02070309020205020404" pitchFamily="49" charset="0"/>
                <a:cs typeface="Courier New" panose="02070309020205020404" pitchFamily="49" charset="0"/>
              </a:rPr>
              <a:t>    for word in </a:t>
            </a:r>
            <a:r>
              <a:rPr lang="en-GB" dirty="0" err="1">
                <a:latin typeface="Courier New" panose="02070309020205020404" pitchFamily="49" charset="0"/>
                <a:cs typeface="Courier New" panose="02070309020205020404" pitchFamily="49" charset="0"/>
              </a:rPr>
              <a:t>parsed_line</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data_line.append</a:t>
            </a:r>
            <a:r>
              <a:rPr lang="en-GB" dirty="0">
                <a:latin typeface="Courier New" panose="02070309020205020404" pitchFamily="49" charset="0"/>
                <a:cs typeface="Courier New" panose="02070309020205020404" pitchFamily="49" charset="0"/>
              </a:rPr>
              <a:t>(float(word))</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data.append</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data_line</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print(data)</a:t>
            </a:r>
          </a:p>
          <a:p>
            <a:pPr marL="0" indent="0">
              <a:buNone/>
            </a:pPr>
            <a:r>
              <a:rPr lang="en-GB" dirty="0" err="1">
                <a:latin typeface="Courier New" panose="02070309020205020404" pitchFamily="49" charset="0"/>
                <a:cs typeface="Courier New" panose="02070309020205020404" pitchFamily="49" charset="0"/>
              </a:rPr>
              <a:t>f.close</a:t>
            </a:r>
            <a:r>
              <a:rPr lang="en-GB"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1587056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ED023-4871-46CB-86C4-36E69A3D0C14}"/>
              </a:ext>
            </a:extLst>
          </p:cNvPr>
          <p:cNvSpPr>
            <a:spLocks noGrp="1"/>
          </p:cNvSpPr>
          <p:nvPr>
            <p:ph type="title"/>
          </p:nvPr>
        </p:nvSpPr>
        <p:spPr/>
        <p:txBody>
          <a:bodyPr/>
          <a:lstStyle/>
          <a:p>
            <a:pPr algn="r"/>
            <a:r>
              <a:rPr lang="en-GB" dirty="0" err="1"/>
              <a:t>csv.reader</a:t>
            </a:r>
            <a:endParaRPr lang="en-GB" dirty="0"/>
          </a:p>
        </p:txBody>
      </p:sp>
      <p:sp>
        <p:nvSpPr>
          <p:cNvPr id="3" name="Content Placeholder 2">
            <a:extLst>
              <a:ext uri="{FF2B5EF4-FFF2-40B4-BE49-F238E27FC236}">
                <a16:creationId xmlns:a16="http://schemas.microsoft.com/office/drawing/2014/main" id="{811DC12D-4B67-40B0-96E9-E518F71398F4}"/>
              </a:ext>
            </a:extLst>
          </p:cNvPr>
          <p:cNvSpPr>
            <a:spLocks noGrp="1"/>
          </p:cNvSpPr>
          <p:nvPr>
            <p:ph idx="1"/>
          </p:nvPr>
        </p:nvSpPr>
        <p:spPr>
          <a:xfrm>
            <a:off x="289560" y="1127760"/>
            <a:ext cx="11750040" cy="5349239"/>
          </a:xfrm>
        </p:spPr>
        <p:txBody>
          <a:bodyPr>
            <a:normAutofit fontScale="77500" lnSpcReduction="20000"/>
          </a:bodyPr>
          <a:lstStyle/>
          <a:p>
            <a:pPr marL="0" indent="0">
              <a:buNone/>
            </a:pPr>
            <a:r>
              <a:rPr lang="en-GB" sz="2800" dirty="0"/>
              <a:t>However, many functions will go further and tokenise text.</a:t>
            </a:r>
          </a:p>
          <a:p>
            <a:pPr marL="0" indent="0">
              <a:buNone/>
            </a:pPr>
            <a:endParaRPr lang="en-GB" sz="2600" dirty="0">
              <a:latin typeface="Courier New" panose="02070309020205020404" pitchFamily="49" charset="0"/>
              <a:cs typeface="Courier New" panose="02070309020205020404" pitchFamily="49" charset="0"/>
            </a:endParaRPr>
          </a:p>
          <a:p>
            <a:pPr marL="0" indent="0">
              <a:buNone/>
            </a:pPr>
            <a:r>
              <a:rPr lang="en-GB" sz="2600" dirty="0">
                <a:latin typeface="Courier New" panose="02070309020205020404" pitchFamily="49" charset="0"/>
                <a:cs typeface="Courier New" panose="02070309020205020404" pitchFamily="49" charset="0"/>
              </a:rPr>
              <a:t>import csv</a:t>
            </a:r>
          </a:p>
          <a:p>
            <a:pPr marL="0" indent="0">
              <a:buNone/>
            </a:pPr>
            <a:r>
              <a:rPr lang="en-GB" sz="2600" dirty="0">
                <a:latin typeface="Courier New" panose="02070309020205020404" pitchFamily="49" charset="0"/>
                <a:cs typeface="Courier New" panose="02070309020205020404" pitchFamily="49" charset="0"/>
              </a:rPr>
              <a:t>f = open('data.csv', newline='') </a:t>
            </a:r>
          </a:p>
          <a:p>
            <a:pPr marL="0" indent="0">
              <a:buNone/>
            </a:pPr>
            <a:r>
              <a:rPr lang="en-GB" sz="2600" dirty="0">
                <a:latin typeface="Courier New" panose="02070309020205020404" pitchFamily="49" charset="0"/>
                <a:cs typeface="Courier New" panose="02070309020205020404" pitchFamily="49" charset="0"/>
              </a:rPr>
              <a:t>reader = </a:t>
            </a:r>
            <a:r>
              <a:rPr lang="en-GB" sz="2600" dirty="0" err="1">
                <a:latin typeface="Courier New" panose="02070309020205020404" pitchFamily="49" charset="0"/>
                <a:cs typeface="Courier New" panose="02070309020205020404" pitchFamily="49" charset="0"/>
              </a:rPr>
              <a:t>csv.reader</a:t>
            </a:r>
            <a:r>
              <a:rPr lang="en-GB" sz="2600" dirty="0">
                <a:latin typeface="Courier New" panose="02070309020205020404" pitchFamily="49" charset="0"/>
                <a:cs typeface="Courier New" panose="02070309020205020404" pitchFamily="49" charset="0"/>
              </a:rPr>
              <a:t>(f, quoting=</a:t>
            </a:r>
            <a:r>
              <a:rPr lang="en-GB" sz="2600" dirty="0" err="1">
                <a:latin typeface="Courier New" panose="02070309020205020404" pitchFamily="49" charset="0"/>
                <a:cs typeface="Courier New" panose="02070309020205020404" pitchFamily="49" charset="0"/>
              </a:rPr>
              <a:t>csv.QUOTE_NONNUMERIC</a:t>
            </a:r>
            <a:r>
              <a:rPr lang="en-GB" sz="2600" dirty="0">
                <a:latin typeface="Courier New" panose="02070309020205020404" pitchFamily="49" charset="0"/>
                <a:cs typeface="Courier New" panose="02070309020205020404" pitchFamily="49" charset="0"/>
              </a:rPr>
              <a:t>)</a:t>
            </a:r>
          </a:p>
          <a:p>
            <a:pPr marL="0" indent="0">
              <a:buNone/>
            </a:pPr>
            <a:r>
              <a:rPr lang="en-GB" sz="2600" dirty="0">
                <a:latin typeface="Courier New" panose="02070309020205020404" pitchFamily="49" charset="0"/>
                <a:cs typeface="Courier New" panose="02070309020205020404" pitchFamily="49" charset="0"/>
              </a:rPr>
              <a:t>for row in reader:				# A list of rows</a:t>
            </a:r>
          </a:p>
          <a:p>
            <a:pPr marL="0" indent="0">
              <a:buNone/>
            </a:pPr>
            <a:r>
              <a:rPr lang="en-GB" sz="2600" dirty="0">
                <a:latin typeface="Courier New" panose="02070309020205020404" pitchFamily="49" charset="0"/>
                <a:cs typeface="Courier New" panose="02070309020205020404" pitchFamily="49" charset="0"/>
              </a:rPr>
              <a:t>    for value in row:				# A list of value</a:t>
            </a:r>
          </a:p>
          <a:p>
            <a:pPr marL="0" indent="0">
              <a:buNone/>
            </a:pPr>
            <a:r>
              <a:rPr lang="en-GB" sz="2600" dirty="0">
                <a:latin typeface="Courier New" panose="02070309020205020404" pitchFamily="49" charset="0"/>
                <a:cs typeface="Courier New" panose="02070309020205020404" pitchFamily="49" charset="0"/>
              </a:rPr>
              <a:t>        print(value) 				# Floats</a:t>
            </a:r>
          </a:p>
          <a:p>
            <a:pPr marL="0" indent="0">
              <a:buNone/>
            </a:pPr>
            <a:endParaRPr lang="en-GB" dirty="0"/>
          </a:p>
          <a:p>
            <a:pPr marL="0" indent="0">
              <a:buNone/>
            </a:pPr>
            <a:r>
              <a:rPr lang="en-GB" dirty="0"/>
              <a:t>The </a:t>
            </a:r>
            <a:r>
              <a:rPr lang="en-GB" dirty="0" err="1"/>
              <a:t>kwarg</a:t>
            </a:r>
            <a:r>
              <a:rPr lang="en-GB" dirty="0"/>
              <a:t> </a:t>
            </a:r>
            <a:r>
              <a:rPr lang="en-GB" dirty="0">
                <a:latin typeface="Courier New" panose="02070309020205020404" pitchFamily="49" charset="0"/>
                <a:cs typeface="Courier New" panose="02070309020205020404" pitchFamily="49" charset="0"/>
              </a:rPr>
              <a:t>quoting=</a:t>
            </a:r>
            <a:r>
              <a:rPr lang="en-GB" dirty="0" err="1">
                <a:latin typeface="Courier New" panose="02070309020205020404" pitchFamily="49" charset="0"/>
                <a:cs typeface="Courier New" panose="02070309020205020404" pitchFamily="49" charset="0"/>
              </a:rPr>
              <a:t>csv.QUOTE_NONNUMERIC</a:t>
            </a:r>
            <a:r>
              <a:rPr lang="en-GB" dirty="0">
                <a:latin typeface="Courier New" panose="02070309020205020404" pitchFamily="49" charset="0"/>
                <a:cs typeface="Courier New" panose="02070309020205020404" pitchFamily="49" charset="0"/>
              </a:rPr>
              <a:t> </a:t>
            </a:r>
            <a:r>
              <a:rPr lang="en-GB" dirty="0"/>
              <a:t>converts numbers into floats. Remove to keep the data as strings.</a:t>
            </a:r>
          </a:p>
          <a:p>
            <a:pPr marL="0" indent="0">
              <a:buNone/>
            </a:pPr>
            <a:r>
              <a:rPr lang="en-GB" dirty="0"/>
              <a:t>Note that there are different dialects of csv which can be accounted for:</a:t>
            </a:r>
          </a:p>
          <a:p>
            <a:pPr marL="0" indent="0">
              <a:buNone/>
            </a:pPr>
            <a:r>
              <a:rPr lang="en-GB" dirty="0">
                <a:solidFill>
                  <a:schemeClr val="tx2">
                    <a:lumMod val="60000"/>
                    <a:lumOff val="40000"/>
                  </a:schemeClr>
                </a:solidFill>
              </a:rPr>
              <a:t>https://docs.python.org/3/library/csv.html </a:t>
            </a:r>
          </a:p>
          <a:p>
            <a:pPr marL="0" indent="0">
              <a:buNone/>
            </a:pPr>
            <a:r>
              <a:rPr lang="en-GB" dirty="0"/>
              <a:t>For example, add </a:t>
            </a:r>
            <a:r>
              <a:rPr lang="en-GB" dirty="0">
                <a:latin typeface="Courier New" panose="02070309020205020404" pitchFamily="49" charset="0"/>
                <a:cs typeface="Courier New" panose="02070309020205020404" pitchFamily="49" charset="0"/>
              </a:rPr>
              <a:t>dialect='excel-tab'</a:t>
            </a:r>
            <a:r>
              <a:rPr lang="en-GB" dirty="0"/>
              <a:t> to the reader to open tab-delimited files.</a:t>
            </a:r>
          </a:p>
        </p:txBody>
      </p:sp>
    </p:spTree>
    <p:extLst>
      <p:ext uri="{BB962C8B-B14F-4D97-AF65-F5344CB8AC3E}">
        <p14:creationId xmlns:p14="http://schemas.microsoft.com/office/powerpoint/2010/main" val="35132152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5E590-79AC-40D6-8529-F039461ACB62}"/>
              </a:ext>
            </a:extLst>
          </p:cNvPr>
          <p:cNvSpPr>
            <a:spLocks noGrp="1"/>
          </p:cNvSpPr>
          <p:nvPr>
            <p:ph type="title"/>
          </p:nvPr>
        </p:nvSpPr>
        <p:spPr/>
        <p:txBody>
          <a:bodyPr/>
          <a:lstStyle/>
          <a:p>
            <a:pPr algn="r"/>
            <a:r>
              <a:rPr lang="en-GB" dirty="0"/>
              <a:t>Processing with NLTK</a:t>
            </a:r>
          </a:p>
        </p:txBody>
      </p:sp>
      <p:sp>
        <p:nvSpPr>
          <p:cNvPr id="3" name="Content Placeholder 2">
            <a:extLst>
              <a:ext uri="{FF2B5EF4-FFF2-40B4-BE49-F238E27FC236}">
                <a16:creationId xmlns:a16="http://schemas.microsoft.com/office/drawing/2014/main" id="{3565B740-F395-4A6B-82A7-8AB57FBB0358}"/>
              </a:ext>
            </a:extLst>
          </p:cNvPr>
          <p:cNvSpPr>
            <a:spLocks noGrp="1"/>
          </p:cNvSpPr>
          <p:nvPr>
            <p:ph idx="1"/>
          </p:nvPr>
        </p:nvSpPr>
        <p:spPr>
          <a:xfrm>
            <a:off x="407368" y="1052736"/>
            <a:ext cx="11521280" cy="5530627"/>
          </a:xfrm>
        </p:spPr>
        <p:txBody>
          <a:bodyPr/>
          <a:lstStyle/>
          <a:p>
            <a:pPr marL="0" indent="0">
              <a:buNone/>
            </a:pPr>
            <a:r>
              <a:rPr lang="en-GB" sz="2800" dirty="0"/>
              <a:t>Read in "raw" text, either with open:</a:t>
            </a:r>
          </a:p>
          <a:p>
            <a:pPr marL="0" indent="0">
              <a:buNone/>
            </a:pPr>
            <a:r>
              <a:rPr lang="en-GB" sz="2400" dirty="0">
                <a:latin typeface="Courier New" panose="02070309020205020404" pitchFamily="49" charset="0"/>
                <a:cs typeface="Courier New" panose="02070309020205020404" pitchFamily="49" charset="0"/>
              </a:rPr>
              <a:t>raw = open(path, '</a:t>
            </a:r>
            <a:r>
              <a:rPr lang="en-GB" sz="2400" dirty="0" err="1">
                <a:latin typeface="Courier New" panose="02070309020205020404" pitchFamily="49" charset="0"/>
                <a:cs typeface="Courier New" panose="02070309020205020404" pitchFamily="49" charset="0"/>
              </a:rPr>
              <a:t>rU</a:t>
            </a:r>
            <a:r>
              <a:rPr lang="en-GB" sz="2400" dirty="0">
                <a:latin typeface="Courier New" panose="02070309020205020404" pitchFamily="49" charset="0"/>
                <a:cs typeface="Courier New" panose="02070309020205020404" pitchFamily="49" charset="0"/>
              </a:rPr>
              <a:t>').read()</a:t>
            </a:r>
          </a:p>
          <a:p>
            <a:pPr marL="0" indent="0">
              <a:buNone/>
            </a:pPr>
            <a:endParaRPr lang="en-GB" sz="2800" dirty="0"/>
          </a:p>
          <a:p>
            <a:pPr marL="0" indent="0">
              <a:buNone/>
            </a:pPr>
            <a:r>
              <a:rPr lang="en-GB" sz="2800" dirty="0"/>
              <a:t>From the web:</a:t>
            </a:r>
          </a:p>
          <a:p>
            <a:pPr marL="0" indent="0">
              <a:buNone/>
            </a:pPr>
            <a:r>
              <a:rPr lang="en-GB" sz="2400" dirty="0" err="1">
                <a:latin typeface="Courier New" panose="02070309020205020404" pitchFamily="49" charset="0"/>
                <a:cs typeface="Courier New" panose="02070309020205020404" pitchFamily="49" charset="0"/>
              </a:rPr>
              <a:t>url</a:t>
            </a:r>
            <a:r>
              <a:rPr lang="en-GB" sz="2400" dirty="0">
                <a:latin typeface="Courier New" panose="02070309020205020404" pitchFamily="49" charset="0"/>
                <a:cs typeface="Courier New" panose="02070309020205020404" pitchFamily="49" charset="0"/>
              </a:rPr>
              <a:t> = "http://www.gutenberg.org/cache/epub/7849/pg7849.txt"</a:t>
            </a:r>
          </a:p>
          <a:p>
            <a:pPr marL="0" indent="0">
              <a:buNone/>
            </a:pPr>
            <a:r>
              <a:rPr lang="en-GB" sz="2400" dirty="0">
                <a:latin typeface="Courier New" panose="02070309020205020404" pitchFamily="49" charset="0"/>
                <a:cs typeface="Courier New" panose="02070309020205020404" pitchFamily="49" charset="0"/>
              </a:rPr>
              <a:t>raw = </a:t>
            </a:r>
            <a:r>
              <a:rPr lang="en-GB" sz="2400" dirty="0" err="1">
                <a:latin typeface="Courier New" panose="02070309020205020404" pitchFamily="49" charset="0"/>
                <a:cs typeface="Courier New" panose="02070309020205020404" pitchFamily="49" charset="0"/>
              </a:rPr>
              <a:t>requests.get</a:t>
            </a:r>
            <a:r>
              <a:rPr lang="en-GB" sz="2400" dirty="0">
                <a:latin typeface="Courier New" panose="02070309020205020404" pitchFamily="49" charset="0"/>
                <a:cs typeface="Courier New" panose="02070309020205020404" pitchFamily="49" charset="0"/>
              </a:rPr>
              <a:t>(</a:t>
            </a:r>
            <a:r>
              <a:rPr lang="en-GB" sz="2400" dirty="0" err="1">
                <a:latin typeface="Courier New" panose="02070309020205020404" pitchFamily="49" charset="0"/>
                <a:cs typeface="Courier New" panose="02070309020205020404" pitchFamily="49" charset="0"/>
              </a:rPr>
              <a:t>url</a:t>
            </a:r>
            <a:r>
              <a:rPr lang="en-GB" sz="2400" dirty="0">
                <a:latin typeface="Courier New" panose="02070309020205020404" pitchFamily="49" charset="0"/>
                <a:cs typeface="Courier New" panose="02070309020205020404" pitchFamily="49" charset="0"/>
              </a:rPr>
              <a:t>).text</a:t>
            </a:r>
          </a:p>
          <a:p>
            <a:pPr marL="0" indent="0">
              <a:buNone/>
            </a:pPr>
            <a:endParaRPr lang="en-GB" sz="2800" dirty="0"/>
          </a:p>
          <a:p>
            <a:pPr marL="0" indent="0">
              <a:buNone/>
            </a:pPr>
            <a:r>
              <a:rPr lang="en-GB" sz="2800" dirty="0"/>
              <a:t>From HTML:</a:t>
            </a:r>
          </a:p>
          <a:p>
            <a:pPr marL="0" indent="0">
              <a:buNone/>
            </a:pPr>
            <a:r>
              <a:rPr lang="en-GB" sz="2400" dirty="0" err="1">
                <a:latin typeface="Courier New" panose="02070309020205020404" pitchFamily="49" charset="0"/>
                <a:cs typeface="Courier New" panose="02070309020205020404" pitchFamily="49" charset="0"/>
              </a:rPr>
              <a:t>url</a:t>
            </a:r>
            <a:r>
              <a:rPr lang="en-GB" sz="2400" dirty="0">
                <a:latin typeface="Courier New" panose="02070309020205020404" pitchFamily="49" charset="0"/>
                <a:cs typeface="Courier New" panose="02070309020205020404" pitchFamily="49" charset="0"/>
              </a:rPr>
              <a:t> = "http://www.gutenberg.org/cache/epub/7849/pg7849-images.html"</a:t>
            </a:r>
          </a:p>
          <a:p>
            <a:pPr marL="0" indent="0">
              <a:buNone/>
            </a:pPr>
            <a:r>
              <a:rPr lang="en-GB" sz="2400" dirty="0">
                <a:latin typeface="Courier New" panose="02070309020205020404" pitchFamily="49" charset="0"/>
                <a:cs typeface="Courier New" panose="02070309020205020404" pitchFamily="49" charset="0"/>
              </a:rPr>
              <a:t>html = </a:t>
            </a:r>
            <a:r>
              <a:rPr lang="en-GB" sz="2400" dirty="0" err="1">
                <a:latin typeface="Courier New" panose="02070309020205020404" pitchFamily="49" charset="0"/>
                <a:cs typeface="Courier New" panose="02070309020205020404" pitchFamily="49" charset="0"/>
              </a:rPr>
              <a:t>requests.get</a:t>
            </a:r>
            <a:r>
              <a:rPr lang="en-GB" sz="2400" dirty="0">
                <a:latin typeface="Courier New" panose="02070309020205020404" pitchFamily="49" charset="0"/>
                <a:cs typeface="Courier New" panose="02070309020205020404" pitchFamily="49" charset="0"/>
              </a:rPr>
              <a:t>(</a:t>
            </a:r>
            <a:r>
              <a:rPr lang="en-GB" sz="2400" dirty="0" err="1">
                <a:latin typeface="Courier New" panose="02070309020205020404" pitchFamily="49" charset="0"/>
                <a:cs typeface="Courier New" panose="02070309020205020404" pitchFamily="49" charset="0"/>
              </a:rPr>
              <a:t>url</a:t>
            </a:r>
            <a:r>
              <a:rPr lang="en-GB" sz="2400" dirty="0">
                <a:latin typeface="Courier New" panose="02070309020205020404" pitchFamily="49" charset="0"/>
                <a:cs typeface="Courier New" panose="02070309020205020404" pitchFamily="49" charset="0"/>
              </a:rPr>
              <a:t>).text</a:t>
            </a:r>
          </a:p>
          <a:p>
            <a:pPr marL="0" indent="0">
              <a:buNone/>
            </a:pPr>
            <a:r>
              <a:rPr lang="en-GB" sz="2400" dirty="0">
                <a:latin typeface="Courier New" panose="02070309020205020404" pitchFamily="49" charset="0"/>
                <a:cs typeface="Courier New" panose="02070309020205020404" pitchFamily="49" charset="0"/>
              </a:rPr>
              <a:t>raw = </a:t>
            </a:r>
            <a:r>
              <a:rPr lang="en-GB" sz="2400" dirty="0" err="1">
                <a:latin typeface="Courier New" panose="02070309020205020404" pitchFamily="49" charset="0"/>
                <a:cs typeface="Courier New" panose="02070309020205020404" pitchFamily="49" charset="0"/>
              </a:rPr>
              <a:t>BeautifulSoup</a:t>
            </a:r>
            <a:r>
              <a:rPr lang="en-GB" sz="2400" dirty="0">
                <a:latin typeface="Courier New" panose="02070309020205020404" pitchFamily="49" charset="0"/>
                <a:cs typeface="Courier New" panose="02070309020205020404" pitchFamily="49" charset="0"/>
              </a:rPr>
              <a:t>(html, "</a:t>
            </a:r>
            <a:r>
              <a:rPr lang="en-GB" sz="2400" dirty="0" err="1">
                <a:latin typeface="Courier New" panose="02070309020205020404" pitchFamily="49" charset="0"/>
                <a:cs typeface="Courier New" panose="02070309020205020404" pitchFamily="49" charset="0"/>
              </a:rPr>
              <a:t>lxml</a:t>
            </a:r>
            <a:r>
              <a:rPr lang="en-GB" sz="2400" dirty="0">
                <a:latin typeface="Courier New" panose="02070309020205020404" pitchFamily="49" charset="0"/>
                <a:cs typeface="Courier New" panose="02070309020205020404" pitchFamily="49" charset="0"/>
              </a:rPr>
              <a:t>").</a:t>
            </a:r>
            <a:r>
              <a:rPr lang="en-GB" sz="2400" dirty="0" err="1">
                <a:latin typeface="Courier New" panose="02070309020205020404" pitchFamily="49" charset="0"/>
                <a:cs typeface="Courier New" panose="02070309020205020404" pitchFamily="49" charset="0"/>
              </a:rPr>
              <a:t>get_text</a:t>
            </a:r>
            <a:r>
              <a:rPr lang="en-GB" sz="2400" dirty="0">
                <a:latin typeface="Courier New" panose="02070309020205020404" pitchFamily="49" charset="0"/>
                <a:cs typeface="Courier New" panose="02070309020205020404" pitchFamily="49" charset="0"/>
              </a:rPr>
              <a:t>()	# Without tags</a:t>
            </a:r>
          </a:p>
        </p:txBody>
      </p:sp>
    </p:spTree>
    <p:extLst>
      <p:ext uri="{BB962C8B-B14F-4D97-AF65-F5344CB8AC3E}">
        <p14:creationId xmlns:p14="http://schemas.microsoft.com/office/powerpoint/2010/main" val="37265550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9C1D8-BBED-450F-AA04-5E2F838EFEF5}"/>
              </a:ext>
            </a:extLst>
          </p:cNvPr>
          <p:cNvSpPr>
            <a:spLocks noGrp="1"/>
          </p:cNvSpPr>
          <p:nvPr>
            <p:ph type="title"/>
          </p:nvPr>
        </p:nvSpPr>
        <p:spPr/>
        <p:txBody>
          <a:bodyPr/>
          <a:lstStyle/>
          <a:p>
            <a:pPr algn="r"/>
            <a:r>
              <a:rPr lang="en-GB" dirty="0"/>
              <a:t>Other formats</a:t>
            </a:r>
          </a:p>
        </p:txBody>
      </p:sp>
      <p:sp>
        <p:nvSpPr>
          <p:cNvPr id="3" name="Content Placeholder 2">
            <a:extLst>
              <a:ext uri="{FF2B5EF4-FFF2-40B4-BE49-F238E27FC236}">
                <a16:creationId xmlns:a16="http://schemas.microsoft.com/office/drawing/2014/main" id="{B479D8ED-EF66-46A2-AC2B-B3A42B3183B8}"/>
              </a:ext>
            </a:extLst>
          </p:cNvPr>
          <p:cNvSpPr>
            <a:spLocks noGrp="1"/>
          </p:cNvSpPr>
          <p:nvPr>
            <p:ph idx="1"/>
          </p:nvPr>
        </p:nvSpPr>
        <p:spPr/>
        <p:txBody>
          <a:bodyPr/>
          <a:lstStyle/>
          <a:p>
            <a:pPr marL="0" indent="0">
              <a:buNone/>
            </a:pPr>
            <a:r>
              <a:rPr lang="en-GB" dirty="0"/>
              <a:t>Search results</a:t>
            </a:r>
          </a:p>
          <a:p>
            <a:pPr marL="0" indent="0">
              <a:buNone/>
            </a:pPr>
            <a:r>
              <a:rPr lang="en-GB" dirty="0"/>
              <a:t>RSS</a:t>
            </a:r>
          </a:p>
          <a:p>
            <a:pPr marL="0" indent="0">
              <a:buNone/>
            </a:pPr>
            <a:r>
              <a:rPr lang="en-GB" dirty="0"/>
              <a:t>PDF</a:t>
            </a:r>
          </a:p>
          <a:p>
            <a:pPr marL="0" indent="0">
              <a:buNone/>
            </a:pPr>
            <a:r>
              <a:rPr lang="en-GB" dirty="0"/>
              <a:t>MSWord </a:t>
            </a:r>
          </a:p>
          <a:p>
            <a:pPr marL="0" indent="0">
              <a:buNone/>
            </a:pPr>
            <a:r>
              <a:rPr lang="en-GB" dirty="0"/>
              <a:t>Keyboard</a:t>
            </a:r>
          </a:p>
          <a:p>
            <a:pPr marL="0" indent="0">
              <a:buNone/>
            </a:pPr>
            <a:r>
              <a:rPr lang="en-GB" dirty="0">
                <a:solidFill>
                  <a:schemeClr val="tx2">
                    <a:lumMod val="60000"/>
                    <a:lumOff val="40000"/>
                  </a:schemeClr>
                </a:solidFill>
              </a:rPr>
              <a:t>http://www.nltk.org/book/ch03.html</a:t>
            </a:r>
          </a:p>
        </p:txBody>
      </p:sp>
    </p:spTree>
    <p:extLst>
      <p:ext uri="{BB962C8B-B14F-4D97-AF65-F5344CB8AC3E}">
        <p14:creationId xmlns:p14="http://schemas.microsoft.com/office/powerpoint/2010/main" val="18219214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17FC9-92BF-46ED-AD8C-E45ED902B6A3}"/>
              </a:ext>
            </a:extLst>
          </p:cNvPr>
          <p:cNvSpPr>
            <a:spLocks noGrp="1"/>
          </p:cNvSpPr>
          <p:nvPr>
            <p:ph type="title"/>
          </p:nvPr>
        </p:nvSpPr>
        <p:spPr/>
        <p:txBody>
          <a:bodyPr/>
          <a:lstStyle/>
          <a:p>
            <a:pPr algn="r"/>
            <a:r>
              <a:rPr lang="en-GB" dirty="0"/>
              <a:t>Cut down text</a:t>
            </a:r>
          </a:p>
        </p:txBody>
      </p:sp>
      <p:sp>
        <p:nvSpPr>
          <p:cNvPr id="3" name="Content Placeholder 2">
            <a:extLst>
              <a:ext uri="{FF2B5EF4-FFF2-40B4-BE49-F238E27FC236}">
                <a16:creationId xmlns:a16="http://schemas.microsoft.com/office/drawing/2014/main" id="{438CE1D6-2644-49EC-9890-C80F87E43CBC}"/>
              </a:ext>
            </a:extLst>
          </p:cNvPr>
          <p:cNvSpPr>
            <a:spLocks noGrp="1"/>
          </p:cNvSpPr>
          <p:nvPr>
            <p:ph idx="1"/>
          </p:nvPr>
        </p:nvSpPr>
        <p:spPr>
          <a:xfrm>
            <a:off x="609600" y="2204864"/>
            <a:ext cx="10972800" cy="3921300"/>
          </a:xfrm>
        </p:spPr>
        <p:txBody>
          <a:bodyPr/>
          <a:lstStyle/>
          <a:p>
            <a:pPr marL="0" indent="0">
              <a:buNone/>
            </a:pPr>
            <a:r>
              <a:rPr lang="en-GB" sz="2000" dirty="0">
                <a:latin typeface="Courier New" panose="02070309020205020404" pitchFamily="49" charset="0"/>
                <a:cs typeface="Courier New" panose="02070309020205020404" pitchFamily="49" charset="0"/>
              </a:rPr>
              <a:t>start = "*** START OF THIS PROJECT GUTENBERG EBOOK THE TRIAL ***"</a:t>
            </a:r>
          </a:p>
          <a:p>
            <a:pPr marL="0" indent="0">
              <a:buNone/>
            </a:pPr>
            <a:r>
              <a:rPr lang="en-GB" sz="2000" dirty="0" err="1">
                <a:latin typeface="Courier New" panose="02070309020205020404" pitchFamily="49" charset="0"/>
                <a:cs typeface="Courier New" panose="02070309020205020404" pitchFamily="49" charset="0"/>
              </a:rPr>
              <a:t>start_pos</a:t>
            </a:r>
            <a:r>
              <a:rPr lang="en-GB" sz="2000" dirty="0">
                <a:latin typeface="Courier New" panose="02070309020205020404" pitchFamily="49" charset="0"/>
                <a:cs typeface="Courier New" panose="02070309020205020404" pitchFamily="49" charset="0"/>
              </a:rPr>
              <a:t> = </a:t>
            </a:r>
            <a:r>
              <a:rPr lang="en-GB" sz="2000" dirty="0" err="1">
                <a:latin typeface="Courier New" panose="02070309020205020404" pitchFamily="49" charset="0"/>
                <a:cs typeface="Courier New" panose="02070309020205020404" pitchFamily="49" charset="0"/>
              </a:rPr>
              <a:t>raw.find</a:t>
            </a:r>
            <a:r>
              <a:rPr lang="en-GB" sz="2000" dirty="0">
                <a:latin typeface="Courier New" panose="02070309020205020404" pitchFamily="49" charset="0"/>
                <a:cs typeface="Courier New" panose="02070309020205020404" pitchFamily="49" charset="0"/>
              </a:rPr>
              <a:t>(start) + </a:t>
            </a:r>
            <a:r>
              <a:rPr lang="en-GB" sz="2000" dirty="0" err="1">
                <a:latin typeface="Courier New" panose="02070309020205020404" pitchFamily="49" charset="0"/>
                <a:cs typeface="Courier New" panose="02070309020205020404" pitchFamily="49" charset="0"/>
              </a:rPr>
              <a:t>len</a:t>
            </a:r>
            <a:r>
              <a:rPr lang="en-GB" sz="2000" dirty="0">
                <a:latin typeface="Courier New" panose="02070309020205020404" pitchFamily="49" charset="0"/>
                <a:cs typeface="Courier New" panose="02070309020205020404" pitchFamily="49" charset="0"/>
              </a:rPr>
              <a:t>(start) </a:t>
            </a:r>
          </a:p>
          <a:p>
            <a:pPr marL="0" indent="0">
              <a:buNone/>
            </a:pPr>
            <a:r>
              <a:rPr lang="en-GB" sz="2000" dirty="0" err="1">
                <a:latin typeface="Courier New" panose="02070309020205020404" pitchFamily="49" charset="0"/>
                <a:cs typeface="Courier New" panose="02070309020205020404" pitchFamily="49" charset="0"/>
              </a:rPr>
              <a:t>end_pos</a:t>
            </a:r>
            <a:r>
              <a:rPr lang="en-GB" sz="2000" dirty="0">
                <a:latin typeface="Courier New" panose="02070309020205020404" pitchFamily="49" charset="0"/>
                <a:cs typeface="Courier New" panose="02070309020205020404" pitchFamily="49" charset="0"/>
              </a:rPr>
              <a:t> = </a:t>
            </a:r>
            <a:r>
              <a:rPr lang="en-GB" sz="2000" dirty="0" err="1">
                <a:latin typeface="Courier New" panose="02070309020205020404" pitchFamily="49" charset="0"/>
                <a:cs typeface="Courier New" panose="02070309020205020404" pitchFamily="49" charset="0"/>
              </a:rPr>
              <a:t>raw.rfind</a:t>
            </a:r>
            <a:r>
              <a:rPr lang="en-GB" sz="2000" dirty="0">
                <a:latin typeface="Courier New" panose="02070309020205020404" pitchFamily="49" charset="0"/>
                <a:cs typeface="Courier New" panose="02070309020205020404" pitchFamily="49" charset="0"/>
              </a:rPr>
              <a:t>("End of the Project Gutenberg </a:t>
            </a:r>
            <a:r>
              <a:rPr lang="en-GB" sz="2000" dirty="0" err="1">
                <a:latin typeface="Courier New" panose="02070309020205020404" pitchFamily="49" charset="0"/>
                <a:cs typeface="Courier New" panose="02070309020205020404" pitchFamily="49" charset="0"/>
              </a:rPr>
              <a:t>EBook</a:t>
            </a:r>
            <a:r>
              <a:rPr lang="en-GB" sz="2000" dirty="0">
                <a:latin typeface="Courier New" panose="02070309020205020404" pitchFamily="49" charset="0"/>
                <a:cs typeface="Courier New" panose="02070309020205020404" pitchFamily="49" charset="0"/>
              </a:rPr>
              <a:t> of The Trial, by Franz Kafka")</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raw = raw[</a:t>
            </a:r>
            <a:r>
              <a:rPr lang="en-GB" sz="2000" dirty="0" err="1">
                <a:latin typeface="Courier New" panose="02070309020205020404" pitchFamily="49" charset="0"/>
                <a:cs typeface="Courier New" panose="02070309020205020404" pitchFamily="49" charset="0"/>
              </a:rPr>
              <a:t>start_pos:end_pos</a:t>
            </a:r>
            <a:r>
              <a:rPr lang="en-GB" sz="20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9181848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81F68-F6CD-4198-90FA-D4F325897821}"/>
              </a:ext>
            </a:extLst>
          </p:cNvPr>
          <p:cNvSpPr>
            <a:spLocks noGrp="1"/>
          </p:cNvSpPr>
          <p:nvPr>
            <p:ph type="title"/>
          </p:nvPr>
        </p:nvSpPr>
        <p:spPr/>
        <p:txBody>
          <a:bodyPr/>
          <a:lstStyle/>
          <a:p>
            <a:pPr algn="r"/>
            <a:r>
              <a:rPr lang="en-GB" dirty="0"/>
              <a:t>Tokenize</a:t>
            </a:r>
          </a:p>
        </p:txBody>
      </p:sp>
      <p:sp>
        <p:nvSpPr>
          <p:cNvPr id="3" name="Content Placeholder 2">
            <a:extLst>
              <a:ext uri="{FF2B5EF4-FFF2-40B4-BE49-F238E27FC236}">
                <a16:creationId xmlns:a16="http://schemas.microsoft.com/office/drawing/2014/main" id="{F7966A34-01BB-485E-B40E-56A04FB4B328}"/>
              </a:ext>
            </a:extLst>
          </p:cNvPr>
          <p:cNvSpPr>
            <a:spLocks noGrp="1"/>
          </p:cNvSpPr>
          <p:nvPr>
            <p:ph idx="1"/>
          </p:nvPr>
        </p:nvSpPr>
        <p:spPr>
          <a:xfrm>
            <a:off x="609600" y="1417638"/>
            <a:ext cx="10972800" cy="4708526"/>
          </a:xfrm>
        </p:spPr>
        <p:txBody>
          <a:bodyPr/>
          <a:lstStyle/>
          <a:p>
            <a:pPr marL="0" indent="0">
              <a:buNone/>
            </a:pPr>
            <a:r>
              <a:rPr lang="en-GB" sz="2400" dirty="0">
                <a:latin typeface="Courier New" panose="02070309020205020404" pitchFamily="49" charset="0"/>
                <a:cs typeface="Courier New" panose="02070309020205020404" pitchFamily="49" charset="0"/>
              </a:rPr>
              <a:t>tokens = </a:t>
            </a:r>
            <a:r>
              <a:rPr lang="en-GB" sz="2400" dirty="0" err="1">
                <a:latin typeface="Courier New" panose="02070309020205020404" pitchFamily="49" charset="0"/>
                <a:cs typeface="Courier New" panose="02070309020205020404" pitchFamily="49" charset="0"/>
              </a:rPr>
              <a:t>nltk.word_tokenize</a:t>
            </a:r>
            <a:r>
              <a:rPr lang="en-GB" sz="2400" dirty="0">
                <a:latin typeface="Courier New" panose="02070309020205020404" pitchFamily="49" charset="0"/>
                <a:cs typeface="Courier New" panose="02070309020205020404" pitchFamily="49" charset="0"/>
              </a:rPr>
              <a:t>(raw)</a:t>
            </a:r>
          </a:p>
          <a:p>
            <a:pPr marL="0" indent="0">
              <a:buNone/>
            </a:pPr>
            <a:r>
              <a:rPr lang="en-GB" sz="2400" dirty="0">
                <a:latin typeface="Courier New" panose="02070309020205020404" pitchFamily="49" charset="0"/>
                <a:cs typeface="Courier New" panose="02070309020205020404" pitchFamily="49" charset="0"/>
              </a:rPr>
              <a:t>text = </a:t>
            </a:r>
            <a:r>
              <a:rPr lang="en-GB" sz="2400" dirty="0" err="1">
                <a:latin typeface="Courier New" panose="02070309020205020404" pitchFamily="49" charset="0"/>
                <a:cs typeface="Courier New" panose="02070309020205020404" pitchFamily="49" charset="0"/>
              </a:rPr>
              <a:t>nltk.Text</a:t>
            </a:r>
            <a:r>
              <a:rPr lang="en-GB" sz="2400" dirty="0">
                <a:latin typeface="Courier New" panose="02070309020205020404" pitchFamily="49" charset="0"/>
                <a:cs typeface="Courier New" panose="02070309020205020404" pitchFamily="49" charset="0"/>
              </a:rPr>
              <a:t>(tokens)</a:t>
            </a:r>
          </a:p>
          <a:p>
            <a:pPr marL="0" indent="0">
              <a:buNone/>
            </a:pPr>
            <a:r>
              <a:rPr lang="en-GB" sz="2800" dirty="0"/>
              <a:t>At this point, text is an NLTK text suitable for processing.</a:t>
            </a:r>
          </a:p>
          <a:p>
            <a:pPr marL="0" indent="0">
              <a:buNone/>
            </a:pPr>
            <a:endParaRPr lang="en-GB" sz="2800" dirty="0"/>
          </a:p>
          <a:p>
            <a:pPr marL="0" indent="0">
              <a:buNone/>
            </a:pPr>
            <a:r>
              <a:rPr lang="en-GB" sz="2800" dirty="0"/>
              <a:t>Tokenization requires the </a:t>
            </a:r>
            <a:r>
              <a:rPr lang="en-GB" sz="2800" dirty="0" err="1"/>
              <a:t>Punkt</a:t>
            </a:r>
            <a:r>
              <a:rPr lang="en-GB" sz="2800" dirty="0"/>
              <a:t> Tokenizer Models, which you can download from the NLTK data site. The error messages will tell you where to put them.</a:t>
            </a:r>
          </a:p>
          <a:p>
            <a:pPr marL="0" indent="0">
              <a:buNone/>
            </a:pPr>
            <a:endParaRPr lang="en-GB" sz="2800" dirty="0"/>
          </a:p>
          <a:p>
            <a:pPr marL="0" indent="0">
              <a:buNone/>
            </a:pPr>
            <a:r>
              <a:rPr lang="en-GB" sz="2800" dirty="0"/>
              <a:t>For segmentation into sentence chunks, see Section 3.8:</a:t>
            </a:r>
          </a:p>
          <a:p>
            <a:pPr marL="0" indent="0">
              <a:buNone/>
            </a:pPr>
            <a:r>
              <a:rPr lang="en-GB" sz="2800" dirty="0">
                <a:solidFill>
                  <a:schemeClr val="tx2">
                    <a:lumMod val="60000"/>
                    <a:lumOff val="40000"/>
                  </a:schemeClr>
                </a:solidFill>
              </a:rPr>
              <a:t>http://www.nltk.org/book/ch03.html</a:t>
            </a:r>
          </a:p>
        </p:txBody>
      </p:sp>
    </p:spTree>
    <p:extLst>
      <p:ext uri="{BB962C8B-B14F-4D97-AF65-F5344CB8AC3E}">
        <p14:creationId xmlns:p14="http://schemas.microsoft.com/office/powerpoint/2010/main" val="24647365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2EFD3-6B08-4B58-B983-7C04A54C9D1A}"/>
              </a:ext>
            </a:extLst>
          </p:cNvPr>
          <p:cNvSpPr>
            <a:spLocks noGrp="1"/>
          </p:cNvSpPr>
          <p:nvPr>
            <p:ph type="title"/>
          </p:nvPr>
        </p:nvSpPr>
        <p:spPr/>
        <p:txBody>
          <a:bodyPr/>
          <a:lstStyle/>
          <a:p>
            <a:pPr algn="r"/>
            <a:r>
              <a:rPr lang="en-GB" dirty="0"/>
              <a:t>Normalization/Pre-processing</a:t>
            </a:r>
          </a:p>
        </p:txBody>
      </p:sp>
      <p:sp>
        <p:nvSpPr>
          <p:cNvPr id="3" name="Content Placeholder 2">
            <a:extLst>
              <a:ext uri="{FF2B5EF4-FFF2-40B4-BE49-F238E27FC236}">
                <a16:creationId xmlns:a16="http://schemas.microsoft.com/office/drawing/2014/main" id="{DABB81D4-60B4-41E3-B953-3978155508CF}"/>
              </a:ext>
            </a:extLst>
          </p:cNvPr>
          <p:cNvSpPr>
            <a:spLocks noGrp="1"/>
          </p:cNvSpPr>
          <p:nvPr>
            <p:ph idx="1"/>
          </p:nvPr>
        </p:nvSpPr>
        <p:spPr/>
        <p:txBody>
          <a:bodyPr/>
          <a:lstStyle/>
          <a:p>
            <a:pPr marL="0" indent="0">
              <a:buNone/>
            </a:pPr>
            <a:r>
              <a:rPr lang="en-GB" dirty="0"/>
              <a:t>Converting to lower case so searches etc. case independent.</a:t>
            </a:r>
          </a:p>
          <a:p>
            <a:pPr marL="0" indent="0">
              <a:buNone/>
            </a:pPr>
            <a:r>
              <a:rPr lang="en-GB" dirty="0"/>
              <a:t>Use a list comprehension:</a:t>
            </a:r>
          </a:p>
          <a:p>
            <a:pPr marL="0" indent="0">
              <a:buNone/>
            </a:pPr>
            <a:r>
              <a:rPr lang="en-GB" sz="2800" dirty="0">
                <a:latin typeface="Courier New" panose="02070309020205020404" pitchFamily="49" charset="0"/>
                <a:cs typeface="Courier New" panose="02070309020205020404" pitchFamily="49" charset="0"/>
              </a:rPr>
              <a:t>tokens = </a:t>
            </a:r>
            <a:r>
              <a:rPr lang="en-GB" sz="2800" dirty="0" err="1">
                <a:latin typeface="Courier New" panose="02070309020205020404" pitchFamily="49" charset="0"/>
                <a:cs typeface="Courier New" panose="02070309020205020404" pitchFamily="49" charset="0"/>
              </a:rPr>
              <a:t>nltk.word_tokenize</a:t>
            </a:r>
            <a:r>
              <a:rPr lang="en-GB" sz="2800" dirty="0">
                <a:latin typeface="Courier New" panose="02070309020205020404" pitchFamily="49" charset="0"/>
                <a:cs typeface="Courier New" panose="02070309020205020404" pitchFamily="49" charset="0"/>
              </a:rPr>
              <a:t>(raw)</a:t>
            </a:r>
          </a:p>
          <a:p>
            <a:pPr marL="0" indent="0">
              <a:buNone/>
            </a:pPr>
            <a:r>
              <a:rPr lang="en-GB" sz="2800" dirty="0">
                <a:latin typeface="Courier New" panose="02070309020205020404" pitchFamily="49" charset="0"/>
                <a:cs typeface="Courier New" panose="02070309020205020404" pitchFamily="49" charset="0"/>
              </a:rPr>
              <a:t>words = [</a:t>
            </a:r>
            <a:r>
              <a:rPr lang="en-GB" sz="2800" dirty="0" err="1">
                <a:latin typeface="Courier New" panose="02070309020205020404" pitchFamily="49" charset="0"/>
                <a:cs typeface="Courier New" panose="02070309020205020404" pitchFamily="49" charset="0"/>
              </a:rPr>
              <a:t>w.lower</a:t>
            </a:r>
            <a:r>
              <a:rPr lang="en-GB" sz="2800" dirty="0">
                <a:latin typeface="Courier New" panose="02070309020205020404" pitchFamily="49" charset="0"/>
                <a:cs typeface="Courier New" panose="02070309020205020404" pitchFamily="49" charset="0"/>
              </a:rPr>
              <a:t>() for w in tokens]</a:t>
            </a:r>
          </a:p>
          <a:p>
            <a:pPr marL="0" indent="0">
              <a:buNone/>
            </a:pPr>
            <a:r>
              <a:rPr lang="en-GB" sz="2800" dirty="0">
                <a:latin typeface="Courier New" panose="02070309020205020404" pitchFamily="49" charset="0"/>
                <a:cs typeface="Courier New" panose="02070309020205020404" pitchFamily="49" charset="0"/>
              </a:rPr>
              <a:t>text = </a:t>
            </a:r>
            <a:r>
              <a:rPr lang="en-GB" sz="2800" dirty="0" err="1">
                <a:latin typeface="Courier New" panose="02070309020205020404" pitchFamily="49" charset="0"/>
                <a:cs typeface="Courier New" panose="02070309020205020404" pitchFamily="49" charset="0"/>
              </a:rPr>
              <a:t>nltk.Text</a:t>
            </a:r>
            <a:r>
              <a:rPr lang="en-GB" sz="2800" dirty="0">
                <a:latin typeface="Courier New" panose="02070309020205020404" pitchFamily="49" charset="0"/>
                <a:cs typeface="Courier New" panose="02070309020205020404" pitchFamily="49" charset="0"/>
              </a:rPr>
              <a:t>(tokens)</a:t>
            </a:r>
          </a:p>
        </p:txBody>
      </p:sp>
    </p:spTree>
    <p:extLst>
      <p:ext uri="{BB962C8B-B14F-4D97-AF65-F5344CB8AC3E}">
        <p14:creationId xmlns:p14="http://schemas.microsoft.com/office/powerpoint/2010/main" val="13235192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2EFD3-6B08-4B58-B983-7C04A54C9D1A}"/>
              </a:ext>
            </a:extLst>
          </p:cNvPr>
          <p:cNvSpPr>
            <a:spLocks noGrp="1"/>
          </p:cNvSpPr>
          <p:nvPr>
            <p:ph type="title"/>
          </p:nvPr>
        </p:nvSpPr>
        <p:spPr/>
        <p:txBody>
          <a:bodyPr/>
          <a:lstStyle/>
          <a:p>
            <a:pPr algn="r"/>
            <a:r>
              <a:rPr lang="en-GB" dirty="0"/>
              <a:t>Pre-processing: stemming</a:t>
            </a:r>
          </a:p>
        </p:txBody>
      </p:sp>
      <p:sp>
        <p:nvSpPr>
          <p:cNvPr id="3" name="Content Placeholder 2">
            <a:extLst>
              <a:ext uri="{FF2B5EF4-FFF2-40B4-BE49-F238E27FC236}">
                <a16:creationId xmlns:a16="http://schemas.microsoft.com/office/drawing/2014/main" id="{DABB81D4-60B4-41E3-B953-3978155508CF}"/>
              </a:ext>
            </a:extLst>
          </p:cNvPr>
          <p:cNvSpPr>
            <a:spLocks noGrp="1"/>
          </p:cNvSpPr>
          <p:nvPr>
            <p:ph idx="1"/>
          </p:nvPr>
        </p:nvSpPr>
        <p:spPr/>
        <p:txBody>
          <a:bodyPr/>
          <a:lstStyle/>
          <a:p>
            <a:pPr marL="0" indent="0">
              <a:buNone/>
            </a:pPr>
            <a:r>
              <a:rPr lang="en-GB" sz="2800" dirty="0"/>
              <a:t>Stemming: removing grammatically variable elements to leave the word "stem".</a:t>
            </a:r>
          </a:p>
          <a:p>
            <a:pPr marL="0" indent="0">
              <a:buNone/>
            </a:pPr>
            <a:r>
              <a:rPr lang="en-GB" sz="2800" dirty="0"/>
              <a:t>Variety of stemmers available in NLTK. They recommend  </a:t>
            </a:r>
          </a:p>
          <a:p>
            <a:pPr marL="0" indent="0">
              <a:buNone/>
            </a:pPr>
            <a:r>
              <a:rPr lang="en-GB" sz="2400" dirty="0">
                <a:latin typeface="Courier New" panose="02070309020205020404" pitchFamily="49" charset="0"/>
                <a:cs typeface="Courier New" panose="02070309020205020404" pitchFamily="49" charset="0"/>
              </a:rPr>
              <a:t>porter = </a:t>
            </a:r>
            <a:r>
              <a:rPr lang="en-GB" sz="2400" dirty="0" err="1">
                <a:latin typeface="Courier New" panose="02070309020205020404" pitchFamily="49" charset="0"/>
                <a:cs typeface="Courier New" panose="02070309020205020404" pitchFamily="49" charset="0"/>
              </a:rPr>
              <a:t>nltk.PorterStemmer</a:t>
            </a:r>
            <a:r>
              <a:rPr lang="en-GB" sz="2400" dirty="0">
                <a:latin typeface="Courier New" panose="02070309020205020404" pitchFamily="49" charset="0"/>
                <a:cs typeface="Courier New" panose="02070309020205020404" pitchFamily="49" charset="0"/>
              </a:rPr>
              <a:t>()</a:t>
            </a:r>
          </a:p>
          <a:p>
            <a:pPr marL="0" indent="0">
              <a:buNone/>
            </a:pPr>
            <a:r>
              <a:rPr lang="en-GB" sz="2400" dirty="0">
                <a:latin typeface="Courier New" panose="02070309020205020404" pitchFamily="49" charset="0"/>
                <a:cs typeface="Courier New" panose="02070309020205020404" pitchFamily="49" charset="0"/>
              </a:rPr>
              <a:t>stems = </a:t>
            </a:r>
            <a:r>
              <a:rPr lang="de-DE" sz="2400" dirty="0">
                <a:latin typeface="Courier New" panose="02070309020205020404" pitchFamily="49" charset="0"/>
                <a:cs typeface="Courier New" panose="02070309020205020404" pitchFamily="49" charset="0"/>
              </a:rPr>
              <a:t>[porter.stem(t) for t in tokens]</a:t>
            </a:r>
          </a:p>
          <a:p>
            <a:pPr marL="0" indent="0">
              <a:buNone/>
            </a:pPr>
            <a:endParaRPr lang="en-GB" sz="2400" dirty="0">
              <a:latin typeface="Courier New" panose="02070309020205020404" pitchFamily="49" charset="0"/>
              <a:cs typeface="Courier New" panose="02070309020205020404" pitchFamily="49" charset="0"/>
            </a:endParaRPr>
          </a:p>
          <a:p>
            <a:pPr marL="0" indent="0">
              <a:buNone/>
            </a:pPr>
            <a:r>
              <a:rPr lang="en-GB" sz="2800" dirty="0"/>
              <a:t>Example output:</a:t>
            </a:r>
          </a:p>
          <a:p>
            <a:pPr marL="0" indent="0">
              <a:buNone/>
            </a:pPr>
            <a:r>
              <a:rPr lang="en-GB" sz="2000" dirty="0">
                <a:latin typeface="Courier New" panose="02070309020205020404" pitchFamily="49" charset="0"/>
                <a:cs typeface="Courier New" panose="02070309020205020404" pitchFamily="49" charset="0"/>
              </a:rPr>
              <a:t>['from', 'hi', 'pillow', 'at', 'the', 'old', 'woman', 'who', 'live', '</a:t>
            </a:r>
            <a:r>
              <a:rPr lang="en-GB" sz="2000" dirty="0" err="1">
                <a:latin typeface="Courier New" panose="02070309020205020404" pitchFamily="49" charset="0"/>
                <a:cs typeface="Courier New" panose="02070309020205020404" pitchFamily="49" charset="0"/>
              </a:rPr>
              <a:t>opposit</a:t>
            </a:r>
            <a:r>
              <a:rPr lang="en-GB" sz="2000" dirty="0">
                <a:latin typeface="Courier New" panose="02070309020205020404" pitchFamily="49" charset="0"/>
                <a:cs typeface="Courier New" panose="02070309020205020404" pitchFamily="49" charset="0"/>
              </a:rPr>
              <a:t>', 'and', 'who', '</a:t>
            </a:r>
            <a:r>
              <a:rPr lang="en-GB" sz="2000" dirty="0" err="1">
                <a:latin typeface="Courier New" panose="02070309020205020404" pitchFamily="49" charset="0"/>
                <a:cs typeface="Courier New" panose="02070309020205020404" pitchFamily="49" charset="0"/>
              </a:rPr>
              <a:t>wa</a:t>
            </a:r>
            <a:r>
              <a:rPr lang="en-GB" sz="2000" dirty="0">
                <a:latin typeface="Courier New" panose="02070309020205020404" pitchFamily="49" charset="0"/>
                <a:cs typeface="Courier New" panose="02070309020205020404" pitchFamily="49" charset="0"/>
              </a:rPr>
              <a:t>', 'watch', 'him', 'with', 'an', '</a:t>
            </a:r>
            <a:r>
              <a:rPr lang="en-GB" sz="2000" dirty="0" err="1">
                <a:latin typeface="Courier New" panose="02070309020205020404" pitchFamily="49" charset="0"/>
                <a:cs typeface="Courier New" panose="02070309020205020404" pitchFamily="49" charset="0"/>
              </a:rPr>
              <a:t>inquisit</a:t>
            </a:r>
            <a:r>
              <a:rPr lang="en-GB" sz="2000" dirty="0">
                <a:latin typeface="Courier New" panose="02070309020205020404" pitchFamily="49" charset="0"/>
                <a:cs typeface="Courier New" panose="02070309020205020404" pitchFamily="49" charset="0"/>
              </a:rPr>
              <a:t>', 'quit', '</a:t>
            </a:r>
            <a:r>
              <a:rPr lang="en-GB" sz="2000" dirty="0" err="1">
                <a:latin typeface="Courier New" panose="02070309020205020404" pitchFamily="49" charset="0"/>
                <a:cs typeface="Courier New" panose="02070309020205020404" pitchFamily="49" charset="0"/>
              </a:rPr>
              <a:t>unusu</a:t>
            </a:r>
            <a:r>
              <a:rPr lang="en-GB" sz="2000" dirty="0">
                <a:latin typeface="Courier New" panose="02070309020205020404" pitchFamily="49" charset="0"/>
                <a:cs typeface="Courier New" panose="02070309020205020404" pitchFamily="49" charset="0"/>
              </a:rPr>
              <a:t>', 'for', 'her', ',', 'and', 'final', ',', 'both', '</a:t>
            </a:r>
            <a:r>
              <a:rPr lang="en-GB" sz="2000" dirty="0" err="1">
                <a:latin typeface="Courier New" panose="02070309020205020404" pitchFamily="49" charset="0"/>
                <a:cs typeface="Courier New" panose="02070309020205020404" pitchFamily="49" charset="0"/>
              </a:rPr>
              <a:t>hungri</a:t>
            </a:r>
            <a:r>
              <a:rPr lang="en-GB" sz="2000" dirty="0">
                <a:latin typeface="Courier New" panose="02070309020205020404" pitchFamily="49" charset="0"/>
                <a:cs typeface="Courier New" panose="02070309020205020404" pitchFamily="49" charset="0"/>
              </a:rPr>
              <a:t>', 'and', 'disconcert']</a:t>
            </a:r>
          </a:p>
        </p:txBody>
      </p:sp>
    </p:spTree>
    <p:extLst>
      <p:ext uri="{BB962C8B-B14F-4D97-AF65-F5344CB8AC3E}">
        <p14:creationId xmlns:p14="http://schemas.microsoft.com/office/powerpoint/2010/main" val="2250695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1B7DB-B9E8-45AE-B228-5E4F9B7EEC8C}"/>
              </a:ext>
            </a:extLst>
          </p:cNvPr>
          <p:cNvSpPr>
            <a:spLocks noGrp="1"/>
          </p:cNvSpPr>
          <p:nvPr>
            <p:ph type="title"/>
          </p:nvPr>
        </p:nvSpPr>
        <p:spPr/>
        <p:txBody>
          <a:bodyPr/>
          <a:lstStyle/>
          <a:p>
            <a:pPr algn="r"/>
            <a:r>
              <a:rPr lang="en-GB" dirty="0"/>
              <a:t>Text processing</a:t>
            </a:r>
          </a:p>
        </p:txBody>
      </p:sp>
      <p:sp>
        <p:nvSpPr>
          <p:cNvPr id="3" name="Content Placeholder 2">
            <a:extLst>
              <a:ext uri="{FF2B5EF4-FFF2-40B4-BE49-F238E27FC236}">
                <a16:creationId xmlns:a16="http://schemas.microsoft.com/office/drawing/2014/main" id="{46B1313D-2FA2-4E3E-8391-B71D9DB4F014}"/>
              </a:ext>
            </a:extLst>
          </p:cNvPr>
          <p:cNvSpPr>
            <a:spLocks noGrp="1"/>
          </p:cNvSpPr>
          <p:nvPr>
            <p:ph idx="1"/>
          </p:nvPr>
        </p:nvSpPr>
        <p:spPr/>
        <p:txBody>
          <a:bodyPr/>
          <a:lstStyle/>
          <a:p>
            <a:pPr marL="0" indent="0">
              <a:buNone/>
            </a:pPr>
            <a:r>
              <a:rPr lang="en-GB" sz="2800" dirty="0"/>
              <a:t>Text processing has been at the core of computing since the 1950s.</a:t>
            </a:r>
          </a:p>
          <a:p>
            <a:pPr marL="0" indent="0">
              <a:buNone/>
            </a:pPr>
            <a:r>
              <a:rPr lang="en-GB" sz="2800" dirty="0"/>
              <a:t>Forms the core of third generation languages.</a:t>
            </a:r>
          </a:p>
          <a:p>
            <a:pPr marL="0" indent="0">
              <a:buNone/>
            </a:pPr>
            <a:endParaRPr lang="en-GB" sz="2800" dirty="0"/>
          </a:p>
          <a:p>
            <a:pPr marL="0" indent="0">
              <a:buNone/>
            </a:pPr>
            <a:r>
              <a:rPr lang="en-GB" sz="2800" dirty="0"/>
              <a:t>We need to do a lexical analysis, parsing (splitting) a program into tokens (keywords etc.), understand the order (syntax analysis) and semantics (meaning), and then translate it into binary. </a:t>
            </a:r>
          </a:p>
          <a:p>
            <a:pPr marL="0" indent="0">
              <a:buNone/>
            </a:pPr>
            <a:endParaRPr lang="en-GB" sz="2800" dirty="0"/>
          </a:p>
          <a:p>
            <a:pPr marL="0" indent="0">
              <a:buNone/>
            </a:pPr>
            <a:r>
              <a:rPr lang="en-GB" sz="2800" dirty="0"/>
              <a:t>For more on this, see:</a:t>
            </a:r>
          </a:p>
          <a:p>
            <a:pPr marL="0" indent="0">
              <a:buNone/>
            </a:pPr>
            <a:r>
              <a:rPr lang="en-GB" sz="2800" dirty="0"/>
              <a:t>Michael L. Scott, Programming Language Pragmatics</a:t>
            </a:r>
          </a:p>
          <a:p>
            <a:pPr marL="0" indent="0">
              <a:buNone/>
            </a:pPr>
            <a:endParaRPr lang="en-GB" dirty="0"/>
          </a:p>
        </p:txBody>
      </p:sp>
      <p:pic>
        <p:nvPicPr>
          <p:cNvPr id="5" name="Picture 4">
            <a:extLst>
              <a:ext uri="{FF2B5EF4-FFF2-40B4-BE49-F238E27FC236}">
                <a16:creationId xmlns:a16="http://schemas.microsoft.com/office/drawing/2014/main" id="{3569A1C5-D3A4-441F-A37E-27F9A0843FC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96400" y="4365104"/>
            <a:ext cx="2076450" cy="2076450"/>
          </a:xfrm>
          <a:prstGeom prst="rect">
            <a:avLst/>
          </a:prstGeom>
        </p:spPr>
      </p:pic>
    </p:spTree>
    <p:extLst>
      <p:ext uri="{BB962C8B-B14F-4D97-AF65-F5344CB8AC3E}">
        <p14:creationId xmlns:p14="http://schemas.microsoft.com/office/powerpoint/2010/main" val="20433706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2EFD3-6B08-4B58-B983-7C04A54C9D1A}"/>
              </a:ext>
            </a:extLst>
          </p:cNvPr>
          <p:cNvSpPr>
            <a:spLocks noGrp="1"/>
          </p:cNvSpPr>
          <p:nvPr>
            <p:ph type="title"/>
          </p:nvPr>
        </p:nvSpPr>
        <p:spPr/>
        <p:txBody>
          <a:bodyPr/>
          <a:lstStyle/>
          <a:p>
            <a:pPr algn="r"/>
            <a:r>
              <a:rPr lang="en-GB" dirty="0"/>
              <a:t>Pre-processing: lemmatization</a:t>
            </a:r>
          </a:p>
        </p:txBody>
      </p:sp>
      <p:sp>
        <p:nvSpPr>
          <p:cNvPr id="3" name="Content Placeholder 2">
            <a:extLst>
              <a:ext uri="{FF2B5EF4-FFF2-40B4-BE49-F238E27FC236}">
                <a16:creationId xmlns:a16="http://schemas.microsoft.com/office/drawing/2014/main" id="{DABB81D4-60B4-41E3-B953-3978155508CF}"/>
              </a:ext>
            </a:extLst>
          </p:cNvPr>
          <p:cNvSpPr>
            <a:spLocks noGrp="1"/>
          </p:cNvSpPr>
          <p:nvPr>
            <p:ph idx="1"/>
          </p:nvPr>
        </p:nvSpPr>
        <p:spPr/>
        <p:txBody>
          <a:bodyPr/>
          <a:lstStyle/>
          <a:p>
            <a:pPr marL="0" indent="0">
              <a:buNone/>
            </a:pPr>
            <a:r>
              <a:rPr lang="en-GB" sz="2800" dirty="0"/>
              <a:t>Stems, but only if the resulting words (or "lemma") are in a dictionary.</a:t>
            </a:r>
          </a:p>
          <a:p>
            <a:pPr marL="0" indent="0">
              <a:buNone/>
            </a:pPr>
            <a:r>
              <a:rPr lang="en-GB" sz="2400" dirty="0" err="1">
                <a:latin typeface="Courier New" panose="02070309020205020404" pitchFamily="49" charset="0"/>
                <a:cs typeface="Courier New" panose="02070309020205020404" pitchFamily="49" charset="0"/>
              </a:rPr>
              <a:t>wnl</a:t>
            </a:r>
            <a:r>
              <a:rPr lang="en-GB" sz="2400" dirty="0">
                <a:latin typeface="Courier New" panose="02070309020205020404" pitchFamily="49" charset="0"/>
                <a:cs typeface="Courier New" panose="02070309020205020404" pitchFamily="49" charset="0"/>
              </a:rPr>
              <a:t> = </a:t>
            </a:r>
            <a:r>
              <a:rPr lang="en-GB" sz="2400" dirty="0" err="1">
                <a:latin typeface="Courier New" panose="02070309020205020404" pitchFamily="49" charset="0"/>
                <a:cs typeface="Courier New" panose="02070309020205020404" pitchFamily="49" charset="0"/>
              </a:rPr>
              <a:t>nltk.WordNetLemmatizer</a:t>
            </a:r>
            <a:r>
              <a:rPr lang="en-GB" sz="2400" dirty="0">
                <a:latin typeface="Courier New" panose="02070309020205020404" pitchFamily="49" charset="0"/>
                <a:cs typeface="Courier New" panose="02070309020205020404" pitchFamily="49" charset="0"/>
              </a:rPr>
              <a:t>()</a:t>
            </a:r>
          </a:p>
          <a:p>
            <a:pPr marL="0" indent="0">
              <a:buNone/>
            </a:pPr>
            <a:r>
              <a:rPr lang="en-GB" sz="2400" dirty="0">
                <a:latin typeface="Courier New" panose="02070309020205020404" pitchFamily="49" charset="0"/>
                <a:cs typeface="Courier New" panose="02070309020205020404" pitchFamily="49" charset="0"/>
              </a:rPr>
              <a:t>stems = [</a:t>
            </a:r>
            <a:r>
              <a:rPr lang="en-GB" sz="2400" dirty="0" err="1">
                <a:latin typeface="Courier New" panose="02070309020205020404" pitchFamily="49" charset="0"/>
                <a:cs typeface="Courier New" panose="02070309020205020404" pitchFamily="49" charset="0"/>
              </a:rPr>
              <a:t>wnl.lemmatize</a:t>
            </a:r>
            <a:r>
              <a:rPr lang="en-GB" sz="2400" dirty="0">
                <a:latin typeface="Courier New" panose="02070309020205020404" pitchFamily="49" charset="0"/>
                <a:cs typeface="Courier New" panose="02070309020205020404" pitchFamily="49" charset="0"/>
              </a:rPr>
              <a:t>(t) for t in tokens]</a:t>
            </a:r>
          </a:p>
          <a:p>
            <a:pPr marL="0" indent="0">
              <a:buNone/>
            </a:pPr>
            <a:endParaRPr lang="en-GB" sz="2400" dirty="0">
              <a:latin typeface="Courier New" panose="02070309020205020404" pitchFamily="49" charset="0"/>
              <a:cs typeface="Courier New" panose="02070309020205020404" pitchFamily="49" charset="0"/>
            </a:endParaRPr>
          </a:p>
          <a:p>
            <a:pPr marL="0" indent="0">
              <a:buNone/>
            </a:pPr>
            <a:r>
              <a:rPr lang="en-GB" sz="2800" dirty="0"/>
              <a:t>Example output:</a:t>
            </a:r>
          </a:p>
          <a:p>
            <a:pPr marL="0" indent="0">
              <a:buNone/>
            </a:pPr>
            <a:r>
              <a:rPr lang="en-GB" sz="2400" dirty="0">
                <a:latin typeface="Courier New" panose="02070309020205020404" pitchFamily="49" charset="0"/>
                <a:cs typeface="Courier New" panose="02070309020205020404" pitchFamily="49" charset="0"/>
              </a:rPr>
              <a:t>['from', 'his', 'pillow', 'at', 'the', 'old', 'woman', 'who', 'lived', 'opposite', 'and', 'who', '</a:t>
            </a:r>
            <a:r>
              <a:rPr lang="en-GB" sz="2400" dirty="0" err="1">
                <a:latin typeface="Courier New" panose="02070309020205020404" pitchFamily="49" charset="0"/>
                <a:cs typeface="Courier New" panose="02070309020205020404" pitchFamily="49" charset="0"/>
              </a:rPr>
              <a:t>wa</a:t>
            </a:r>
            <a:r>
              <a:rPr lang="en-GB" sz="2400" dirty="0">
                <a:latin typeface="Courier New" panose="02070309020205020404" pitchFamily="49" charset="0"/>
                <a:cs typeface="Courier New" panose="02070309020205020404" pitchFamily="49" charset="0"/>
              </a:rPr>
              <a:t>', 'watching', 'him', 'with', 'an', 'inquisitiveness', 'quite', 'unusual', 'for', 'her', ',', 'and', 'finally', ',', 'both', 'hungry', 'and', 'disconcerted']</a:t>
            </a:r>
          </a:p>
          <a:p>
            <a:pPr marL="0" indent="0">
              <a:buNone/>
            </a:pPr>
            <a:r>
              <a:rPr lang="en-GB" dirty="0"/>
              <a:t>Requires the Princeton WordNet from the resources site.</a:t>
            </a:r>
          </a:p>
        </p:txBody>
      </p:sp>
    </p:spTree>
    <p:extLst>
      <p:ext uri="{BB962C8B-B14F-4D97-AF65-F5344CB8AC3E}">
        <p14:creationId xmlns:p14="http://schemas.microsoft.com/office/powerpoint/2010/main" val="3584443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24A5C5-04F2-4456-9386-D1FE606D6B75}"/>
              </a:ext>
            </a:extLst>
          </p:cNvPr>
          <p:cNvSpPr>
            <a:spLocks noGrp="1"/>
          </p:cNvSpPr>
          <p:nvPr>
            <p:ph idx="1"/>
          </p:nvPr>
        </p:nvSpPr>
        <p:spPr>
          <a:xfrm>
            <a:off x="479376" y="692696"/>
            <a:ext cx="11103024" cy="5890666"/>
          </a:xfrm>
        </p:spPr>
        <p:txBody>
          <a:bodyPr/>
          <a:lstStyle/>
          <a:p>
            <a:pPr marL="0" indent="0">
              <a:buNone/>
            </a:pPr>
            <a:r>
              <a:rPr lang="en-GB" sz="2800" dirty="0"/>
              <a:t>However, for other texts, there are similar processes we can go through to investigate human understanding. In increasing complication, they include:</a:t>
            </a:r>
          </a:p>
          <a:p>
            <a:pPr marL="0" indent="0">
              <a:buNone/>
            </a:pPr>
            <a:endParaRPr lang="en-GB" sz="2800" dirty="0"/>
          </a:p>
          <a:p>
            <a:pPr marL="0" indent="0">
              <a:buNone/>
            </a:pPr>
            <a:r>
              <a:rPr lang="en-GB" sz="2800" dirty="0"/>
              <a:t>Tokenizing</a:t>
            </a:r>
          </a:p>
          <a:p>
            <a:pPr marL="0" indent="0">
              <a:buNone/>
            </a:pPr>
            <a:r>
              <a:rPr lang="en-GB" sz="2800" dirty="0"/>
              <a:t>Search/regex</a:t>
            </a:r>
          </a:p>
          <a:p>
            <a:pPr marL="0" indent="0">
              <a:buNone/>
            </a:pPr>
            <a:r>
              <a:rPr lang="en-GB" sz="2800" dirty="0"/>
              <a:t>Statistics</a:t>
            </a:r>
          </a:p>
          <a:p>
            <a:pPr marL="0" indent="0">
              <a:buNone/>
            </a:pPr>
            <a:r>
              <a:rPr lang="en-GB" sz="2800" dirty="0"/>
              <a:t>Parts of Speech (</a:t>
            </a:r>
            <a:r>
              <a:rPr lang="en-GB" sz="2800" dirty="0" err="1"/>
              <a:t>PoS</a:t>
            </a:r>
            <a:r>
              <a:rPr lang="en-GB" sz="2800" dirty="0"/>
              <a:t>) tagging</a:t>
            </a:r>
          </a:p>
          <a:p>
            <a:pPr marL="0" indent="0">
              <a:buNone/>
            </a:pPr>
            <a:r>
              <a:rPr lang="en-GB" sz="2800" dirty="0"/>
              <a:t>Machine Translation</a:t>
            </a:r>
          </a:p>
          <a:p>
            <a:pPr marL="0" indent="0">
              <a:buNone/>
            </a:pPr>
            <a:r>
              <a:rPr lang="en-GB" sz="2800" dirty="0"/>
              <a:t>Logic</a:t>
            </a:r>
          </a:p>
          <a:p>
            <a:pPr marL="0" indent="0">
              <a:buNone/>
            </a:pPr>
            <a:r>
              <a:rPr lang="en-GB" sz="2800" dirty="0"/>
              <a:t>Semantics and Sentiment analysis</a:t>
            </a:r>
          </a:p>
          <a:p>
            <a:pPr marL="0" indent="0">
              <a:buNone/>
            </a:pPr>
            <a:endParaRPr lang="en-GB" sz="2800" dirty="0"/>
          </a:p>
        </p:txBody>
      </p:sp>
    </p:spTree>
    <p:extLst>
      <p:ext uri="{BB962C8B-B14F-4D97-AF65-F5344CB8AC3E}">
        <p14:creationId xmlns:p14="http://schemas.microsoft.com/office/powerpoint/2010/main" val="26812175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E0273-598C-4947-906D-965E1E79014D}"/>
              </a:ext>
            </a:extLst>
          </p:cNvPr>
          <p:cNvSpPr>
            <a:spLocks noGrp="1"/>
          </p:cNvSpPr>
          <p:nvPr>
            <p:ph type="title"/>
          </p:nvPr>
        </p:nvSpPr>
        <p:spPr/>
        <p:txBody>
          <a:bodyPr/>
          <a:lstStyle/>
          <a:p>
            <a:pPr algn="r"/>
            <a:r>
              <a:rPr lang="en-GB" dirty="0"/>
              <a:t>NLTK</a:t>
            </a:r>
          </a:p>
        </p:txBody>
      </p:sp>
      <p:sp>
        <p:nvSpPr>
          <p:cNvPr id="3" name="Content Placeholder 2">
            <a:extLst>
              <a:ext uri="{FF2B5EF4-FFF2-40B4-BE49-F238E27FC236}">
                <a16:creationId xmlns:a16="http://schemas.microsoft.com/office/drawing/2014/main" id="{2D2EBEE5-A5C5-474E-B064-FE98D6ADD783}"/>
              </a:ext>
            </a:extLst>
          </p:cNvPr>
          <p:cNvSpPr>
            <a:spLocks noGrp="1"/>
          </p:cNvSpPr>
          <p:nvPr>
            <p:ph idx="1"/>
          </p:nvPr>
        </p:nvSpPr>
        <p:spPr>
          <a:xfrm>
            <a:off x="609600" y="2420888"/>
            <a:ext cx="10972800" cy="3705276"/>
          </a:xfrm>
        </p:spPr>
        <p:txBody>
          <a:bodyPr/>
          <a:lstStyle/>
          <a:p>
            <a:pPr marL="0" indent="0">
              <a:buNone/>
            </a:pPr>
            <a:r>
              <a:rPr lang="en-GB" dirty="0"/>
              <a:t>The Natural Language Toolkit (NLTK) dominates. </a:t>
            </a:r>
          </a:p>
          <a:p>
            <a:pPr marL="0" indent="0">
              <a:buNone/>
            </a:pPr>
            <a:r>
              <a:rPr lang="en-GB" dirty="0"/>
              <a:t>It opened up NLP to programmers and was a major reason Python became so popular.</a:t>
            </a:r>
          </a:p>
          <a:p>
            <a:pPr marL="0" indent="0">
              <a:buNone/>
            </a:pPr>
            <a:r>
              <a:rPr lang="en-GB" dirty="0">
                <a:solidFill>
                  <a:schemeClr val="tx2">
                    <a:lumMod val="60000"/>
                    <a:lumOff val="40000"/>
                  </a:schemeClr>
                </a:solidFill>
              </a:rPr>
              <a:t>https://www.nltk.org/</a:t>
            </a:r>
          </a:p>
          <a:p>
            <a:pPr marL="0" indent="0">
              <a:buNone/>
            </a:pPr>
            <a:r>
              <a:rPr lang="en-GB" dirty="0"/>
              <a:t>Provided with Anaconda.</a:t>
            </a:r>
          </a:p>
        </p:txBody>
      </p:sp>
    </p:spTree>
    <p:extLst>
      <p:ext uri="{BB962C8B-B14F-4D97-AF65-F5344CB8AC3E}">
        <p14:creationId xmlns:p14="http://schemas.microsoft.com/office/powerpoint/2010/main" val="2558703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DD8E5-E20B-43BF-8E22-367CD0A227AE}"/>
              </a:ext>
            </a:extLst>
          </p:cNvPr>
          <p:cNvSpPr>
            <a:spLocks noGrp="1"/>
          </p:cNvSpPr>
          <p:nvPr>
            <p:ph type="title"/>
          </p:nvPr>
        </p:nvSpPr>
        <p:spPr/>
        <p:txBody>
          <a:bodyPr/>
          <a:lstStyle/>
          <a:p>
            <a:pPr algn="r"/>
            <a:r>
              <a:rPr lang="en-GB" dirty="0"/>
              <a:t>NLTK Corpora, Lexicons, etc.</a:t>
            </a:r>
          </a:p>
        </p:txBody>
      </p:sp>
      <p:sp>
        <p:nvSpPr>
          <p:cNvPr id="3" name="Content Placeholder 2">
            <a:extLst>
              <a:ext uri="{FF2B5EF4-FFF2-40B4-BE49-F238E27FC236}">
                <a16:creationId xmlns:a16="http://schemas.microsoft.com/office/drawing/2014/main" id="{6DA85F8C-1582-4699-995B-9DA514963197}"/>
              </a:ext>
            </a:extLst>
          </p:cNvPr>
          <p:cNvSpPr>
            <a:spLocks noGrp="1"/>
          </p:cNvSpPr>
          <p:nvPr>
            <p:ph idx="1"/>
          </p:nvPr>
        </p:nvSpPr>
        <p:spPr/>
        <p:txBody>
          <a:bodyPr/>
          <a:lstStyle/>
          <a:p>
            <a:pPr marL="0" indent="0">
              <a:buNone/>
            </a:pPr>
            <a:r>
              <a:rPr lang="en-GB" dirty="0"/>
              <a:t>NLTK uses a variety of text files containing example data.</a:t>
            </a:r>
          </a:p>
          <a:p>
            <a:pPr marL="0" indent="0">
              <a:buNone/>
            </a:pPr>
            <a:r>
              <a:rPr lang="en-GB" dirty="0"/>
              <a:t>Can be downloaded with:</a:t>
            </a:r>
          </a:p>
          <a:p>
            <a:pPr marL="0" indent="0">
              <a:buNone/>
            </a:pPr>
            <a:r>
              <a:rPr lang="en-GB" sz="2800" dirty="0" err="1">
                <a:latin typeface="Courier New" panose="02070309020205020404" pitchFamily="49" charset="0"/>
                <a:cs typeface="Courier New" panose="02070309020205020404" pitchFamily="49" charset="0"/>
              </a:rPr>
              <a:t>nltk.download</a:t>
            </a:r>
            <a:r>
              <a:rPr lang="en-GB" sz="2800" dirty="0">
                <a:latin typeface="Courier New" panose="02070309020205020404" pitchFamily="49" charset="0"/>
                <a:cs typeface="Courier New" panose="02070309020205020404" pitchFamily="49" charset="0"/>
              </a:rPr>
              <a:t>() 		# all</a:t>
            </a:r>
          </a:p>
          <a:p>
            <a:pPr marL="0" indent="0">
              <a:buNone/>
            </a:pPr>
            <a:r>
              <a:rPr lang="en-GB" sz="2800" dirty="0" err="1">
                <a:latin typeface="Courier New" panose="02070309020205020404" pitchFamily="49" charset="0"/>
                <a:cs typeface="Courier New" panose="02070309020205020404" pitchFamily="49" charset="0"/>
              </a:rPr>
              <a:t>nltk.download</a:t>
            </a:r>
            <a:r>
              <a:rPr lang="en-GB" sz="2800" dirty="0">
                <a:latin typeface="Courier New" panose="02070309020205020404" pitchFamily="49" charset="0"/>
                <a:cs typeface="Courier New" panose="02070309020205020404" pitchFamily="49" charset="0"/>
              </a:rPr>
              <a:t>(name)</a:t>
            </a:r>
          </a:p>
          <a:p>
            <a:pPr marL="0" indent="0">
              <a:buNone/>
            </a:pPr>
            <a:endParaRPr lang="en-GB" dirty="0"/>
          </a:p>
          <a:p>
            <a:pPr marL="0" indent="0">
              <a:buNone/>
            </a:pPr>
            <a:r>
              <a:rPr lang="en-GB" dirty="0"/>
              <a:t>Generally, if it fails it will tell you what you are missing and where, and if you can't install it, you can download from the resources page:</a:t>
            </a:r>
          </a:p>
          <a:p>
            <a:pPr marL="0" indent="0">
              <a:buNone/>
            </a:pPr>
            <a:r>
              <a:rPr lang="en-GB" dirty="0">
                <a:solidFill>
                  <a:schemeClr val="tx2">
                    <a:lumMod val="60000"/>
                    <a:lumOff val="40000"/>
                  </a:schemeClr>
                </a:solidFill>
              </a:rPr>
              <a:t>http://www.nltk.org/nltk_data/</a:t>
            </a:r>
          </a:p>
          <a:p>
            <a:pPr marL="0" indent="0">
              <a:buNone/>
            </a:pPr>
            <a:endParaRPr lang="en-GB" dirty="0"/>
          </a:p>
        </p:txBody>
      </p:sp>
    </p:spTree>
    <p:extLst>
      <p:ext uri="{BB962C8B-B14F-4D97-AF65-F5344CB8AC3E}">
        <p14:creationId xmlns:p14="http://schemas.microsoft.com/office/powerpoint/2010/main" val="214727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FE804-36A3-43D0-8C17-4543A8C7C429}"/>
              </a:ext>
            </a:extLst>
          </p:cNvPr>
          <p:cNvSpPr>
            <a:spLocks noGrp="1"/>
          </p:cNvSpPr>
          <p:nvPr>
            <p:ph type="title"/>
          </p:nvPr>
        </p:nvSpPr>
        <p:spPr/>
        <p:txBody>
          <a:bodyPr/>
          <a:lstStyle/>
          <a:p>
            <a:pPr algn="r"/>
            <a:r>
              <a:rPr lang="en-GB" dirty="0"/>
              <a:t>NLTK Book</a:t>
            </a:r>
          </a:p>
        </p:txBody>
      </p:sp>
      <p:sp>
        <p:nvSpPr>
          <p:cNvPr id="3" name="Content Placeholder 2">
            <a:extLst>
              <a:ext uri="{FF2B5EF4-FFF2-40B4-BE49-F238E27FC236}">
                <a16:creationId xmlns:a16="http://schemas.microsoft.com/office/drawing/2014/main" id="{EA166897-7E03-40AC-95A9-E06D4F5AFFD6}"/>
              </a:ext>
            </a:extLst>
          </p:cNvPr>
          <p:cNvSpPr>
            <a:spLocks noGrp="1"/>
          </p:cNvSpPr>
          <p:nvPr>
            <p:ph idx="1"/>
          </p:nvPr>
        </p:nvSpPr>
        <p:spPr>
          <a:xfrm>
            <a:off x="609600" y="1600201"/>
            <a:ext cx="8294712" cy="4525963"/>
          </a:xfrm>
        </p:spPr>
        <p:txBody>
          <a:bodyPr/>
          <a:lstStyle/>
          <a:p>
            <a:pPr marL="0" indent="0">
              <a:buNone/>
            </a:pPr>
            <a:r>
              <a:rPr lang="en-GB" dirty="0"/>
              <a:t>The NLTK project has its own book "Natural Language Processing with Python", which you can buy or read online (make sure you get the Python 3 version).</a:t>
            </a:r>
          </a:p>
          <a:p>
            <a:pPr marL="0" indent="0">
              <a:buNone/>
            </a:pPr>
            <a:endParaRPr lang="en-GB" dirty="0"/>
          </a:p>
          <a:p>
            <a:pPr marL="0" indent="0">
              <a:buNone/>
            </a:pPr>
            <a:r>
              <a:rPr lang="en-GB" dirty="0"/>
              <a:t>This lecture makes extensive use and reference to this, though we've adjusted some bits so they work without the corpora, so check both versions.</a:t>
            </a:r>
          </a:p>
        </p:txBody>
      </p:sp>
      <p:pic>
        <p:nvPicPr>
          <p:cNvPr id="6" name="Picture 5" descr="A picture containing book, text&#10;&#10;Description generated with very high confidence">
            <a:extLst>
              <a:ext uri="{FF2B5EF4-FFF2-40B4-BE49-F238E27FC236}">
                <a16:creationId xmlns:a16="http://schemas.microsoft.com/office/drawing/2014/main" id="{ADCEF885-3674-4F0F-B63E-2EE2FB3A42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05900" y="3062880"/>
            <a:ext cx="2476500" cy="3248025"/>
          </a:xfrm>
          <a:prstGeom prst="rect">
            <a:avLst/>
          </a:prstGeom>
        </p:spPr>
      </p:pic>
    </p:spTree>
    <p:extLst>
      <p:ext uri="{BB962C8B-B14F-4D97-AF65-F5344CB8AC3E}">
        <p14:creationId xmlns:p14="http://schemas.microsoft.com/office/powerpoint/2010/main" val="3219025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24A5C5-04F2-4456-9386-D1FE606D6B75}"/>
              </a:ext>
            </a:extLst>
          </p:cNvPr>
          <p:cNvSpPr>
            <a:spLocks noGrp="1"/>
          </p:cNvSpPr>
          <p:nvPr>
            <p:ph idx="1"/>
          </p:nvPr>
        </p:nvSpPr>
        <p:spPr>
          <a:xfrm>
            <a:off x="479376" y="1556792"/>
            <a:ext cx="11103024" cy="5026570"/>
          </a:xfrm>
        </p:spPr>
        <p:txBody>
          <a:bodyPr/>
          <a:lstStyle/>
          <a:p>
            <a:pPr marL="0" indent="0">
              <a:buNone/>
            </a:pPr>
            <a:r>
              <a:rPr lang="en-GB" sz="3600" dirty="0"/>
              <a:t>Tokenizing</a:t>
            </a:r>
          </a:p>
          <a:p>
            <a:pPr marL="0" indent="0">
              <a:buNone/>
            </a:pPr>
            <a:r>
              <a:rPr lang="en-GB" sz="2400" dirty="0"/>
              <a:t>Search/regex</a:t>
            </a:r>
          </a:p>
          <a:p>
            <a:pPr marL="0" indent="0">
              <a:buNone/>
            </a:pPr>
            <a:r>
              <a:rPr lang="en-GB" sz="2400" dirty="0"/>
              <a:t>Statistics</a:t>
            </a:r>
          </a:p>
          <a:p>
            <a:pPr marL="0" indent="0">
              <a:buNone/>
            </a:pPr>
            <a:r>
              <a:rPr lang="en-GB" sz="2400" dirty="0"/>
              <a:t>Parts of Speech (</a:t>
            </a:r>
            <a:r>
              <a:rPr lang="en-GB" sz="2400" dirty="0" err="1"/>
              <a:t>PoS</a:t>
            </a:r>
            <a:r>
              <a:rPr lang="en-GB" sz="2400" dirty="0"/>
              <a:t>) tagging and Semantics </a:t>
            </a:r>
          </a:p>
          <a:p>
            <a:pPr marL="0" indent="0">
              <a:buNone/>
            </a:pPr>
            <a:r>
              <a:rPr lang="en-GB" sz="2400" dirty="0"/>
              <a:t>Machine Translation</a:t>
            </a:r>
          </a:p>
          <a:p>
            <a:pPr marL="0" indent="0">
              <a:buNone/>
            </a:pPr>
            <a:r>
              <a:rPr lang="en-GB" sz="2400" dirty="0"/>
              <a:t>Logic</a:t>
            </a:r>
          </a:p>
          <a:p>
            <a:pPr marL="0" indent="0">
              <a:buNone/>
            </a:pPr>
            <a:r>
              <a:rPr lang="en-GB" sz="2400" dirty="0"/>
              <a:t>Sentiment analysis</a:t>
            </a:r>
          </a:p>
          <a:p>
            <a:pPr marL="0" indent="0">
              <a:buNone/>
            </a:pPr>
            <a:endParaRPr lang="en-GB" sz="2800" dirty="0"/>
          </a:p>
        </p:txBody>
      </p:sp>
    </p:spTree>
    <p:extLst>
      <p:ext uri="{BB962C8B-B14F-4D97-AF65-F5344CB8AC3E}">
        <p14:creationId xmlns:p14="http://schemas.microsoft.com/office/powerpoint/2010/main" val="3170746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A0890-D801-4521-BD0A-B155B4017BDF}"/>
              </a:ext>
            </a:extLst>
          </p:cNvPr>
          <p:cNvSpPr>
            <a:spLocks noGrp="1"/>
          </p:cNvSpPr>
          <p:nvPr>
            <p:ph type="title"/>
          </p:nvPr>
        </p:nvSpPr>
        <p:spPr/>
        <p:txBody>
          <a:bodyPr/>
          <a:lstStyle/>
          <a:p>
            <a:pPr algn="r"/>
            <a:r>
              <a:rPr lang="en-GB" dirty="0"/>
              <a:t>Encoding</a:t>
            </a:r>
          </a:p>
        </p:txBody>
      </p:sp>
      <p:sp>
        <p:nvSpPr>
          <p:cNvPr id="3" name="Content Placeholder 2">
            <a:extLst>
              <a:ext uri="{FF2B5EF4-FFF2-40B4-BE49-F238E27FC236}">
                <a16:creationId xmlns:a16="http://schemas.microsoft.com/office/drawing/2014/main" id="{20090EBE-FCB3-4E74-B44C-B7E6E17E0F60}"/>
              </a:ext>
            </a:extLst>
          </p:cNvPr>
          <p:cNvSpPr>
            <a:spLocks noGrp="1"/>
          </p:cNvSpPr>
          <p:nvPr>
            <p:ph idx="1"/>
          </p:nvPr>
        </p:nvSpPr>
        <p:spPr>
          <a:xfrm>
            <a:off x="479376" y="1417638"/>
            <a:ext cx="11449272" cy="5162639"/>
          </a:xfrm>
        </p:spPr>
        <p:txBody>
          <a:bodyPr/>
          <a:lstStyle/>
          <a:p>
            <a:pPr marL="0" indent="0">
              <a:buNone/>
            </a:pPr>
            <a:r>
              <a:rPr lang="en-GB" sz="2800" dirty="0"/>
              <a:t>First part of reading text is recognising text as text.</a:t>
            </a:r>
          </a:p>
          <a:p>
            <a:pPr marL="0" indent="0">
              <a:buNone/>
            </a:pPr>
            <a:r>
              <a:rPr lang="en-GB" sz="2800" dirty="0"/>
              <a:t>We've seen that all computer information is binary, but text is binary that can be recognised by some software as text and displayed using characters. </a:t>
            </a:r>
          </a:p>
          <a:p>
            <a:pPr marL="0" indent="0">
              <a:buNone/>
            </a:pPr>
            <a:endParaRPr lang="en-GB" sz="2800" dirty="0"/>
          </a:p>
          <a:p>
            <a:pPr marL="0" indent="0">
              <a:buNone/>
            </a:pPr>
            <a:r>
              <a:rPr lang="en-GB" sz="2800" dirty="0"/>
              <a:t>There is a difference between the number 2 and the character "2"; the former cannot be read by humans:</a:t>
            </a:r>
          </a:p>
          <a:p>
            <a:pPr marL="0" indent="0">
              <a:buNone/>
            </a:pPr>
            <a:r>
              <a:rPr lang="en-GB" sz="2800" dirty="0"/>
              <a:t>2 stored as a 4-byte big endian number</a:t>
            </a:r>
          </a:p>
          <a:p>
            <a:pPr marL="0" indent="0">
              <a:buNone/>
            </a:pPr>
            <a:r>
              <a:rPr lang="en-GB" sz="2800" dirty="0"/>
              <a:t>00000000 00000000 00000000 00000010</a:t>
            </a:r>
          </a:p>
          <a:p>
            <a:pPr marL="0" indent="0">
              <a:buNone/>
            </a:pPr>
            <a:r>
              <a:rPr lang="en-GB" sz="2800" dirty="0"/>
              <a:t>"2" stored in the same fashion using ASCII encoding:</a:t>
            </a:r>
          </a:p>
          <a:p>
            <a:pPr marL="0" indent="0">
              <a:buNone/>
            </a:pPr>
            <a:r>
              <a:rPr lang="en-GB" sz="2800" dirty="0"/>
              <a:t>00000000 00000000 00000000 00110010</a:t>
            </a:r>
          </a:p>
        </p:txBody>
      </p:sp>
    </p:spTree>
    <p:extLst>
      <p:ext uri="{BB962C8B-B14F-4D97-AF65-F5344CB8AC3E}">
        <p14:creationId xmlns:p14="http://schemas.microsoft.com/office/powerpoint/2010/main" val="2848409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06C5D-6EBC-41D1-B64C-9DCBF811F34C}"/>
              </a:ext>
            </a:extLst>
          </p:cNvPr>
          <p:cNvSpPr>
            <a:spLocks noGrp="1"/>
          </p:cNvSpPr>
          <p:nvPr>
            <p:ph type="title"/>
          </p:nvPr>
        </p:nvSpPr>
        <p:spPr/>
        <p:txBody>
          <a:bodyPr/>
          <a:lstStyle/>
          <a:p>
            <a:pPr algn="r"/>
            <a:r>
              <a:rPr lang="en-GB" dirty="0"/>
              <a:t>Encoding</a:t>
            </a:r>
          </a:p>
        </p:txBody>
      </p:sp>
      <p:sp>
        <p:nvSpPr>
          <p:cNvPr id="3" name="Content Placeholder 2">
            <a:extLst>
              <a:ext uri="{FF2B5EF4-FFF2-40B4-BE49-F238E27FC236}">
                <a16:creationId xmlns:a16="http://schemas.microsoft.com/office/drawing/2014/main" id="{02262C0F-5531-4F0F-AAAE-6EC2F1963263}"/>
              </a:ext>
            </a:extLst>
          </p:cNvPr>
          <p:cNvSpPr>
            <a:spLocks noGrp="1"/>
          </p:cNvSpPr>
          <p:nvPr>
            <p:ph idx="1"/>
          </p:nvPr>
        </p:nvSpPr>
        <p:spPr>
          <a:xfrm>
            <a:off x="609600" y="1916832"/>
            <a:ext cx="10972800" cy="4209332"/>
          </a:xfrm>
        </p:spPr>
        <p:txBody>
          <a:bodyPr/>
          <a:lstStyle/>
          <a:p>
            <a:pPr marL="0" indent="0">
              <a:buNone/>
            </a:pPr>
            <a:r>
              <a:rPr lang="en-GB" sz="2800" dirty="0"/>
              <a:t>Binary encoding includes:</a:t>
            </a:r>
          </a:p>
          <a:p>
            <a:pPr marL="0" indent="0">
              <a:buNone/>
            </a:pPr>
            <a:r>
              <a:rPr lang="en-GB" sz="2800" dirty="0"/>
              <a:t>The amount of binary used to represent a character or value.</a:t>
            </a:r>
          </a:p>
          <a:p>
            <a:pPr marL="0" indent="0">
              <a:buNone/>
            </a:pPr>
            <a:r>
              <a:rPr lang="en-GB" sz="2800" dirty="0"/>
              <a:t>The order of the binary.</a:t>
            </a:r>
          </a:p>
          <a:p>
            <a:pPr marL="0" indent="0">
              <a:buNone/>
            </a:pPr>
            <a:r>
              <a:rPr lang="en-GB" sz="2800" dirty="0"/>
              <a:t>The way negative numbers are represented.</a:t>
            </a:r>
          </a:p>
          <a:p>
            <a:pPr marL="0" indent="0">
              <a:buNone/>
            </a:pPr>
            <a:r>
              <a:rPr lang="en-GB" sz="2800" dirty="0"/>
              <a:t>Bits for error checking.</a:t>
            </a:r>
          </a:p>
          <a:p>
            <a:pPr marL="0" indent="0">
              <a:buNone/>
            </a:pPr>
            <a:r>
              <a:rPr lang="en-GB" sz="2800" dirty="0"/>
              <a:t>File format elements.</a:t>
            </a:r>
          </a:p>
          <a:p>
            <a:pPr marL="0" indent="0">
              <a:buNone/>
            </a:pPr>
            <a:r>
              <a:rPr lang="en-GB" sz="2800" dirty="0"/>
              <a:t>Which binary represents which character (character encoding).</a:t>
            </a:r>
          </a:p>
        </p:txBody>
      </p:sp>
    </p:spTree>
    <p:extLst>
      <p:ext uri="{BB962C8B-B14F-4D97-AF65-F5344CB8AC3E}">
        <p14:creationId xmlns:p14="http://schemas.microsoft.com/office/powerpoint/2010/main" val="17018016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1472225934</TotalTime>
  <Pages>19</Pages>
  <Words>3379</Words>
  <Application>Microsoft Office PowerPoint</Application>
  <PresentationFormat>Widescreen</PresentationFormat>
  <Paragraphs>209</Paragraphs>
  <Slides>20</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Courier New</vt:lpstr>
      <vt:lpstr>Times New Roman</vt:lpstr>
      <vt:lpstr>Office Theme</vt:lpstr>
      <vt:lpstr>Natural Language Processing</vt:lpstr>
      <vt:lpstr>Text processing</vt:lpstr>
      <vt:lpstr>PowerPoint Presentation</vt:lpstr>
      <vt:lpstr>NLTK</vt:lpstr>
      <vt:lpstr>NLTK Corpora, Lexicons, etc.</vt:lpstr>
      <vt:lpstr>NLTK Book</vt:lpstr>
      <vt:lpstr>PowerPoint Presentation</vt:lpstr>
      <vt:lpstr>Encoding</vt:lpstr>
      <vt:lpstr>Encoding</vt:lpstr>
      <vt:lpstr>Python</vt:lpstr>
      <vt:lpstr>Open</vt:lpstr>
      <vt:lpstr>Reading data</vt:lpstr>
      <vt:lpstr>csv.reader</vt:lpstr>
      <vt:lpstr>Processing with NLTK</vt:lpstr>
      <vt:lpstr>Other formats</vt:lpstr>
      <vt:lpstr>Cut down text</vt:lpstr>
      <vt:lpstr>Tokenize</vt:lpstr>
      <vt:lpstr>Normalization/Pre-processing</vt:lpstr>
      <vt:lpstr>Pre-processing: stemming</vt:lpstr>
      <vt:lpstr>Pre-processing: lemmatization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Intriduction to Java Programming for Beginners, Novices, Geographers and Complete Idiots</dc:title>
  <dc:creator>Stan Openshaw</dc:creator>
  <cp:lastModifiedBy>Linus</cp:lastModifiedBy>
  <cp:revision>866</cp:revision>
  <cp:lastPrinted>1999-09-27T08:33:01Z</cp:lastPrinted>
  <dcterms:created xsi:type="dcterms:W3CDTF">1998-09-23T18:41:26Z</dcterms:created>
  <dcterms:modified xsi:type="dcterms:W3CDTF">2018-03-12T17:08:52Z</dcterms:modified>
</cp:coreProperties>
</file>