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7">
  <p:sldMasterIdLst>
    <p:sldMasterId id="2147483714" r:id="rId1"/>
  </p:sldMasterIdLst>
  <p:notesMasterIdLst>
    <p:notesMasterId r:id="rId74"/>
  </p:notesMasterIdLst>
  <p:handoutMasterIdLst>
    <p:handoutMasterId r:id="rId75"/>
  </p:handoutMasterIdLst>
  <p:sldIdLst>
    <p:sldId id="434" r:id="rId2"/>
    <p:sldId id="308" r:id="rId3"/>
    <p:sldId id="309" r:id="rId4"/>
    <p:sldId id="310" r:id="rId5"/>
    <p:sldId id="312" r:id="rId6"/>
    <p:sldId id="313" r:id="rId7"/>
    <p:sldId id="376" r:id="rId8"/>
    <p:sldId id="314" r:id="rId9"/>
    <p:sldId id="377" r:id="rId10"/>
    <p:sldId id="394" r:id="rId11"/>
    <p:sldId id="378" r:id="rId12"/>
    <p:sldId id="395" r:id="rId13"/>
    <p:sldId id="396" r:id="rId14"/>
    <p:sldId id="315" r:id="rId15"/>
    <p:sldId id="397" r:id="rId16"/>
    <p:sldId id="337" r:id="rId17"/>
    <p:sldId id="319" r:id="rId18"/>
    <p:sldId id="340" r:id="rId19"/>
    <p:sldId id="398" r:id="rId20"/>
    <p:sldId id="399" r:id="rId21"/>
    <p:sldId id="387" r:id="rId22"/>
    <p:sldId id="388" r:id="rId23"/>
    <p:sldId id="400" r:id="rId24"/>
    <p:sldId id="341" r:id="rId25"/>
    <p:sldId id="342" r:id="rId26"/>
    <p:sldId id="343" r:id="rId27"/>
    <p:sldId id="355" r:id="rId28"/>
    <p:sldId id="356" r:id="rId29"/>
    <p:sldId id="357" r:id="rId30"/>
    <p:sldId id="358" r:id="rId31"/>
    <p:sldId id="359" r:id="rId32"/>
    <p:sldId id="436" r:id="rId33"/>
    <p:sldId id="437" r:id="rId34"/>
    <p:sldId id="413" r:id="rId35"/>
    <p:sldId id="414" r:id="rId36"/>
    <p:sldId id="415" r:id="rId37"/>
    <p:sldId id="350" r:id="rId38"/>
    <p:sldId id="351" r:id="rId39"/>
    <p:sldId id="418" r:id="rId40"/>
    <p:sldId id="419" r:id="rId41"/>
    <p:sldId id="420" r:id="rId42"/>
    <p:sldId id="421" r:id="rId43"/>
    <p:sldId id="422" r:id="rId44"/>
    <p:sldId id="423" r:id="rId45"/>
    <p:sldId id="424" r:id="rId46"/>
    <p:sldId id="425" r:id="rId47"/>
    <p:sldId id="439" r:id="rId48"/>
    <p:sldId id="426" r:id="rId49"/>
    <p:sldId id="428" r:id="rId50"/>
    <p:sldId id="429" r:id="rId51"/>
    <p:sldId id="430" r:id="rId52"/>
    <p:sldId id="431" r:id="rId53"/>
    <p:sldId id="432" r:id="rId54"/>
    <p:sldId id="389" r:id="rId55"/>
    <p:sldId id="320" r:id="rId56"/>
    <p:sldId id="321" r:id="rId57"/>
    <p:sldId id="322" r:id="rId58"/>
    <p:sldId id="323" r:id="rId59"/>
    <p:sldId id="324" r:id="rId60"/>
    <p:sldId id="325" r:id="rId61"/>
    <p:sldId id="326" r:id="rId62"/>
    <p:sldId id="327" r:id="rId63"/>
    <p:sldId id="328" r:id="rId64"/>
    <p:sldId id="329" r:id="rId65"/>
    <p:sldId id="331" r:id="rId66"/>
    <p:sldId id="390" r:id="rId67"/>
    <p:sldId id="332" r:id="rId68"/>
    <p:sldId id="333" r:id="rId69"/>
    <p:sldId id="334" r:id="rId70"/>
    <p:sldId id="335" r:id="rId71"/>
    <p:sldId id="438" r:id="rId72"/>
    <p:sldId id="433" r:id="rId73"/>
  </p:sldIdLst>
  <p:sldSz cx="12192000" cy="6858000"/>
  <p:notesSz cx="6797675" cy="9874250"/>
  <p:kinsoku lang="ja-JP" invalStChars="、。，．・：；？！゛゜ヽヾゝゞ々ー’”）〕］｝〉》」』】°‰′″℃￠％ぁぃぅぇぉっゃゅょゎァィゥェォッャュョヮヵヶ!%),.:;?]}｡｣､･ｧｨｩｪｫｬｭｮｯｰﾞﾟ" invalEndChars="‘“（〔［｛〈《「『【￥＄$([\{｢￡"/>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75976" autoAdjust="0"/>
  </p:normalViewPr>
  <p:slideViewPr>
    <p:cSldViewPr>
      <p:cViewPr varScale="1">
        <p:scale>
          <a:sx n="80" d="100"/>
          <a:sy n="80" d="100"/>
        </p:scale>
        <p:origin x="1068"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2" Type="http://schemas.openxmlformats.org/officeDocument/2006/relationships/oleObject" Target="file:///C:\Teaching\5550%20-%20GeoComp\lecture7\SA.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marker>
            <c:symbol val="none"/>
          </c:marker>
          <c:xVal>
            <c:numRef>
              <c:f>Sheet1!$A$1:$A$11</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xVal>
          <c:yVal>
            <c:numRef>
              <c:f>Sheet1!$B$1:$B$11</c:f>
              <c:numCache>
                <c:formatCode>General</c:formatCode>
                <c:ptCount val="11"/>
                <c:pt idx="0">
                  <c:v>0.90483741803595952</c:v>
                </c:pt>
                <c:pt idx="1">
                  <c:v>0.89483931681437123</c:v>
                </c:pt>
                <c:pt idx="2">
                  <c:v>0.88249690258459745</c:v>
                </c:pt>
                <c:pt idx="3">
                  <c:v>0.86687789975018315</c:v>
                </c:pt>
                <c:pt idx="4">
                  <c:v>0.84648172489061357</c:v>
                </c:pt>
                <c:pt idx="5">
                  <c:v>0.81873075307798182</c:v>
                </c:pt>
                <c:pt idx="6">
                  <c:v>0.77880078307140554</c:v>
                </c:pt>
                <c:pt idx="7">
                  <c:v>0.71653131057379094</c:v>
                </c:pt>
                <c:pt idx="8">
                  <c:v>0.60653065971263209</c:v>
                </c:pt>
                <c:pt idx="9">
                  <c:v>0.36787944117144356</c:v>
                </c:pt>
                <c:pt idx="10">
                  <c:v>0</c:v>
                </c:pt>
              </c:numCache>
            </c:numRef>
          </c:yVal>
          <c:smooth val="1"/>
          <c:extLst>
            <c:ext xmlns:c16="http://schemas.microsoft.com/office/drawing/2014/chart" uri="{C3380CC4-5D6E-409C-BE32-E72D297353CC}">
              <c16:uniqueId val="{00000000-CA94-43C8-A8B6-06E848801CEB}"/>
            </c:ext>
          </c:extLst>
        </c:ser>
        <c:dLbls>
          <c:showLegendKey val="0"/>
          <c:showVal val="0"/>
          <c:showCatName val="0"/>
          <c:showSerName val="0"/>
          <c:showPercent val="0"/>
          <c:showBubbleSize val="0"/>
        </c:dLbls>
        <c:axId val="163760176"/>
        <c:axId val="163757824"/>
      </c:scatterChart>
      <c:valAx>
        <c:axId val="163760176"/>
        <c:scaling>
          <c:orientation val="minMax"/>
        </c:scaling>
        <c:delete val="0"/>
        <c:axPos val="b"/>
        <c:numFmt formatCode="General" sourceLinked="1"/>
        <c:majorTickMark val="out"/>
        <c:minorTickMark val="none"/>
        <c:tickLblPos val="nextTo"/>
        <c:crossAx val="163757824"/>
        <c:crosses val="autoZero"/>
        <c:crossBetween val="midCat"/>
      </c:valAx>
      <c:valAx>
        <c:axId val="163757824"/>
        <c:scaling>
          <c:orientation val="minMax"/>
        </c:scaling>
        <c:delete val="0"/>
        <c:axPos val="l"/>
        <c:majorGridlines/>
        <c:numFmt formatCode="General" sourceLinked="1"/>
        <c:majorTickMark val="out"/>
        <c:minorTickMark val="none"/>
        <c:tickLblPos val="nextTo"/>
        <c:crossAx val="163760176"/>
        <c:crosses val="autoZero"/>
        <c:crossBetween val="midCat"/>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3858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06463" y="4705350"/>
            <a:ext cx="4984750" cy="4465638"/>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2227" name="Rectangle 3"/>
          <p:cNvSpPr>
            <a:spLocks noGrp="1" noRot="1" noChangeAspect="1" noChangeArrowheads="1" noTextEdit="1"/>
          </p:cNvSpPr>
          <p:nvPr>
            <p:ph type="sldImg" idx="2"/>
          </p:nvPr>
        </p:nvSpPr>
        <p:spPr bwMode="auto">
          <a:xfrm>
            <a:off x="331788" y="863600"/>
            <a:ext cx="6134100" cy="34512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7113563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B41ED114-922A-49E2-8C91-4220D9925A4F}"/>
              </a:ext>
            </a:extLst>
          </p:cNvPr>
          <p:cNvSpPr>
            <a:spLocks noGrp="1" noRot="1" noChangeAspect="1" noTextEdit="1"/>
          </p:cNvSpPr>
          <p:nvPr>
            <p:ph type="sldImg"/>
          </p:nvPr>
        </p:nvSpPr>
        <p:spPr>
          <a:xfrm>
            <a:off x="331788" y="863600"/>
            <a:ext cx="6134100" cy="3451225"/>
          </a:xfrm>
          <a:ln/>
        </p:spPr>
      </p:sp>
      <p:sp>
        <p:nvSpPr>
          <p:cNvPr id="20483" name="Notes Placeholder 2">
            <a:extLst>
              <a:ext uri="{FF2B5EF4-FFF2-40B4-BE49-F238E27FC236}">
                <a16:creationId xmlns:a16="http://schemas.microsoft.com/office/drawing/2014/main" id="{A6404A36-4C37-4C75-8B4E-9F2E646DAF62}"/>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So, let's look in a little more detail at the modelling process. </a:t>
            </a:r>
          </a:p>
        </p:txBody>
      </p:sp>
    </p:spTree>
    <p:extLst>
      <p:ext uri="{BB962C8B-B14F-4D97-AF65-F5344CB8AC3E}">
        <p14:creationId xmlns:p14="http://schemas.microsoft.com/office/powerpoint/2010/main" val="1124183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36F34DBB-C500-4147-8F6C-43B86B5825DE}"/>
              </a:ext>
            </a:extLst>
          </p:cNvPr>
          <p:cNvSpPr>
            <a:spLocks noGrp="1" noRot="1" noChangeAspect="1" noTextEdit="1"/>
          </p:cNvSpPr>
          <p:nvPr>
            <p:ph type="sldImg"/>
          </p:nvPr>
        </p:nvSpPr>
        <p:spPr>
          <a:xfrm>
            <a:off x="331788" y="863600"/>
            <a:ext cx="6134100" cy="3451225"/>
          </a:xfrm>
          <a:ln/>
        </p:spPr>
      </p:sp>
      <p:sp>
        <p:nvSpPr>
          <p:cNvPr id="26627" name="Notes Placeholder 2">
            <a:extLst>
              <a:ext uri="{FF2B5EF4-FFF2-40B4-BE49-F238E27FC236}">
                <a16:creationId xmlns:a16="http://schemas.microsoft.com/office/drawing/2014/main" id="{D5EC4829-B4FC-4AC1-9B74-34FE93ED4768}"/>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cs typeface="Arial" panose="020B0604020202020204" pitchFamily="34" charset="0"/>
              </a:rPr>
              <a:t>Heppenstall, A.J., Evans, A.J. and Birkin, M.H. (2006) 'Using Hybrid Agent-Based Systems to Model Spatially-Influenced Retail Markets' Journal of Artificial Societies and Social Simulation, 9, 3. http://jasss.soc.surrey.ac.uk/9/3/2.html</a:t>
            </a:r>
          </a:p>
          <a:p>
            <a:r>
              <a:rPr lang="en-GB" altLang="en-US">
                <a:cs typeface="Arial" panose="020B0604020202020204" pitchFamily="34" charset="0"/>
              </a:rPr>
              <a:t>The figures show the petrol model in the above paper responding to different events. You can see that it generally returns to an equilibrium, but a different one, after perturbation. </a:t>
            </a:r>
          </a:p>
        </p:txBody>
      </p:sp>
      <p:sp>
        <p:nvSpPr>
          <p:cNvPr id="26628" name="Slide Number Placeholder 3">
            <a:extLst>
              <a:ext uri="{FF2B5EF4-FFF2-40B4-BE49-F238E27FC236}">
                <a16:creationId xmlns:a16="http://schemas.microsoft.com/office/drawing/2014/main" id="{E1605093-96BB-4DE5-91A5-FD7386836110}"/>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22458459-CF98-4A9A-98FE-C180D985ED68}" type="slidenum">
              <a:rPr lang="en-US" altLang="en-US" sz="1800"/>
              <a:pPr eaLnBrk="1" hangingPunct="1">
                <a:spcBef>
                  <a:spcPct val="0"/>
                </a:spcBef>
              </a:pPr>
              <a:t>10</a:t>
            </a:fld>
            <a:endParaRPr lang="en-US" altLang="en-US" sz="1800"/>
          </a:p>
        </p:txBody>
      </p:sp>
    </p:spTree>
    <p:extLst>
      <p:ext uri="{BB962C8B-B14F-4D97-AF65-F5344CB8AC3E}">
        <p14:creationId xmlns:p14="http://schemas.microsoft.com/office/powerpoint/2010/main" val="4284615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86C40601-5EB9-46B6-B056-BA877079B6CF}"/>
              </a:ext>
            </a:extLst>
          </p:cNvPr>
          <p:cNvSpPr>
            <a:spLocks noGrp="1" noRot="1" noChangeAspect="1" noTextEdit="1"/>
          </p:cNvSpPr>
          <p:nvPr>
            <p:ph type="sldImg"/>
          </p:nvPr>
        </p:nvSpPr>
        <p:spPr>
          <a:xfrm>
            <a:off x="331788" y="863600"/>
            <a:ext cx="6134100" cy="3451225"/>
          </a:xfrm>
          <a:ln/>
        </p:spPr>
      </p:sp>
      <p:sp>
        <p:nvSpPr>
          <p:cNvPr id="28675" name="Notes Placeholder 2">
            <a:extLst>
              <a:ext uri="{FF2B5EF4-FFF2-40B4-BE49-F238E27FC236}">
                <a16:creationId xmlns:a16="http://schemas.microsoft.com/office/drawing/2014/main" id="{508A9280-CBC9-4352-AA22-06517C59CCA1}"/>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Tree>
    <p:extLst>
      <p:ext uri="{BB962C8B-B14F-4D97-AF65-F5344CB8AC3E}">
        <p14:creationId xmlns:p14="http://schemas.microsoft.com/office/powerpoint/2010/main" val="1432659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906657BA-B4F9-43B2-96AF-558A4EF3D019}"/>
              </a:ext>
            </a:extLst>
          </p:cNvPr>
          <p:cNvSpPr>
            <a:spLocks noGrp="1" noRot="1" noChangeAspect="1" noTextEdit="1"/>
          </p:cNvSpPr>
          <p:nvPr>
            <p:ph type="sldImg"/>
          </p:nvPr>
        </p:nvSpPr>
        <p:spPr>
          <a:xfrm>
            <a:off x="331788" y="863600"/>
            <a:ext cx="6134100" cy="3451225"/>
          </a:xfrm>
          <a:ln/>
        </p:spPr>
      </p:sp>
      <p:sp>
        <p:nvSpPr>
          <p:cNvPr id="30723" name="Notes Placeholder 2">
            <a:extLst>
              <a:ext uri="{FF2B5EF4-FFF2-40B4-BE49-F238E27FC236}">
                <a16:creationId xmlns:a16="http://schemas.microsoft.com/office/drawing/2014/main" id="{940F9DF2-1E55-4FFE-816E-769C0D53E8FB}"/>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30724" name="Slide Number Placeholder 3">
            <a:extLst>
              <a:ext uri="{FF2B5EF4-FFF2-40B4-BE49-F238E27FC236}">
                <a16:creationId xmlns:a16="http://schemas.microsoft.com/office/drawing/2014/main" id="{FBC7DC4D-A067-409E-AEB4-D02DC55A2761}"/>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C6E0D68B-84C0-4557-8CCB-B71BC930B51B}" type="slidenum">
              <a:rPr lang="en-US" altLang="en-US" sz="1800"/>
              <a:pPr eaLnBrk="1" hangingPunct="1">
                <a:spcBef>
                  <a:spcPct val="0"/>
                </a:spcBef>
              </a:pPr>
              <a:t>12</a:t>
            </a:fld>
            <a:endParaRPr lang="en-US" altLang="en-US" sz="1800"/>
          </a:p>
        </p:txBody>
      </p:sp>
    </p:spTree>
    <p:extLst>
      <p:ext uri="{BB962C8B-B14F-4D97-AF65-F5344CB8AC3E}">
        <p14:creationId xmlns:p14="http://schemas.microsoft.com/office/powerpoint/2010/main" val="1702797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68BA8B64-754A-416B-98B2-3E56FD81A238}"/>
              </a:ext>
            </a:extLst>
          </p:cNvPr>
          <p:cNvSpPr>
            <a:spLocks noGrp="1" noRot="1" noChangeAspect="1" noTextEdit="1"/>
          </p:cNvSpPr>
          <p:nvPr>
            <p:ph type="sldImg"/>
          </p:nvPr>
        </p:nvSpPr>
        <p:spPr>
          <a:xfrm>
            <a:off x="331788" y="863600"/>
            <a:ext cx="6134100" cy="3451225"/>
          </a:xfrm>
          <a:ln/>
        </p:spPr>
      </p:sp>
      <p:sp>
        <p:nvSpPr>
          <p:cNvPr id="33795" name="Notes Placeholder 2">
            <a:extLst>
              <a:ext uri="{FF2B5EF4-FFF2-40B4-BE49-F238E27FC236}">
                <a16:creationId xmlns:a16="http://schemas.microsoft.com/office/drawing/2014/main" id="{A670F043-8B73-46A4-91E5-847851EF54AF}"/>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a:cs typeface="Arial" panose="020B0604020202020204" pitchFamily="34" charset="0"/>
            </a:endParaRPr>
          </a:p>
        </p:txBody>
      </p:sp>
      <p:sp>
        <p:nvSpPr>
          <p:cNvPr id="33796" name="Slide Number Placeholder 3">
            <a:extLst>
              <a:ext uri="{FF2B5EF4-FFF2-40B4-BE49-F238E27FC236}">
                <a16:creationId xmlns:a16="http://schemas.microsoft.com/office/drawing/2014/main" id="{8EBB7B59-613F-4658-8795-3852CFEA3D5F}"/>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560080F0-3F29-4DF5-A97E-72C9A7D929D8}" type="slidenum">
              <a:rPr lang="en-US" altLang="en-US" sz="1800"/>
              <a:pPr eaLnBrk="1" hangingPunct="1">
                <a:spcBef>
                  <a:spcPct val="0"/>
                </a:spcBef>
              </a:pPr>
              <a:t>14</a:t>
            </a:fld>
            <a:endParaRPr lang="en-US" altLang="en-US" sz="1800"/>
          </a:p>
        </p:txBody>
      </p:sp>
    </p:spTree>
    <p:extLst>
      <p:ext uri="{BB962C8B-B14F-4D97-AF65-F5344CB8AC3E}">
        <p14:creationId xmlns:p14="http://schemas.microsoft.com/office/powerpoint/2010/main" val="3063316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2AA6F308-468E-416B-BEC7-821265A3643C}"/>
              </a:ext>
            </a:extLst>
          </p:cNvPr>
          <p:cNvSpPr>
            <a:spLocks noGrp="1" noRot="1" noChangeAspect="1" noTextEdit="1"/>
          </p:cNvSpPr>
          <p:nvPr>
            <p:ph type="sldImg"/>
          </p:nvPr>
        </p:nvSpPr>
        <p:spPr>
          <a:xfrm>
            <a:off x="331788" y="863600"/>
            <a:ext cx="6134100" cy="3451225"/>
          </a:xfrm>
          <a:ln/>
        </p:spPr>
      </p:sp>
      <p:sp>
        <p:nvSpPr>
          <p:cNvPr id="35843" name="Notes Placeholder 2">
            <a:extLst>
              <a:ext uri="{FF2B5EF4-FFF2-40B4-BE49-F238E27FC236}">
                <a16:creationId xmlns:a16="http://schemas.microsoft.com/office/drawing/2014/main" id="{388591BE-B370-42EC-9E68-3F91E7B86786}"/>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Combinatorics just refers to the number of combinations that are necessary in this case. </a:t>
            </a:r>
          </a:p>
        </p:txBody>
      </p:sp>
      <p:sp>
        <p:nvSpPr>
          <p:cNvPr id="35844" name="Slide Number Placeholder 3">
            <a:extLst>
              <a:ext uri="{FF2B5EF4-FFF2-40B4-BE49-F238E27FC236}">
                <a16:creationId xmlns:a16="http://schemas.microsoft.com/office/drawing/2014/main" id="{358E7D45-85CD-4871-8E76-452131A8D00D}"/>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255FCA64-E420-473E-AD35-108821F5087F}" type="slidenum">
              <a:rPr lang="en-US" altLang="en-US" sz="1800"/>
              <a:pPr eaLnBrk="1" hangingPunct="1">
                <a:spcBef>
                  <a:spcPct val="0"/>
                </a:spcBef>
              </a:pPr>
              <a:t>15</a:t>
            </a:fld>
            <a:endParaRPr lang="en-US" altLang="en-US" sz="1800"/>
          </a:p>
        </p:txBody>
      </p:sp>
    </p:spTree>
    <p:extLst>
      <p:ext uri="{BB962C8B-B14F-4D97-AF65-F5344CB8AC3E}">
        <p14:creationId xmlns:p14="http://schemas.microsoft.com/office/powerpoint/2010/main" val="2309909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a:extLst>
              <a:ext uri="{FF2B5EF4-FFF2-40B4-BE49-F238E27FC236}">
                <a16:creationId xmlns:a16="http://schemas.microsoft.com/office/drawing/2014/main" id="{30B599B7-7FEA-4297-A69A-629E2BF56F2E}"/>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F04E0564-D1F3-4CB9-BDB3-6F3B03ECF76F}" type="slidenum">
              <a:rPr lang="en-US" altLang="en-US" sz="1800">
                <a:latin typeface="Arial" panose="020B0604020202020204" pitchFamily="34" charset="0"/>
              </a:rPr>
              <a:pPr eaLnBrk="1" hangingPunct="1">
                <a:spcBef>
                  <a:spcPct val="0"/>
                </a:spcBef>
              </a:pPr>
              <a:t>16</a:t>
            </a:fld>
            <a:endParaRPr lang="en-US" altLang="en-US" sz="1800">
              <a:latin typeface="Arial" panose="020B0604020202020204" pitchFamily="34" charset="0"/>
            </a:endParaRPr>
          </a:p>
        </p:txBody>
      </p:sp>
      <p:sp>
        <p:nvSpPr>
          <p:cNvPr id="37891" name="Rectangle 2">
            <a:extLst>
              <a:ext uri="{FF2B5EF4-FFF2-40B4-BE49-F238E27FC236}">
                <a16:creationId xmlns:a16="http://schemas.microsoft.com/office/drawing/2014/main" id="{FEA471A5-B813-4FD3-8EE7-4E0453CBCC0A}"/>
              </a:ext>
            </a:extLst>
          </p:cNvPr>
          <p:cNvSpPr>
            <a:spLocks noGrp="1" noRot="1" noChangeAspect="1" noChangeArrowheads="1" noTextEdit="1"/>
          </p:cNvSpPr>
          <p:nvPr>
            <p:ph type="sldImg"/>
          </p:nvPr>
        </p:nvSpPr>
        <p:spPr>
          <a:xfrm>
            <a:off x="331788" y="863600"/>
            <a:ext cx="6134100" cy="3451225"/>
          </a:xfrm>
          <a:ln/>
        </p:spPr>
      </p:sp>
      <p:sp>
        <p:nvSpPr>
          <p:cNvPr id="37892" name="Rectangle 3">
            <a:extLst>
              <a:ext uri="{FF2B5EF4-FFF2-40B4-BE49-F238E27FC236}">
                <a16:creationId xmlns:a16="http://schemas.microsoft.com/office/drawing/2014/main" id="{28B44CD3-1300-463C-80A6-CD067FF0434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cs typeface="Arial" panose="020B0604020202020204" pitchFamily="34" charset="0"/>
              </a:rPr>
              <a:t>Ideally we want to find the global minimum, which represents the “best” solution, but without having to try every single variation of the solutions.</a:t>
            </a:r>
          </a:p>
          <a:p>
            <a:pPr eaLnBrk="1" hangingPunct="1"/>
            <a:r>
              <a:rPr lang="en-GB" altLang="en-US" dirty="0">
                <a:cs typeface="Arial" panose="020B0604020202020204" pitchFamily="34" charset="0"/>
              </a:rPr>
              <a:t>Why? Well imagine our model has just three variables with 10 potential values. That’s 1000 different potential sets of variables. If our model takes a hour to run, that’s 41 days runtime. And most models are much more complicated than that.</a:t>
            </a:r>
          </a:p>
          <a:p>
            <a:pPr eaLnBrk="1" hangingPunct="1"/>
            <a:r>
              <a:rPr lang="en-GB" altLang="en-US" dirty="0">
                <a:cs typeface="Arial" panose="020B0604020202020204" pitchFamily="34" charset="0"/>
              </a:rPr>
              <a:t>To do this we first have to decide on our “optimisation function” – what it is we want to minimise. We can then try different solutions and see which minimises our function. For example, our function might be the error between a model and the real world.</a:t>
            </a:r>
            <a:endParaRPr lang="en-US" altLang="en-US" dirty="0">
              <a:cs typeface="Arial" panose="020B0604020202020204" pitchFamily="34" charset="0"/>
            </a:endParaRPr>
          </a:p>
        </p:txBody>
      </p:sp>
    </p:spTree>
    <p:extLst>
      <p:ext uri="{BB962C8B-B14F-4D97-AF65-F5344CB8AC3E}">
        <p14:creationId xmlns:p14="http://schemas.microsoft.com/office/powerpoint/2010/main" val="1340600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F7E00154-5315-4C3D-9E0D-BC9E63EAA67C}"/>
              </a:ext>
            </a:extLst>
          </p:cNvPr>
          <p:cNvSpPr>
            <a:spLocks noGrp="1" noRot="1" noChangeAspect="1" noTextEdit="1"/>
          </p:cNvSpPr>
          <p:nvPr>
            <p:ph type="sldImg"/>
          </p:nvPr>
        </p:nvSpPr>
        <p:spPr>
          <a:xfrm>
            <a:off x="331788" y="863600"/>
            <a:ext cx="6134100" cy="3451225"/>
          </a:xfrm>
          <a:ln/>
        </p:spPr>
      </p:sp>
      <p:sp>
        <p:nvSpPr>
          <p:cNvPr id="39939" name="Notes Placeholder 2">
            <a:extLst>
              <a:ext uri="{FF2B5EF4-FFF2-40B4-BE49-F238E27FC236}">
                <a16:creationId xmlns:a16="http://schemas.microsoft.com/office/drawing/2014/main" id="{E9E438BC-A021-4F9D-B6F6-BFCF8564EDFF}"/>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Calibration does the same thing as fitting a curve to data points on a graph. We don’t want a curve that passes through absolutely every point, as we except the underlying system is better represented by a line that misses some points that represent natural variation from the “true” picture.</a:t>
            </a:r>
          </a:p>
        </p:txBody>
      </p:sp>
      <p:sp>
        <p:nvSpPr>
          <p:cNvPr id="39940" name="Slide Number Placeholder 3">
            <a:extLst>
              <a:ext uri="{FF2B5EF4-FFF2-40B4-BE49-F238E27FC236}">
                <a16:creationId xmlns:a16="http://schemas.microsoft.com/office/drawing/2014/main" id="{75A61F22-9903-4B0C-8719-3C5A9BE470A2}"/>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04FEBC10-AA14-4C0A-8C90-6CA3BA5187D1}" type="slidenum">
              <a:rPr lang="en-US" altLang="en-US" sz="1800"/>
              <a:pPr eaLnBrk="1" hangingPunct="1">
                <a:spcBef>
                  <a:spcPct val="0"/>
                </a:spcBef>
              </a:pPr>
              <a:t>17</a:t>
            </a:fld>
            <a:endParaRPr lang="en-US" altLang="en-US" sz="1800"/>
          </a:p>
        </p:txBody>
      </p:sp>
    </p:spTree>
    <p:extLst>
      <p:ext uri="{BB962C8B-B14F-4D97-AF65-F5344CB8AC3E}">
        <p14:creationId xmlns:p14="http://schemas.microsoft.com/office/powerpoint/2010/main" val="1231477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a:extLst>
              <a:ext uri="{FF2B5EF4-FFF2-40B4-BE49-F238E27FC236}">
                <a16:creationId xmlns:a16="http://schemas.microsoft.com/office/drawing/2014/main" id="{D4F5B270-DC5B-4000-97A5-532A494CFD01}"/>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3232C646-1644-4586-9E7B-AB663A5E66C9}" type="slidenum">
              <a:rPr lang="en-US" altLang="en-US" sz="1800">
                <a:latin typeface="Arial" panose="020B0604020202020204" pitchFamily="34" charset="0"/>
              </a:rPr>
              <a:pPr eaLnBrk="1" hangingPunct="1">
                <a:spcBef>
                  <a:spcPct val="0"/>
                </a:spcBef>
              </a:pPr>
              <a:t>18</a:t>
            </a:fld>
            <a:endParaRPr lang="en-US" altLang="en-US" sz="1800">
              <a:latin typeface="Arial" panose="020B0604020202020204" pitchFamily="34" charset="0"/>
            </a:endParaRPr>
          </a:p>
        </p:txBody>
      </p:sp>
      <p:sp>
        <p:nvSpPr>
          <p:cNvPr id="41987" name="Rectangle 2">
            <a:extLst>
              <a:ext uri="{FF2B5EF4-FFF2-40B4-BE49-F238E27FC236}">
                <a16:creationId xmlns:a16="http://schemas.microsoft.com/office/drawing/2014/main" id="{DBCED6BA-A913-4E26-BC48-15E7F621F279}"/>
              </a:ext>
            </a:extLst>
          </p:cNvPr>
          <p:cNvSpPr>
            <a:spLocks noGrp="1" noRot="1" noChangeAspect="1" noChangeArrowheads="1" noTextEdit="1"/>
          </p:cNvSpPr>
          <p:nvPr>
            <p:ph type="sldImg"/>
          </p:nvPr>
        </p:nvSpPr>
        <p:spPr>
          <a:xfrm>
            <a:off x="331788" y="863600"/>
            <a:ext cx="6134100" cy="3451225"/>
          </a:xfrm>
          <a:ln/>
        </p:spPr>
      </p:sp>
      <p:sp>
        <p:nvSpPr>
          <p:cNvPr id="41988" name="Rectangle 3">
            <a:extLst>
              <a:ext uri="{FF2B5EF4-FFF2-40B4-BE49-F238E27FC236}">
                <a16:creationId xmlns:a16="http://schemas.microsoft.com/office/drawing/2014/main" id="{5A027774-D1A6-4D65-A366-006A4A2CC04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cs typeface="Arial" panose="020B0604020202020204" pitchFamily="34" charset="0"/>
              </a:rPr>
              <a:t>Generally we need some way of exploring this space using rules of navigation that work to find an optimal solution. One example of this is the “greedy” algorithm.</a:t>
            </a:r>
          </a:p>
        </p:txBody>
      </p:sp>
    </p:spTree>
    <p:extLst>
      <p:ext uri="{BB962C8B-B14F-4D97-AF65-F5344CB8AC3E}">
        <p14:creationId xmlns:p14="http://schemas.microsoft.com/office/powerpoint/2010/main" val="3698590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9F6E32D3-F6D5-4A10-BA2F-9DF1EFBA7FC0}"/>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5F9F5E3A-6FF6-4D9E-A90C-CFC8BA7BFE44}" type="slidenum">
              <a:rPr lang="en-US" altLang="en-US" sz="1800">
                <a:latin typeface="Arial" panose="020B0604020202020204" pitchFamily="34" charset="0"/>
              </a:rPr>
              <a:pPr eaLnBrk="1" hangingPunct="1">
                <a:spcBef>
                  <a:spcPct val="0"/>
                </a:spcBef>
              </a:pPr>
              <a:t>20</a:t>
            </a:fld>
            <a:endParaRPr lang="en-US" altLang="en-US" sz="1800">
              <a:latin typeface="Arial" panose="020B0604020202020204" pitchFamily="34" charset="0"/>
            </a:endParaRPr>
          </a:p>
        </p:txBody>
      </p:sp>
      <p:sp>
        <p:nvSpPr>
          <p:cNvPr id="45059" name="Rectangle 2">
            <a:extLst>
              <a:ext uri="{FF2B5EF4-FFF2-40B4-BE49-F238E27FC236}">
                <a16:creationId xmlns:a16="http://schemas.microsoft.com/office/drawing/2014/main" id="{AE15B4DD-CE88-4DF2-9B89-936C80D2B902}"/>
              </a:ext>
            </a:extLst>
          </p:cNvPr>
          <p:cNvSpPr>
            <a:spLocks noGrp="1" noRot="1" noChangeAspect="1" noChangeArrowheads="1" noTextEdit="1"/>
          </p:cNvSpPr>
          <p:nvPr>
            <p:ph type="sldImg"/>
          </p:nvPr>
        </p:nvSpPr>
        <p:spPr>
          <a:xfrm>
            <a:off x="331788" y="863600"/>
            <a:ext cx="6134100" cy="3451225"/>
          </a:xfrm>
          <a:ln/>
        </p:spPr>
      </p:sp>
      <p:sp>
        <p:nvSpPr>
          <p:cNvPr id="45060" name="Rectangle 3">
            <a:extLst>
              <a:ext uri="{FF2B5EF4-FFF2-40B4-BE49-F238E27FC236}">
                <a16:creationId xmlns:a16="http://schemas.microsoft.com/office/drawing/2014/main" id="{1A2790EC-A9FC-4710-89DB-4BC8AA74DA1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GB" altLang="en-US">
                <a:cs typeface="Arial" panose="020B0604020202020204" pitchFamily="34" charset="0"/>
              </a:rPr>
              <a:t>“Lifestyle databases” are the databases produced by things like store cards.</a:t>
            </a:r>
          </a:p>
        </p:txBody>
      </p:sp>
    </p:spTree>
    <p:extLst>
      <p:ext uri="{BB962C8B-B14F-4D97-AF65-F5344CB8AC3E}">
        <p14:creationId xmlns:p14="http://schemas.microsoft.com/office/powerpoint/2010/main" val="500859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8159549C-0658-4AAE-A594-3F289BF055A8}"/>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6F41A677-CF1F-45D3-A11F-F7CF91C5C981}" type="slidenum">
              <a:rPr lang="en-US" altLang="en-US" sz="1800">
                <a:latin typeface="Arial" panose="020B0604020202020204" pitchFamily="34" charset="0"/>
              </a:rPr>
              <a:pPr eaLnBrk="1" hangingPunct="1">
                <a:spcBef>
                  <a:spcPct val="0"/>
                </a:spcBef>
              </a:pPr>
              <a:t>21</a:t>
            </a:fld>
            <a:endParaRPr lang="en-US" altLang="en-US" sz="1800">
              <a:latin typeface="Arial" panose="020B0604020202020204" pitchFamily="34" charset="0"/>
            </a:endParaRPr>
          </a:p>
        </p:txBody>
      </p:sp>
      <p:sp>
        <p:nvSpPr>
          <p:cNvPr id="47107" name="Rectangle 2">
            <a:extLst>
              <a:ext uri="{FF2B5EF4-FFF2-40B4-BE49-F238E27FC236}">
                <a16:creationId xmlns:a16="http://schemas.microsoft.com/office/drawing/2014/main" id="{5ADE10F2-C757-4276-9F8D-8691691BAB5A}"/>
              </a:ext>
            </a:extLst>
          </p:cNvPr>
          <p:cNvSpPr>
            <a:spLocks noGrp="1" noRot="1" noChangeAspect="1" noChangeArrowheads="1" noTextEdit="1"/>
          </p:cNvSpPr>
          <p:nvPr>
            <p:ph type="sldImg"/>
          </p:nvPr>
        </p:nvSpPr>
        <p:spPr>
          <a:xfrm>
            <a:off x="331788" y="863600"/>
            <a:ext cx="6134100" cy="3451225"/>
          </a:xfrm>
          <a:ln/>
        </p:spPr>
      </p:sp>
      <p:sp>
        <p:nvSpPr>
          <p:cNvPr id="47108" name="Rectangle 3">
            <a:extLst>
              <a:ext uri="{FF2B5EF4-FFF2-40B4-BE49-F238E27FC236}">
                <a16:creationId xmlns:a16="http://schemas.microsoft.com/office/drawing/2014/main" id="{BA47C89D-758C-4A05-88BF-B3B80B07B44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cs typeface="Arial" panose="020B0604020202020204" pitchFamily="34" charset="0"/>
              </a:rPr>
              <a:t>If you want to learn more about Microsimulation, there’s also a lecture online by Dimitris Ballas at…</a:t>
            </a:r>
          </a:p>
          <a:p>
            <a:pPr eaLnBrk="1" hangingPunct="1"/>
            <a:r>
              <a:rPr lang="en-US" altLang="en-US">
                <a:cs typeface="Arial" panose="020B0604020202020204" pitchFamily="34" charset="0"/>
              </a:rPr>
              <a:t>http://www.geog.leeds.ac.uk/research/presentations/</a:t>
            </a:r>
            <a:r>
              <a:rPr lang="en-GB" altLang="en-US">
                <a:cs typeface="Arial" panose="020B0604020202020204" pitchFamily="34" charset="0"/>
              </a:rPr>
              <a:t>01-1/1.ppt or </a:t>
            </a:r>
          </a:p>
          <a:p>
            <a:pPr eaLnBrk="1" hangingPunct="1"/>
            <a:r>
              <a:rPr lang="en-GB" altLang="en-US">
                <a:cs typeface="Arial" panose="020B0604020202020204" pitchFamily="34" charset="0"/>
              </a:rPr>
              <a:t>http://www.geog.leeds.ac.uk/research/presentations/01-1/</a:t>
            </a:r>
          </a:p>
          <a:p>
            <a:pPr eaLnBrk="1" hangingPunct="1"/>
            <a:r>
              <a:rPr lang="en-GB" altLang="en-US">
                <a:cs typeface="Arial" panose="020B0604020202020204" pitchFamily="34" charset="0"/>
              </a:rPr>
              <a:t>Say, for example, you have shopping habits on an individual level for an area, and census variables at ward level. In Microsimulation you try and combine the two to estimate a realistic population, for example, at postcode level. In part this is done by redistributing individuals until the statistics match the statistics for the levels you do have data at. If you know a ward has 10 percent long term ill, you want to distribute people at the postcode level so that they add up to 10 percent at the ward level. Dimitris’ talk introduces the techniques for doing this (which includes the use of search techniques such as Simulated Annealing) and centres on the practical applications of Microsimulation in running policy-based “What if?” models on the population. For example, “how will the geographical distribution of job seekers change if we close a given factory?”. </a:t>
            </a:r>
            <a:r>
              <a:rPr lang="en-US" altLang="en-US">
                <a:cs typeface="Arial" panose="020B0604020202020204" pitchFamily="34" charset="0"/>
              </a:rPr>
              <a:t>Dimitris</a:t>
            </a:r>
            <a:r>
              <a:rPr lang="en-GB" altLang="en-US">
                <a:cs typeface="Arial" panose="020B0604020202020204" pitchFamily="34" charset="0"/>
              </a:rPr>
              <a:t> also outlines the future for simulations, including the use of CA and Agents in Microsimulations and global models.</a:t>
            </a:r>
          </a:p>
          <a:p>
            <a:pPr eaLnBrk="1" hangingPunct="1"/>
            <a:r>
              <a:rPr lang="en-GB" altLang="en-US">
                <a:cs typeface="Arial" panose="020B0604020202020204" pitchFamily="34" charset="0"/>
              </a:rPr>
              <a:t>Some useful papers by Dimitris include…</a:t>
            </a:r>
            <a:endParaRPr lang="en-US" altLang="en-US">
              <a:cs typeface="Arial" panose="020B0604020202020204" pitchFamily="34" charset="0"/>
            </a:endParaRPr>
          </a:p>
          <a:p>
            <a:pPr algn="just" eaLnBrk="1" hangingPunct="1"/>
            <a:r>
              <a:rPr lang="en-GB" altLang="en-US">
                <a:cs typeface="Times New Roman" panose="02020603050405020304" pitchFamily="18" charset="0"/>
              </a:rPr>
              <a:t>Ballas D, Clarke G P, (2000), GIS and microsimulation for local labour market analysis, </a:t>
            </a:r>
            <a:r>
              <a:rPr lang="en-GB" altLang="en-US" i="1">
                <a:cs typeface="Times New Roman" panose="02020603050405020304" pitchFamily="18" charset="0"/>
              </a:rPr>
              <a:t>Computers, Environment and Urban Systems</a:t>
            </a:r>
            <a:r>
              <a:rPr lang="en-GB" altLang="en-US">
                <a:cs typeface="Times New Roman" panose="02020603050405020304" pitchFamily="18" charset="0"/>
              </a:rPr>
              <a:t>, vol. 24, pp. 305-330. </a:t>
            </a:r>
          </a:p>
          <a:p>
            <a:pPr algn="just" eaLnBrk="1" hangingPunct="1"/>
            <a:r>
              <a:rPr lang="en-GB" altLang="en-US">
                <a:cs typeface="Times New Roman" panose="02020603050405020304" pitchFamily="18" charset="0"/>
              </a:rPr>
              <a:t>http://www.sciencedirect.com/science?_ob=ArticleURL&amp;_udi=B6V9K-403W3V0-3&amp;_user=65461&amp;_coverDate=07%2F01%2F2000&amp;_rdoc=3&amp;_fmt=full&amp;_orig=browse&amp;_srch=%23toc%235901%232000%23999759995%23190518!&amp;_cdi=5901&amp;_sort=d&amp;_acct=C000005458&amp;_version=1&amp;_urlVersion=0&amp;_userid=65461&amp;md5=01ba3cc7a0082ab0738dcdf0756b39b1</a:t>
            </a:r>
          </a:p>
          <a:p>
            <a:pPr algn="just" eaLnBrk="1" hangingPunct="1"/>
            <a:r>
              <a:rPr lang="en-GB" altLang="en-US">
                <a:cs typeface="Times New Roman" panose="02020603050405020304" pitchFamily="18" charset="0"/>
              </a:rPr>
              <a:t>Dimitris Ballas and Graham Clarke (1999) </a:t>
            </a:r>
            <a:r>
              <a:rPr lang="en-GB" altLang="en-US" i="1">
                <a:cs typeface="Times New Roman" panose="02020603050405020304" pitchFamily="18" charset="0"/>
              </a:rPr>
              <a:t>Modelling the local impacts of national social policies: A Microsimulation Approach </a:t>
            </a:r>
            <a:r>
              <a:rPr lang="en-GB" altLang="en-US">
                <a:cs typeface="Times New Roman" panose="02020603050405020304" pitchFamily="18" charset="0"/>
              </a:rPr>
              <a:t>Paper presented at the 11th European colloquium on Theoretical and Quantitative Geography, Durham, UK, 3rd-7th September 1999.</a:t>
            </a:r>
          </a:p>
          <a:p>
            <a:pPr algn="just" eaLnBrk="1" hangingPunct="1"/>
            <a:r>
              <a:rPr lang="en-GB" altLang="en-US">
                <a:cs typeface="Times New Roman" panose="02020603050405020304" pitchFamily="18" charset="0"/>
              </a:rPr>
              <a:t>http://www.geog.leeds.ac.uk/papers/99-2/index.pdf</a:t>
            </a:r>
          </a:p>
          <a:p>
            <a:pPr algn="just" eaLnBrk="1" hangingPunct="1"/>
            <a:r>
              <a:rPr lang="en-GB" altLang="en-US">
                <a:cs typeface="Times New Roman" panose="02020603050405020304" pitchFamily="18" charset="0"/>
              </a:rPr>
              <a:t>Dimitris Ballas, Graham Clarke, and Ian Turton (1999) </a:t>
            </a:r>
            <a:r>
              <a:rPr lang="en-GB" altLang="en-US" i="1">
                <a:cs typeface="Times New Roman" panose="02020603050405020304" pitchFamily="18" charset="0"/>
              </a:rPr>
              <a:t>Exploring Microsimulation Methodologies for the Estimation of Household Attributes</a:t>
            </a:r>
            <a:r>
              <a:rPr lang="en-GB" altLang="en-US">
                <a:cs typeface="Times New Roman" panose="02020603050405020304" pitchFamily="18" charset="0"/>
              </a:rPr>
              <a:t> Paper presented at GeoComp99, Mary Washington College, Virginia, USA, 25th-28th July 1999 </a:t>
            </a:r>
          </a:p>
          <a:p>
            <a:pPr eaLnBrk="1" hangingPunct="1"/>
            <a:r>
              <a:rPr lang="en-GB" altLang="en-US">
                <a:cs typeface="Times New Roman" panose="02020603050405020304" pitchFamily="18" charset="0"/>
              </a:rPr>
              <a:t>http://www.geog.leeds.ac.uk/papers/99-11/99-11.pdf</a:t>
            </a:r>
            <a:r>
              <a:rPr lang="en-US" altLang="en-US">
                <a:cs typeface="Arial" panose="020B0604020202020204" pitchFamily="34" charset="0"/>
              </a:rPr>
              <a:t> </a:t>
            </a:r>
          </a:p>
        </p:txBody>
      </p:sp>
    </p:spTree>
    <p:extLst>
      <p:ext uri="{BB962C8B-B14F-4D97-AF65-F5344CB8AC3E}">
        <p14:creationId xmlns:p14="http://schemas.microsoft.com/office/powerpoint/2010/main" val="2557244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8990FA6D-A97C-47D7-9854-0C2FB3A77C70}"/>
              </a:ext>
            </a:extLst>
          </p:cNvPr>
          <p:cNvSpPr>
            <a:spLocks noGrp="1" noRot="1" noChangeAspect="1" noTextEdit="1"/>
          </p:cNvSpPr>
          <p:nvPr>
            <p:ph type="sldImg"/>
          </p:nvPr>
        </p:nvSpPr>
        <p:spPr>
          <a:xfrm>
            <a:off x="331788" y="863600"/>
            <a:ext cx="6134100" cy="3451225"/>
          </a:xfrm>
          <a:ln/>
        </p:spPr>
      </p:sp>
      <p:sp>
        <p:nvSpPr>
          <p:cNvPr id="10243" name="Notes Placeholder 2">
            <a:extLst>
              <a:ext uri="{FF2B5EF4-FFF2-40B4-BE49-F238E27FC236}">
                <a16:creationId xmlns:a16="http://schemas.microsoft.com/office/drawing/2014/main" id="{6DEF8DFE-5FE8-45E4-A192-8B7AA6E2879D}"/>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The model needs to have a purpose (though this may not be answering a specific question).</a:t>
            </a:r>
          </a:p>
          <a:p>
            <a:r>
              <a:rPr lang="en-US" altLang="en-US" dirty="0">
                <a:cs typeface="Arial" panose="020B0604020202020204" pitchFamily="34" charset="0"/>
              </a:rPr>
              <a:t>It then needs to be built around this purpose, within the constraints of the data available.</a:t>
            </a:r>
          </a:p>
          <a:p>
            <a:r>
              <a:rPr lang="en-US" altLang="en-US" dirty="0">
                <a:cs typeface="Arial" panose="020B0604020202020204" pitchFamily="34" charset="0"/>
              </a:rPr>
              <a:t>KIS: Keep It Simple should be at least one drive, but not always at the expense of what Bruce Edmonds (</a:t>
            </a:r>
            <a:r>
              <a:rPr lang="en-US" altLang="en-US" dirty="0" err="1">
                <a:cs typeface="Arial" panose="020B0604020202020204" pitchFamily="34" charset="0"/>
              </a:rPr>
              <a:t>Mancester</a:t>
            </a:r>
            <a:r>
              <a:rPr lang="en-US" altLang="en-US" dirty="0">
                <a:cs typeface="Arial" panose="020B0604020202020204" pitchFamily="34" charset="0"/>
              </a:rPr>
              <a:t>) calls KID: Keep It Descriptive. </a:t>
            </a:r>
          </a:p>
          <a:p>
            <a:r>
              <a:rPr lang="en-US" altLang="en-US" dirty="0">
                <a:cs typeface="Arial" panose="020B0604020202020204" pitchFamily="34" charset="0"/>
              </a:rPr>
              <a:t>The balance of these two depends on the data and purpose – for example, for a housing model, one could tie the mortgage rate to an international economic model or just make it a static number – it depends what is important.</a:t>
            </a:r>
          </a:p>
        </p:txBody>
      </p:sp>
      <p:sp>
        <p:nvSpPr>
          <p:cNvPr id="10244" name="Slide Number Placeholder 3">
            <a:extLst>
              <a:ext uri="{FF2B5EF4-FFF2-40B4-BE49-F238E27FC236}">
                <a16:creationId xmlns:a16="http://schemas.microsoft.com/office/drawing/2014/main" id="{25A1B918-0BB7-47A4-9C76-541C9E2A4A8B}"/>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40E0F5F7-3532-40B9-97BC-FB2EBCCC0751}" type="slidenum">
              <a:rPr lang="en-US" altLang="en-US" sz="1800"/>
              <a:pPr eaLnBrk="1" hangingPunct="1">
                <a:spcBef>
                  <a:spcPct val="0"/>
                </a:spcBef>
              </a:pPr>
              <a:t>2</a:t>
            </a:fld>
            <a:endParaRPr lang="en-US" altLang="en-US" sz="1800"/>
          </a:p>
        </p:txBody>
      </p:sp>
    </p:spTree>
    <p:extLst>
      <p:ext uri="{BB962C8B-B14F-4D97-AF65-F5344CB8AC3E}">
        <p14:creationId xmlns:p14="http://schemas.microsoft.com/office/powerpoint/2010/main" val="1303218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a:extLst>
              <a:ext uri="{FF2B5EF4-FFF2-40B4-BE49-F238E27FC236}">
                <a16:creationId xmlns:a16="http://schemas.microsoft.com/office/drawing/2014/main" id="{414F9E39-925D-4199-A25E-370F732DC0DE}"/>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799564D5-BEB5-4491-8520-7C2993CD4307}" type="slidenum">
              <a:rPr lang="en-US" altLang="en-US" sz="1800">
                <a:latin typeface="Arial" panose="020B0604020202020204" pitchFamily="34" charset="0"/>
              </a:rPr>
              <a:pPr eaLnBrk="1" hangingPunct="1">
                <a:spcBef>
                  <a:spcPct val="0"/>
                </a:spcBef>
              </a:pPr>
              <a:t>22</a:t>
            </a:fld>
            <a:endParaRPr lang="en-US" altLang="en-US" sz="1800">
              <a:latin typeface="Arial" panose="020B0604020202020204" pitchFamily="34" charset="0"/>
            </a:endParaRPr>
          </a:p>
        </p:txBody>
      </p:sp>
      <p:sp>
        <p:nvSpPr>
          <p:cNvPr id="49155" name="Rectangle 2">
            <a:extLst>
              <a:ext uri="{FF2B5EF4-FFF2-40B4-BE49-F238E27FC236}">
                <a16:creationId xmlns:a16="http://schemas.microsoft.com/office/drawing/2014/main" id="{46ABCB97-59C8-4680-8345-D9A60094F4B4}"/>
              </a:ext>
            </a:extLst>
          </p:cNvPr>
          <p:cNvSpPr>
            <a:spLocks noGrp="1" noRot="1" noChangeAspect="1" noChangeArrowheads="1" noTextEdit="1"/>
          </p:cNvSpPr>
          <p:nvPr>
            <p:ph type="sldImg"/>
          </p:nvPr>
        </p:nvSpPr>
        <p:spPr>
          <a:xfrm>
            <a:off x="331788" y="863600"/>
            <a:ext cx="6134100" cy="3451225"/>
          </a:xfrm>
          <a:ln/>
        </p:spPr>
      </p:sp>
      <p:sp>
        <p:nvSpPr>
          <p:cNvPr id="49156" name="Rectangle 3">
            <a:extLst>
              <a:ext uri="{FF2B5EF4-FFF2-40B4-BE49-F238E27FC236}">
                <a16:creationId xmlns:a16="http://schemas.microsoft.com/office/drawing/2014/main" id="{4807B9E0-93E1-4B89-AF19-E8823E86579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cs typeface="Arial" panose="020B0604020202020204" pitchFamily="34" charset="0"/>
              </a:rPr>
              <a:t>The problem with the greedy algorithm is that if we follow the algorithm as given, never allowing our solution to be kept if the result is worse than the last one, we can see that the function being optimised can get trapped in local minima, for example, where the word “stuck” is in the diagram above. It can’t get out of this dip without first getting worse.</a:t>
            </a:r>
          </a:p>
        </p:txBody>
      </p:sp>
    </p:spTree>
    <p:extLst>
      <p:ext uri="{BB962C8B-B14F-4D97-AF65-F5344CB8AC3E}">
        <p14:creationId xmlns:p14="http://schemas.microsoft.com/office/powerpoint/2010/main" val="1227018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A25C8121-16C0-4C08-B80E-37C47D158759}"/>
              </a:ext>
            </a:extLst>
          </p:cNvPr>
          <p:cNvSpPr>
            <a:spLocks noGrp="1" noRot="1" noChangeAspect="1" noTextEdit="1"/>
          </p:cNvSpPr>
          <p:nvPr>
            <p:ph type="sldImg"/>
          </p:nvPr>
        </p:nvSpPr>
        <p:spPr>
          <a:xfrm>
            <a:off x="331788" y="863600"/>
            <a:ext cx="6134100" cy="3451225"/>
          </a:xfrm>
          <a:ln/>
        </p:spPr>
      </p:sp>
      <p:sp>
        <p:nvSpPr>
          <p:cNvPr id="51203" name="Notes Placeholder 2">
            <a:extLst>
              <a:ext uri="{FF2B5EF4-FFF2-40B4-BE49-F238E27FC236}">
                <a16:creationId xmlns:a16="http://schemas.microsoft.com/office/drawing/2014/main" id="{E809836C-A041-4076-8CB5-51FB60C96C6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cs typeface="Arial" panose="020B0604020202020204" pitchFamily="34" charset="0"/>
              </a:rPr>
              <a:t>We therefore need algorithms that work with this greedy heuristic to improve it.</a:t>
            </a:r>
          </a:p>
        </p:txBody>
      </p:sp>
    </p:spTree>
    <p:extLst>
      <p:ext uri="{BB962C8B-B14F-4D97-AF65-F5344CB8AC3E}">
        <p14:creationId xmlns:p14="http://schemas.microsoft.com/office/powerpoint/2010/main" val="3863514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a:extLst>
              <a:ext uri="{FF2B5EF4-FFF2-40B4-BE49-F238E27FC236}">
                <a16:creationId xmlns:a16="http://schemas.microsoft.com/office/drawing/2014/main" id="{BF2764B6-82C8-4C13-873A-6CD92D755C95}"/>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B44B383A-DA7D-4154-8CC1-6F09ED51C3AB}" type="slidenum">
              <a:rPr lang="en-US" altLang="en-US" sz="1800">
                <a:latin typeface="Arial" panose="020B0604020202020204" pitchFamily="34" charset="0"/>
              </a:rPr>
              <a:pPr eaLnBrk="1" hangingPunct="1">
                <a:spcBef>
                  <a:spcPct val="0"/>
                </a:spcBef>
              </a:pPr>
              <a:t>24</a:t>
            </a:fld>
            <a:endParaRPr lang="en-US" altLang="en-US" sz="1800">
              <a:latin typeface="Arial" panose="020B0604020202020204" pitchFamily="34" charset="0"/>
            </a:endParaRPr>
          </a:p>
        </p:txBody>
      </p:sp>
      <p:sp>
        <p:nvSpPr>
          <p:cNvPr id="53251" name="Rectangle 2">
            <a:extLst>
              <a:ext uri="{FF2B5EF4-FFF2-40B4-BE49-F238E27FC236}">
                <a16:creationId xmlns:a16="http://schemas.microsoft.com/office/drawing/2014/main" id="{3A496F21-559A-4EB9-988B-E508D7449363}"/>
              </a:ext>
            </a:extLst>
          </p:cNvPr>
          <p:cNvSpPr>
            <a:spLocks noGrp="1" noRot="1" noChangeAspect="1" noChangeArrowheads="1" noTextEdit="1"/>
          </p:cNvSpPr>
          <p:nvPr>
            <p:ph type="sldImg"/>
          </p:nvPr>
        </p:nvSpPr>
        <p:spPr>
          <a:xfrm>
            <a:off x="331788" y="863600"/>
            <a:ext cx="6134100" cy="3451225"/>
          </a:xfrm>
          <a:ln/>
        </p:spPr>
      </p:sp>
      <p:sp>
        <p:nvSpPr>
          <p:cNvPr id="53252" name="Rectangle 3">
            <a:extLst>
              <a:ext uri="{FF2B5EF4-FFF2-40B4-BE49-F238E27FC236}">
                <a16:creationId xmlns:a16="http://schemas.microsoft.com/office/drawing/2014/main" id="{71EAE8A0-2A20-4C50-BFF0-FE383603094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cs typeface="Arial" panose="020B0604020202020204" pitchFamily="34" charset="0"/>
              </a:rPr>
              <a:t>The simplest is just repeatedly to restart the process from different points, but this takes a long time and doesn’t use the information built up during the search.</a:t>
            </a:r>
          </a:p>
          <a:p>
            <a:pPr eaLnBrk="1" hangingPunct="1"/>
            <a:endParaRPr lang="en-GB" altLang="en-US">
              <a:cs typeface="Arial" panose="020B0604020202020204" pitchFamily="34" charset="0"/>
            </a:endParaRPr>
          </a:p>
          <a:p>
            <a:pPr eaLnBrk="1" hangingPunct="1"/>
            <a:r>
              <a:rPr lang="en-GB" altLang="en-US">
                <a:cs typeface="Arial" panose="020B0604020202020204" pitchFamily="34" charset="0"/>
              </a:rPr>
              <a:t>For example, Openshaw’s Automated Zoning Proceedure tries to get around the local minima problem by throwing a random set of starting points at the optimisation-zoning scheme solution space.</a:t>
            </a:r>
          </a:p>
          <a:p>
            <a:pPr eaLnBrk="1" hangingPunct="1"/>
            <a:endParaRPr lang="en-GB" altLang="en-US">
              <a:cs typeface="Arial" panose="020B0604020202020204" pitchFamily="34" charset="0"/>
            </a:endParaRPr>
          </a:p>
          <a:p>
            <a:pPr eaLnBrk="1" hangingPunct="1"/>
            <a:r>
              <a:rPr lang="en-GB" altLang="en-US">
                <a:cs typeface="Arial" panose="020B0604020202020204" pitchFamily="34" charset="0"/>
              </a:rPr>
              <a:t>Openshaw, S. (1977) ‘A geographical solution to scale and aggregation problems in region-building, partitioning, and spatial modelling’ Transactions of the Institute of British Geographers 2, p.459-72.  </a:t>
            </a:r>
          </a:p>
          <a:p>
            <a:pPr eaLnBrk="1" hangingPunct="1"/>
            <a:r>
              <a:rPr lang="en-US" altLang="en-US">
                <a:cs typeface="Arial" panose="020B0604020202020204" pitchFamily="34" charset="0"/>
              </a:rPr>
              <a:t>http://www.rgs.org/trans/77024/77024003.pdf</a:t>
            </a:r>
            <a:endParaRPr lang="en-US" altLang="en-US">
              <a:cs typeface="Times New Roman" panose="02020603050405020304" pitchFamily="18" charset="0"/>
            </a:endParaRPr>
          </a:p>
          <a:p>
            <a:pPr eaLnBrk="1" hangingPunct="1"/>
            <a:r>
              <a:rPr lang="en-GB" altLang="en-US">
                <a:cs typeface="Arial" panose="020B0604020202020204" pitchFamily="34" charset="0"/>
              </a:rPr>
              <a:t>Openshaw, S. (1978) ‘An empirical study of some zone design criteria’ Environment and Planning A 10, p.781-794. </a:t>
            </a:r>
            <a:endParaRPr lang="en-US" altLang="en-US">
              <a:cs typeface="Times New Roman" panose="02020603050405020304" pitchFamily="18" charset="0"/>
            </a:endParaRPr>
          </a:p>
          <a:p>
            <a:pPr eaLnBrk="1" hangingPunct="1"/>
            <a:r>
              <a:rPr lang="en-GB" altLang="en-US">
                <a:cs typeface="Arial" panose="020B0604020202020204" pitchFamily="34" charset="0"/>
              </a:rPr>
              <a:t>Openshaw, S. (1978) ‘An optimal zoning approach to the study of spatially aggregated data’ In Masser I, Brown PJB (eds) ‘Spatial representation and spatial interaction’ Boston MA, Martinus Nijhoff, p.95-113.</a:t>
            </a:r>
          </a:p>
          <a:p>
            <a:pPr eaLnBrk="1" hangingPunct="1"/>
            <a:endParaRPr lang="en-GB" altLang="en-US">
              <a:cs typeface="Arial" panose="020B0604020202020204" pitchFamily="34" charset="0"/>
            </a:endParaRPr>
          </a:p>
          <a:p>
            <a:pPr eaLnBrk="1" hangingPunct="1"/>
            <a:r>
              <a:rPr lang="en-GB" altLang="en-US">
                <a:cs typeface="Arial" panose="020B0604020202020204" pitchFamily="34" charset="0"/>
              </a:rPr>
              <a:t>Another technique like AZP is GRASP (Greedy Randomised Adaptive Search Procedure). For more information on GRASP see Mauricio Resende’s webpage…</a:t>
            </a:r>
          </a:p>
          <a:p>
            <a:pPr eaLnBrk="1" hangingPunct="1"/>
            <a:r>
              <a:rPr lang="en-GB" altLang="en-US">
                <a:cs typeface="Arial" panose="020B0604020202020204" pitchFamily="34" charset="0"/>
              </a:rPr>
              <a:t>http://www.research.att.com/~mgcr/</a:t>
            </a:r>
          </a:p>
          <a:p>
            <a:pPr eaLnBrk="1" hangingPunct="1"/>
            <a:r>
              <a:rPr lang="en-GB" altLang="en-US">
                <a:cs typeface="Arial" panose="020B0604020202020204" pitchFamily="34" charset="0"/>
              </a:rPr>
              <a:t>The algorithm proceeds by steepest descent (or some other greedy, i.e. irreversibly optimising, method), but at each step you randomly select from the best choices. </a:t>
            </a:r>
            <a:endParaRPr lang="en-US" altLang="en-US">
              <a:cs typeface="Arial" panose="020B0604020202020204" pitchFamily="34" charset="0"/>
            </a:endParaRPr>
          </a:p>
          <a:p>
            <a:pPr eaLnBrk="1" hangingPunct="1"/>
            <a:endParaRPr lang="en-US" altLang="en-US">
              <a:cs typeface="Arial" panose="020B0604020202020204" pitchFamily="34" charset="0"/>
            </a:endParaRPr>
          </a:p>
        </p:txBody>
      </p:sp>
    </p:spTree>
    <p:extLst>
      <p:ext uri="{BB962C8B-B14F-4D97-AF65-F5344CB8AC3E}">
        <p14:creationId xmlns:p14="http://schemas.microsoft.com/office/powerpoint/2010/main" val="1587041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31">
            <a:extLst>
              <a:ext uri="{FF2B5EF4-FFF2-40B4-BE49-F238E27FC236}">
                <a16:creationId xmlns:a16="http://schemas.microsoft.com/office/drawing/2014/main" id="{4CDA0991-4EE1-46AF-8286-6768632FD2F3}"/>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332CB035-A74A-469B-8EC5-06CAF5154C38}" type="slidenum">
              <a:rPr lang="en-US" altLang="en-US" sz="1800">
                <a:latin typeface="Arial" panose="020B0604020202020204" pitchFamily="34" charset="0"/>
              </a:rPr>
              <a:pPr eaLnBrk="1" hangingPunct="1">
                <a:spcBef>
                  <a:spcPct val="0"/>
                </a:spcBef>
              </a:pPr>
              <a:t>25</a:t>
            </a:fld>
            <a:endParaRPr lang="en-US" altLang="en-US" sz="1800">
              <a:latin typeface="Arial" panose="020B0604020202020204" pitchFamily="34" charset="0"/>
            </a:endParaRPr>
          </a:p>
        </p:txBody>
      </p:sp>
      <p:sp>
        <p:nvSpPr>
          <p:cNvPr id="55299" name="Rectangle 2">
            <a:extLst>
              <a:ext uri="{FF2B5EF4-FFF2-40B4-BE49-F238E27FC236}">
                <a16:creationId xmlns:a16="http://schemas.microsoft.com/office/drawing/2014/main" id="{73F9CAC7-3C64-4E37-B6AB-41E2DB269D3F}"/>
              </a:ext>
            </a:extLst>
          </p:cNvPr>
          <p:cNvSpPr>
            <a:spLocks noGrp="1" noRot="1" noChangeAspect="1" noChangeArrowheads="1" noTextEdit="1"/>
          </p:cNvSpPr>
          <p:nvPr>
            <p:ph type="sldImg"/>
          </p:nvPr>
        </p:nvSpPr>
        <p:spPr>
          <a:xfrm>
            <a:off x="331788" y="863600"/>
            <a:ext cx="6134100" cy="3451225"/>
          </a:xfrm>
          <a:ln/>
        </p:spPr>
      </p:sp>
      <p:sp>
        <p:nvSpPr>
          <p:cNvPr id="55300" name="Rectangle 3">
            <a:extLst>
              <a:ext uri="{FF2B5EF4-FFF2-40B4-BE49-F238E27FC236}">
                <a16:creationId xmlns:a16="http://schemas.microsoft.com/office/drawing/2014/main" id="{FD84B409-4C22-4D2E-B835-B7772DA021E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cs typeface="Arial" panose="020B0604020202020204" pitchFamily="34" charset="0"/>
              </a:rPr>
              <a:t>The two main papers in the early field of Simulated Annealing were…</a:t>
            </a:r>
          </a:p>
          <a:p>
            <a:pPr eaLnBrk="1" hangingPunct="1"/>
            <a:r>
              <a:rPr lang="en-GB" altLang="en-US">
                <a:cs typeface="Arial" panose="020B0604020202020204" pitchFamily="34" charset="0"/>
              </a:rPr>
              <a:t>Metropolis, N., Rosenbluth, A.W., Rosenbluth, M. N., Teller, A.H. and Teller, E., Equations of State Calculations by Fast Computing Machines, J. Chem. Phys. 21, 1087- 1092, 1958. </a:t>
            </a:r>
          </a:p>
          <a:p>
            <a:pPr eaLnBrk="1" hangingPunct="1"/>
            <a:r>
              <a:rPr lang="en-GB" altLang="en-US">
                <a:cs typeface="Arial" panose="020B0604020202020204" pitchFamily="34" charset="0"/>
              </a:rPr>
              <a:t>Kirkpatrick, S., Gerlatt, C. D. Jr., and Vecchi, M.P., Optimization by Simulated Annealing, Science 220, 671-680, 1983.</a:t>
            </a:r>
          </a:p>
          <a:p>
            <a:pPr eaLnBrk="1" hangingPunct="1"/>
            <a:r>
              <a:rPr lang="en-GB" altLang="en-US">
                <a:cs typeface="Arial" panose="020B0604020202020204" pitchFamily="34" charset="0"/>
              </a:rPr>
              <a:t>For other descriptions of SA see…</a:t>
            </a:r>
          </a:p>
          <a:p>
            <a:pPr eaLnBrk="1" hangingPunct="1"/>
            <a:r>
              <a:rPr lang="en-GB" altLang="en-US">
                <a:cs typeface="Arial" panose="020B0604020202020204" pitchFamily="34" charset="0"/>
              </a:rPr>
              <a:t>http://csep1.phy.ornl.gov/CSEP/MO/NODE28.html#SECTION00051000000000000000</a:t>
            </a:r>
          </a:p>
          <a:p>
            <a:pPr eaLnBrk="1" hangingPunct="1"/>
            <a:r>
              <a:rPr lang="en-GB" altLang="en-US">
                <a:cs typeface="Arial" panose="020B0604020202020204" pitchFamily="34" charset="0"/>
              </a:rPr>
              <a:t>http://www.npac.syr.edu/REU/reu94/ramoldov/proposal/section3_2.html</a:t>
            </a:r>
          </a:p>
        </p:txBody>
      </p:sp>
    </p:spTree>
    <p:extLst>
      <p:ext uri="{BB962C8B-B14F-4D97-AF65-F5344CB8AC3E}">
        <p14:creationId xmlns:p14="http://schemas.microsoft.com/office/powerpoint/2010/main" val="2867953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a:extLst>
              <a:ext uri="{FF2B5EF4-FFF2-40B4-BE49-F238E27FC236}">
                <a16:creationId xmlns:a16="http://schemas.microsoft.com/office/drawing/2014/main" id="{E1A31CA8-C046-4AA4-ABB0-EA15B4218083}"/>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15C09049-6B55-42A4-ACBC-1DB8A4A4B1B6}" type="slidenum">
              <a:rPr lang="en-US" altLang="en-US" sz="1800">
                <a:latin typeface="Arial" panose="020B0604020202020204" pitchFamily="34" charset="0"/>
              </a:rPr>
              <a:pPr eaLnBrk="1" hangingPunct="1">
                <a:spcBef>
                  <a:spcPct val="0"/>
                </a:spcBef>
              </a:pPr>
              <a:t>26</a:t>
            </a:fld>
            <a:endParaRPr lang="en-US" altLang="en-US" sz="1800">
              <a:latin typeface="Arial" panose="020B0604020202020204" pitchFamily="34" charset="0"/>
            </a:endParaRPr>
          </a:p>
        </p:txBody>
      </p:sp>
      <p:sp>
        <p:nvSpPr>
          <p:cNvPr id="57347" name="Rectangle 2">
            <a:extLst>
              <a:ext uri="{FF2B5EF4-FFF2-40B4-BE49-F238E27FC236}">
                <a16:creationId xmlns:a16="http://schemas.microsoft.com/office/drawing/2014/main" id="{0CA74662-3854-4CAF-A584-13AE509FCB31}"/>
              </a:ext>
            </a:extLst>
          </p:cNvPr>
          <p:cNvSpPr>
            <a:spLocks noGrp="1" noRot="1" noChangeAspect="1" noChangeArrowheads="1" noTextEdit="1"/>
          </p:cNvSpPr>
          <p:nvPr>
            <p:ph type="sldImg"/>
          </p:nvPr>
        </p:nvSpPr>
        <p:spPr>
          <a:xfrm>
            <a:off x="331788" y="863600"/>
            <a:ext cx="6134100" cy="3451225"/>
          </a:xfrm>
          <a:ln/>
        </p:spPr>
      </p:sp>
      <p:sp>
        <p:nvSpPr>
          <p:cNvPr id="57348" name="Rectangle 3">
            <a:extLst>
              <a:ext uri="{FF2B5EF4-FFF2-40B4-BE49-F238E27FC236}">
                <a16:creationId xmlns:a16="http://schemas.microsoft.com/office/drawing/2014/main" id="{CF86355D-133D-4F6F-98F3-00926397A8E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cs typeface="Arial" panose="020B0604020202020204" pitchFamily="34" charset="0"/>
              </a:rPr>
              <a:t>For more information on SA and some code, see…</a:t>
            </a:r>
          </a:p>
          <a:p>
            <a:pPr eaLnBrk="1" hangingPunct="1"/>
            <a:r>
              <a:rPr lang="en-GB" altLang="en-US">
                <a:cs typeface="Arial" panose="020B0604020202020204" pitchFamily="34" charset="0"/>
              </a:rPr>
              <a:t>http://www.taygeta.com/annealing/simanneal.html</a:t>
            </a:r>
          </a:p>
          <a:p>
            <a:pPr eaLnBrk="1" hangingPunct="1"/>
            <a:r>
              <a:rPr lang="en-GB" altLang="en-US">
                <a:cs typeface="Arial" panose="020B0604020202020204" pitchFamily="34" charset="0"/>
              </a:rPr>
              <a:t>An addition and development…</a:t>
            </a:r>
          </a:p>
          <a:p>
            <a:pPr eaLnBrk="1" hangingPunct="1"/>
            <a:r>
              <a:rPr lang="en-GB" altLang="en-US">
                <a:cs typeface="Arial" panose="020B0604020202020204" pitchFamily="34" charset="0"/>
              </a:rPr>
              <a:t>Simulated Tempering</a:t>
            </a:r>
          </a:p>
          <a:p>
            <a:pPr eaLnBrk="1" hangingPunct="1"/>
            <a:r>
              <a:rPr lang="en-GB" altLang="en-US">
                <a:cs typeface="Arial" panose="020B0604020202020204" pitchFamily="34" charset="0"/>
              </a:rPr>
              <a:t>http://www.npac.syr.edu/REU/reu94/ramoldov/proposal/section3_3.html</a:t>
            </a:r>
          </a:p>
          <a:p>
            <a:pPr eaLnBrk="1" hangingPunct="1"/>
            <a:r>
              <a:rPr lang="en-GB" altLang="en-US">
                <a:cs typeface="Arial" panose="020B0604020202020204" pitchFamily="34" charset="0"/>
              </a:rPr>
              <a:t>P decreases with drop, increases with temperature.</a:t>
            </a:r>
          </a:p>
          <a:p>
            <a:pPr eaLnBrk="1" hangingPunct="1"/>
            <a:r>
              <a:rPr lang="en-GB" altLang="en-US">
                <a:cs typeface="Arial" panose="020B0604020202020204" pitchFamily="34" charset="0"/>
              </a:rPr>
              <a:t>The graph above shows probability over time, with temperature dropping from 100 at t=1 to 0 at t=10, with a optimisation drop of 10 each time.</a:t>
            </a:r>
          </a:p>
        </p:txBody>
      </p:sp>
    </p:spTree>
    <p:extLst>
      <p:ext uri="{BB962C8B-B14F-4D97-AF65-F5344CB8AC3E}">
        <p14:creationId xmlns:p14="http://schemas.microsoft.com/office/powerpoint/2010/main" val="135203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482A6B70-B3B4-4A96-84E7-4D4CE7D72947}"/>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FACB7CB4-45A5-4E25-AE3E-DF2010D57976}" type="slidenum">
              <a:rPr lang="en-US" altLang="en-US" sz="1800">
                <a:latin typeface="Arial" panose="020B0604020202020204" pitchFamily="34" charset="0"/>
              </a:rPr>
              <a:pPr eaLnBrk="1" hangingPunct="1">
                <a:spcBef>
                  <a:spcPct val="0"/>
                </a:spcBef>
              </a:pPr>
              <a:t>27</a:t>
            </a:fld>
            <a:endParaRPr lang="en-US" altLang="en-US" sz="1800">
              <a:latin typeface="Arial" panose="020B0604020202020204" pitchFamily="34" charset="0"/>
            </a:endParaRPr>
          </a:p>
        </p:txBody>
      </p:sp>
      <p:sp>
        <p:nvSpPr>
          <p:cNvPr id="59395" name="Rectangle 2">
            <a:extLst>
              <a:ext uri="{FF2B5EF4-FFF2-40B4-BE49-F238E27FC236}">
                <a16:creationId xmlns:a16="http://schemas.microsoft.com/office/drawing/2014/main" id="{5742739E-5F44-4AEF-A381-EB35E71BADC2}"/>
              </a:ext>
            </a:extLst>
          </p:cNvPr>
          <p:cNvSpPr>
            <a:spLocks noGrp="1" noRot="1" noChangeAspect="1" noChangeArrowheads="1" noTextEdit="1"/>
          </p:cNvSpPr>
          <p:nvPr>
            <p:ph type="sldImg"/>
          </p:nvPr>
        </p:nvSpPr>
        <p:spPr>
          <a:xfrm>
            <a:off x="331788" y="863600"/>
            <a:ext cx="6134100" cy="3451225"/>
          </a:xfrm>
          <a:ln/>
        </p:spPr>
      </p:sp>
      <p:sp>
        <p:nvSpPr>
          <p:cNvPr id="59396" name="Rectangle 3">
            <a:extLst>
              <a:ext uri="{FF2B5EF4-FFF2-40B4-BE49-F238E27FC236}">
                <a16:creationId xmlns:a16="http://schemas.microsoft.com/office/drawing/2014/main" id="{4E224148-69FD-4F55-887E-A2A8036F06E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cs typeface="Arial" panose="020B0604020202020204" pitchFamily="34" charset="0"/>
              </a:rPr>
              <a:t>One of the most popular techniques is the Genetic Algorithm.</a:t>
            </a:r>
          </a:p>
          <a:p>
            <a:pPr eaLnBrk="1" hangingPunct="1"/>
            <a:endParaRPr lang="en-GB" altLang="en-US">
              <a:cs typeface="Arial" panose="020B0604020202020204" pitchFamily="34" charset="0"/>
            </a:endParaRPr>
          </a:p>
          <a:p>
            <a:pPr eaLnBrk="1" hangingPunct="1"/>
            <a:r>
              <a:rPr lang="en-GB" altLang="en-US">
                <a:cs typeface="Arial" panose="020B0604020202020204" pitchFamily="34" charset="0"/>
              </a:rPr>
              <a:t>The first papers on Genetic Algorithms include…</a:t>
            </a:r>
          </a:p>
          <a:p>
            <a:pPr eaLnBrk="1" hangingPunct="1"/>
            <a:r>
              <a:rPr lang="en-US" altLang="en-US">
                <a:cs typeface="Arial" panose="020B0604020202020204" pitchFamily="34" charset="0"/>
              </a:rPr>
              <a:t>Holland</a:t>
            </a:r>
            <a:r>
              <a:rPr lang="en-GB" altLang="en-US">
                <a:cs typeface="Arial" panose="020B0604020202020204" pitchFamily="34" charset="0"/>
              </a:rPr>
              <a:t>, J.H. (1973)</a:t>
            </a:r>
            <a:r>
              <a:rPr lang="en-US" altLang="en-US">
                <a:cs typeface="Arial" panose="020B0604020202020204" pitchFamily="34" charset="0"/>
              </a:rPr>
              <a:t> </a:t>
            </a:r>
            <a:r>
              <a:rPr lang="en-GB" altLang="en-US">
                <a:cs typeface="Arial" panose="020B0604020202020204" pitchFamily="34" charset="0"/>
              </a:rPr>
              <a:t>‘</a:t>
            </a:r>
            <a:r>
              <a:rPr lang="en-US" altLang="en-US">
                <a:cs typeface="Arial" panose="020B0604020202020204" pitchFamily="34" charset="0"/>
              </a:rPr>
              <a:t>Genetic algorithms and the optimal allocation of trials</a:t>
            </a:r>
            <a:r>
              <a:rPr lang="en-GB" altLang="en-US">
                <a:cs typeface="Arial" panose="020B0604020202020204" pitchFamily="34" charset="0"/>
              </a:rPr>
              <a:t>’</a:t>
            </a:r>
            <a:r>
              <a:rPr lang="en-US" altLang="en-US">
                <a:cs typeface="Arial" panose="020B0604020202020204" pitchFamily="34" charset="0"/>
              </a:rPr>
              <a:t> SIAM Journal on Computing, 2(2)</a:t>
            </a:r>
            <a:r>
              <a:rPr lang="en-GB" altLang="en-US">
                <a:cs typeface="Arial" panose="020B0604020202020204" pitchFamily="34" charset="0"/>
              </a:rPr>
              <a:t>, p.</a:t>
            </a:r>
            <a:r>
              <a:rPr lang="en-US" altLang="en-US">
                <a:cs typeface="Arial" panose="020B0604020202020204" pitchFamily="34" charset="0"/>
              </a:rPr>
              <a:t>88-105.</a:t>
            </a:r>
          </a:p>
          <a:p>
            <a:pPr eaLnBrk="1" hangingPunct="1"/>
            <a:r>
              <a:rPr lang="en-US" altLang="en-US">
                <a:cs typeface="Arial" panose="020B0604020202020204" pitchFamily="34" charset="0"/>
              </a:rPr>
              <a:t>Holland</a:t>
            </a:r>
            <a:r>
              <a:rPr lang="en-GB" altLang="en-US">
                <a:cs typeface="Arial" panose="020B0604020202020204" pitchFamily="34" charset="0"/>
              </a:rPr>
              <a:t>, J.H. (1974)</a:t>
            </a:r>
            <a:r>
              <a:rPr lang="en-US" altLang="en-US">
                <a:cs typeface="Arial" panose="020B0604020202020204" pitchFamily="34" charset="0"/>
              </a:rPr>
              <a:t> </a:t>
            </a:r>
            <a:r>
              <a:rPr lang="en-GB" altLang="en-US">
                <a:cs typeface="Arial" panose="020B0604020202020204" pitchFamily="34" charset="0"/>
              </a:rPr>
              <a:t>‘</a:t>
            </a:r>
            <a:r>
              <a:rPr lang="en-US" altLang="en-US">
                <a:cs typeface="Arial" panose="020B0604020202020204" pitchFamily="34" charset="0"/>
              </a:rPr>
              <a:t>Erratum: Genetic algorithms and the optimal allocation of trials</a:t>
            </a:r>
            <a:r>
              <a:rPr lang="en-GB" altLang="en-US">
                <a:cs typeface="Arial" panose="020B0604020202020204" pitchFamily="34" charset="0"/>
              </a:rPr>
              <a:t>’</a:t>
            </a:r>
            <a:r>
              <a:rPr lang="en-US" altLang="en-US">
                <a:cs typeface="Arial" panose="020B0604020202020204" pitchFamily="34" charset="0"/>
              </a:rPr>
              <a:t> SIAM Journal on Computing, 3(4)</a:t>
            </a:r>
            <a:r>
              <a:rPr lang="en-GB" altLang="en-US">
                <a:cs typeface="Arial" panose="020B0604020202020204" pitchFamily="34" charset="0"/>
              </a:rPr>
              <a:t>, p.</a:t>
            </a:r>
            <a:r>
              <a:rPr lang="en-US" altLang="en-US">
                <a:cs typeface="Arial" panose="020B0604020202020204" pitchFamily="34" charset="0"/>
              </a:rPr>
              <a:t>326.</a:t>
            </a:r>
            <a:endParaRPr lang="en-GB" altLang="en-US">
              <a:cs typeface="Arial" panose="020B0604020202020204" pitchFamily="34" charset="0"/>
            </a:endParaRPr>
          </a:p>
          <a:p>
            <a:pPr eaLnBrk="1" hangingPunct="1"/>
            <a:r>
              <a:rPr lang="en-GB" altLang="en-US">
                <a:cs typeface="Arial" panose="020B0604020202020204" pitchFamily="34" charset="0"/>
              </a:rPr>
              <a:t>You can find an introduction to Holland’s work at…</a:t>
            </a:r>
          </a:p>
          <a:p>
            <a:pPr eaLnBrk="1" hangingPunct="1"/>
            <a:r>
              <a:rPr lang="en-US" altLang="en-US">
                <a:cs typeface="Arial" panose="020B0604020202020204" pitchFamily="34" charset="0"/>
              </a:rPr>
              <a:t>http://www.brunel.ac.uk:8080/depts/AI/alife/ga-holla.htm</a:t>
            </a:r>
          </a:p>
        </p:txBody>
      </p:sp>
    </p:spTree>
    <p:extLst>
      <p:ext uri="{BB962C8B-B14F-4D97-AF65-F5344CB8AC3E}">
        <p14:creationId xmlns:p14="http://schemas.microsoft.com/office/powerpoint/2010/main" val="10950215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182F8F0E-DA6B-4F65-BF5F-E9256871C822}"/>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3BA3365F-B707-44B4-8BBE-9C8C7D425A81}" type="slidenum">
              <a:rPr lang="en-US" altLang="en-US" sz="1800">
                <a:latin typeface="Arial" panose="020B0604020202020204" pitchFamily="34" charset="0"/>
              </a:rPr>
              <a:pPr eaLnBrk="1" hangingPunct="1">
                <a:spcBef>
                  <a:spcPct val="0"/>
                </a:spcBef>
              </a:pPr>
              <a:t>28</a:t>
            </a:fld>
            <a:endParaRPr lang="en-US" altLang="en-US" sz="1800">
              <a:latin typeface="Arial" panose="020B0604020202020204" pitchFamily="34" charset="0"/>
            </a:endParaRPr>
          </a:p>
        </p:txBody>
      </p:sp>
      <p:sp>
        <p:nvSpPr>
          <p:cNvPr id="61443" name="Rectangle 2">
            <a:extLst>
              <a:ext uri="{FF2B5EF4-FFF2-40B4-BE49-F238E27FC236}">
                <a16:creationId xmlns:a16="http://schemas.microsoft.com/office/drawing/2014/main" id="{91124D97-B63F-423B-B8A1-7C30606525D2}"/>
              </a:ext>
            </a:extLst>
          </p:cNvPr>
          <p:cNvSpPr>
            <a:spLocks noGrp="1" noRot="1" noChangeAspect="1" noChangeArrowheads="1" noTextEdit="1"/>
          </p:cNvSpPr>
          <p:nvPr>
            <p:ph type="sldImg"/>
          </p:nvPr>
        </p:nvSpPr>
        <p:spPr>
          <a:xfrm>
            <a:off x="331788" y="863600"/>
            <a:ext cx="6134100" cy="3451225"/>
          </a:xfrm>
          <a:ln/>
        </p:spPr>
      </p:sp>
      <p:sp>
        <p:nvSpPr>
          <p:cNvPr id="61444" name="Rectangle 3">
            <a:extLst>
              <a:ext uri="{FF2B5EF4-FFF2-40B4-BE49-F238E27FC236}">
                <a16:creationId xmlns:a16="http://schemas.microsoft.com/office/drawing/2014/main" id="{6E3EBB46-DB89-40A3-99E1-92822604350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cs typeface="Arial" panose="020B0604020202020204" pitchFamily="34" charset="0"/>
              </a:rPr>
              <a:t>The problem or target is usually a function to optimise or a set of target data to model – for example, you might want to produce a predictive equation for the relationship between a river’s level and daily rainfall. You might have data that’s pairs of both values. This is known as the “training data”, and replicating this with an equation is the target. At each step you’d use the training data rainfall to predict the river level and compare this prediction with the associated training value for the level. Once you’ve got your equation out of the GA, you can then chuck away the target data and predict new levels from rainfall.</a:t>
            </a:r>
            <a:endParaRPr lang="en-US" altLang="en-US">
              <a:cs typeface="Arial" panose="020B0604020202020204" pitchFamily="34" charset="0"/>
            </a:endParaRPr>
          </a:p>
        </p:txBody>
      </p:sp>
    </p:spTree>
    <p:extLst>
      <p:ext uri="{BB962C8B-B14F-4D97-AF65-F5344CB8AC3E}">
        <p14:creationId xmlns:p14="http://schemas.microsoft.com/office/powerpoint/2010/main" val="1870208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60B822F7-F04A-4F5B-B8BB-2286B2A3CB32}"/>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BF8494AD-A4E3-4836-A486-4E2626428DB0}" type="slidenum">
              <a:rPr lang="en-US" altLang="en-US" sz="1800">
                <a:latin typeface="Arial" panose="020B0604020202020204" pitchFamily="34" charset="0"/>
              </a:rPr>
              <a:pPr eaLnBrk="1" hangingPunct="1">
                <a:spcBef>
                  <a:spcPct val="0"/>
                </a:spcBef>
              </a:pPr>
              <a:t>30</a:t>
            </a:fld>
            <a:endParaRPr lang="en-US" altLang="en-US" sz="1800">
              <a:latin typeface="Arial" panose="020B0604020202020204" pitchFamily="34" charset="0"/>
            </a:endParaRPr>
          </a:p>
        </p:txBody>
      </p:sp>
      <p:sp>
        <p:nvSpPr>
          <p:cNvPr id="64515" name="Rectangle 2">
            <a:extLst>
              <a:ext uri="{FF2B5EF4-FFF2-40B4-BE49-F238E27FC236}">
                <a16:creationId xmlns:a16="http://schemas.microsoft.com/office/drawing/2014/main" id="{83BE2C23-E3A4-4ABA-9BD8-5DF0CB502269}"/>
              </a:ext>
            </a:extLst>
          </p:cNvPr>
          <p:cNvSpPr>
            <a:spLocks noGrp="1" noRot="1" noChangeAspect="1" noChangeArrowheads="1" noTextEdit="1"/>
          </p:cNvSpPr>
          <p:nvPr>
            <p:ph type="sldImg"/>
          </p:nvPr>
        </p:nvSpPr>
        <p:spPr>
          <a:xfrm>
            <a:off x="331788" y="863600"/>
            <a:ext cx="6134100" cy="3451225"/>
          </a:xfrm>
          <a:ln/>
        </p:spPr>
      </p:sp>
      <p:sp>
        <p:nvSpPr>
          <p:cNvPr id="64516" name="Rectangle 3">
            <a:extLst>
              <a:ext uri="{FF2B5EF4-FFF2-40B4-BE49-F238E27FC236}">
                <a16:creationId xmlns:a16="http://schemas.microsoft.com/office/drawing/2014/main" id="{801D8FC5-73B6-4CBF-91CA-6105AE709B9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cs typeface="Arial" panose="020B0604020202020204" pitchFamily="34" charset="0"/>
              </a:rPr>
              <a:t>Cross-over vaguely matches the part played by sexual reproduction in biological evolution.</a:t>
            </a:r>
          </a:p>
          <a:p>
            <a:pPr eaLnBrk="1" hangingPunct="1"/>
            <a:r>
              <a:rPr lang="en-GB" altLang="en-US">
                <a:cs typeface="Arial" panose="020B0604020202020204" pitchFamily="34" charset="0"/>
              </a:rPr>
              <a:t>At this point you should have a go at a few runs of a GA by hand – see the handout for this week. On your own, you’re unlikely to come up with a solution super fast, but you should see some improvement after six or seven rounds. </a:t>
            </a:r>
          </a:p>
        </p:txBody>
      </p:sp>
    </p:spTree>
    <p:extLst>
      <p:ext uri="{BB962C8B-B14F-4D97-AF65-F5344CB8AC3E}">
        <p14:creationId xmlns:p14="http://schemas.microsoft.com/office/powerpoint/2010/main" val="14676187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4E55D1B8-39C5-433F-A326-A2451C393BA5}"/>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6EDD86B8-CE74-4D35-8169-6BF75C4CC2C8}" type="slidenum">
              <a:rPr lang="en-US" altLang="en-US" sz="1800">
                <a:latin typeface="Arial" panose="020B0604020202020204" pitchFamily="34" charset="0"/>
              </a:rPr>
              <a:pPr eaLnBrk="1" hangingPunct="1">
                <a:spcBef>
                  <a:spcPct val="0"/>
                </a:spcBef>
              </a:pPr>
              <a:t>31</a:t>
            </a:fld>
            <a:endParaRPr lang="en-US" altLang="en-US" sz="1800">
              <a:latin typeface="Arial" panose="020B0604020202020204" pitchFamily="34" charset="0"/>
            </a:endParaRPr>
          </a:p>
        </p:txBody>
      </p:sp>
      <p:sp>
        <p:nvSpPr>
          <p:cNvPr id="66563" name="Rectangle 2">
            <a:extLst>
              <a:ext uri="{FF2B5EF4-FFF2-40B4-BE49-F238E27FC236}">
                <a16:creationId xmlns:a16="http://schemas.microsoft.com/office/drawing/2014/main" id="{BAD4C25F-A0D8-4420-9D1F-D653A2641F4A}"/>
              </a:ext>
            </a:extLst>
          </p:cNvPr>
          <p:cNvSpPr>
            <a:spLocks noGrp="1" noRot="1" noChangeAspect="1" noChangeArrowheads="1" noTextEdit="1"/>
          </p:cNvSpPr>
          <p:nvPr>
            <p:ph type="sldImg"/>
          </p:nvPr>
        </p:nvSpPr>
        <p:spPr>
          <a:xfrm>
            <a:off x="331788" y="863600"/>
            <a:ext cx="6134100" cy="3451225"/>
          </a:xfrm>
          <a:ln/>
        </p:spPr>
      </p:sp>
      <p:sp>
        <p:nvSpPr>
          <p:cNvPr id="66564" name="Rectangle 3">
            <a:extLst>
              <a:ext uri="{FF2B5EF4-FFF2-40B4-BE49-F238E27FC236}">
                <a16:creationId xmlns:a16="http://schemas.microsoft.com/office/drawing/2014/main" id="{D3E0F93A-6708-42D8-B2ED-E5994647F73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extLst>
      <p:ext uri="{BB962C8B-B14F-4D97-AF65-F5344CB8AC3E}">
        <p14:creationId xmlns:p14="http://schemas.microsoft.com/office/powerpoint/2010/main" val="36720296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B41ED114-922A-49E2-8C91-4220D9925A4F}"/>
              </a:ext>
            </a:extLst>
          </p:cNvPr>
          <p:cNvSpPr>
            <a:spLocks noGrp="1" noRot="1" noChangeAspect="1" noTextEdit="1"/>
          </p:cNvSpPr>
          <p:nvPr>
            <p:ph type="sldImg"/>
          </p:nvPr>
        </p:nvSpPr>
        <p:spPr>
          <a:xfrm>
            <a:off x="331788" y="863600"/>
            <a:ext cx="6134100" cy="3451225"/>
          </a:xfrm>
          <a:ln/>
        </p:spPr>
      </p:sp>
      <p:sp>
        <p:nvSpPr>
          <p:cNvPr id="20483" name="Notes Placeholder 2">
            <a:extLst>
              <a:ext uri="{FF2B5EF4-FFF2-40B4-BE49-F238E27FC236}">
                <a16:creationId xmlns:a16="http://schemas.microsoft.com/office/drawing/2014/main" id="{A6404A36-4C37-4C75-8B4E-9F2E646DAF62}"/>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So, let's look in a little more detail at the modelling process. </a:t>
            </a:r>
          </a:p>
        </p:txBody>
      </p:sp>
    </p:spTree>
    <p:extLst>
      <p:ext uri="{BB962C8B-B14F-4D97-AF65-F5344CB8AC3E}">
        <p14:creationId xmlns:p14="http://schemas.microsoft.com/office/powerpoint/2010/main" val="3945199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A9A94557-26F5-435C-BAE7-3242D472275B}"/>
              </a:ext>
            </a:extLst>
          </p:cNvPr>
          <p:cNvSpPr>
            <a:spLocks noGrp="1" noRot="1" noChangeAspect="1" noTextEdit="1"/>
          </p:cNvSpPr>
          <p:nvPr>
            <p:ph type="sldImg"/>
          </p:nvPr>
        </p:nvSpPr>
        <p:spPr>
          <a:xfrm>
            <a:off x="331788" y="863600"/>
            <a:ext cx="6134100" cy="3451225"/>
          </a:xfrm>
          <a:ln/>
        </p:spPr>
      </p:sp>
      <p:sp>
        <p:nvSpPr>
          <p:cNvPr id="12291" name="Notes Placeholder 2">
            <a:extLst>
              <a:ext uri="{FF2B5EF4-FFF2-40B4-BE49-F238E27FC236}">
                <a16:creationId xmlns:a16="http://schemas.microsoft.com/office/drawing/2014/main" id="{6C23C34C-B425-49FE-A691-1E3639A85800}"/>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12292" name="Slide Number Placeholder 3">
            <a:extLst>
              <a:ext uri="{FF2B5EF4-FFF2-40B4-BE49-F238E27FC236}">
                <a16:creationId xmlns:a16="http://schemas.microsoft.com/office/drawing/2014/main" id="{545B30E1-8D9C-469B-B5E8-4AC206EA9977}"/>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AEB0B535-30E4-4841-B1EA-E89FD8FA9A3C}" type="slidenum">
              <a:rPr lang="en-US" altLang="en-US" sz="1800"/>
              <a:pPr eaLnBrk="1" hangingPunct="1">
                <a:spcBef>
                  <a:spcPct val="0"/>
                </a:spcBef>
              </a:pPr>
              <a:t>3</a:t>
            </a:fld>
            <a:endParaRPr lang="en-US" altLang="en-US" sz="1800"/>
          </a:p>
        </p:txBody>
      </p:sp>
    </p:spTree>
    <p:extLst>
      <p:ext uri="{BB962C8B-B14F-4D97-AF65-F5344CB8AC3E}">
        <p14:creationId xmlns:p14="http://schemas.microsoft.com/office/powerpoint/2010/main" val="21059497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72165BA1-AA61-4CAA-BE25-B66EBE5B2613}"/>
              </a:ext>
            </a:extLst>
          </p:cNvPr>
          <p:cNvSpPr>
            <a:spLocks noGrp="1" noRot="1" noChangeAspect="1" noTextEdit="1"/>
          </p:cNvSpPr>
          <p:nvPr>
            <p:ph type="sldImg"/>
          </p:nvPr>
        </p:nvSpPr>
        <p:spPr>
          <a:xfrm>
            <a:off x="331788" y="863600"/>
            <a:ext cx="6134100" cy="3451225"/>
          </a:xfrm>
          <a:ln/>
        </p:spPr>
      </p:sp>
      <p:sp>
        <p:nvSpPr>
          <p:cNvPr id="59395" name="Notes Placeholder 2">
            <a:extLst>
              <a:ext uri="{FF2B5EF4-FFF2-40B4-BE49-F238E27FC236}">
                <a16:creationId xmlns:a16="http://schemas.microsoft.com/office/drawing/2014/main" id="{5BA10F21-8891-4376-B8BB-8E48886A2E9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cs typeface="Arial" panose="020B0604020202020204" pitchFamily="34" charset="0"/>
              </a:rPr>
              <a:t> Generally if we’re considering acting in an intelligent manner, we want to assess our situation and knowledge, and act on the basis of it. We can therefore divide up the decision process into reasoning and the implementation of rules, which involves decision making.</a:t>
            </a:r>
          </a:p>
        </p:txBody>
      </p:sp>
      <p:sp>
        <p:nvSpPr>
          <p:cNvPr id="59396" name="Slide Number Placeholder 3">
            <a:extLst>
              <a:ext uri="{FF2B5EF4-FFF2-40B4-BE49-F238E27FC236}">
                <a16:creationId xmlns:a16="http://schemas.microsoft.com/office/drawing/2014/main" id="{56E539D7-DF81-46D3-A39C-7A2F960967EC}"/>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A8E5AB0F-169F-4C72-8F3A-EB3532BF4CED}" type="slidenum">
              <a:rPr lang="en-US" altLang="en-US" sz="1800">
                <a:latin typeface="Arial" panose="020B0604020202020204" pitchFamily="34" charset="0"/>
              </a:rPr>
              <a:pPr eaLnBrk="1" hangingPunct="1">
                <a:spcBef>
                  <a:spcPct val="0"/>
                </a:spcBef>
              </a:pPr>
              <a:t>34</a:t>
            </a:fld>
            <a:endParaRPr lang="en-US" altLang="en-US" sz="1800">
              <a:latin typeface="Arial" panose="020B0604020202020204" pitchFamily="34" charset="0"/>
            </a:endParaRPr>
          </a:p>
        </p:txBody>
      </p:sp>
    </p:spTree>
    <p:extLst>
      <p:ext uri="{BB962C8B-B14F-4D97-AF65-F5344CB8AC3E}">
        <p14:creationId xmlns:p14="http://schemas.microsoft.com/office/powerpoint/2010/main" val="18107468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9BA7CAC6-052F-48C0-A999-706B4ADCCD10}"/>
              </a:ext>
            </a:extLst>
          </p:cNvPr>
          <p:cNvSpPr>
            <a:spLocks noGrp="1" noRot="1" noChangeAspect="1" noTextEdit="1"/>
          </p:cNvSpPr>
          <p:nvPr>
            <p:ph type="sldImg"/>
          </p:nvPr>
        </p:nvSpPr>
        <p:spPr>
          <a:xfrm>
            <a:off x="331788" y="863600"/>
            <a:ext cx="6134100" cy="3451225"/>
          </a:xfrm>
          <a:ln/>
        </p:spPr>
      </p:sp>
      <p:sp>
        <p:nvSpPr>
          <p:cNvPr id="61443" name="Notes Placeholder 2">
            <a:extLst>
              <a:ext uri="{FF2B5EF4-FFF2-40B4-BE49-F238E27FC236}">
                <a16:creationId xmlns:a16="http://schemas.microsoft.com/office/drawing/2014/main" id="{B97514C1-DDE5-42E3-86AA-E154C0885DE1}"/>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cs typeface="Arial" panose="020B0604020202020204" pitchFamily="34" charset="0"/>
              </a:rPr>
              <a:t>By “brain in a box” AI, I mean what people usually consider AI to involve – that is, making intelligent machines, rather than applying useful chunks of nature to problems.</a:t>
            </a:r>
          </a:p>
        </p:txBody>
      </p:sp>
      <p:sp>
        <p:nvSpPr>
          <p:cNvPr id="61444" name="Slide Number Placeholder 3">
            <a:extLst>
              <a:ext uri="{FF2B5EF4-FFF2-40B4-BE49-F238E27FC236}">
                <a16:creationId xmlns:a16="http://schemas.microsoft.com/office/drawing/2014/main" id="{29E86EC6-C8A0-4109-8DAF-5EEB291B55AD}"/>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1D8FFC2C-C2CB-4614-8021-7106654C21EE}" type="slidenum">
              <a:rPr lang="en-US" altLang="en-US" sz="1800">
                <a:latin typeface="Arial" panose="020B0604020202020204" pitchFamily="34" charset="0"/>
              </a:rPr>
              <a:pPr eaLnBrk="1" hangingPunct="1">
                <a:spcBef>
                  <a:spcPct val="0"/>
                </a:spcBef>
              </a:pPr>
              <a:t>35</a:t>
            </a:fld>
            <a:endParaRPr lang="en-US" altLang="en-US" sz="1800">
              <a:latin typeface="Arial" panose="020B0604020202020204" pitchFamily="34" charset="0"/>
            </a:endParaRPr>
          </a:p>
        </p:txBody>
      </p:sp>
    </p:spTree>
    <p:extLst>
      <p:ext uri="{BB962C8B-B14F-4D97-AF65-F5344CB8AC3E}">
        <p14:creationId xmlns:p14="http://schemas.microsoft.com/office/powerpoint/2010/main" val="3348556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5B945436-52BF-49BE-9C26-E54FA4D93358}"/>
              </a:ext>
            </a:extLst>
          </p:cNvPr>
          <p:cNvSpPr>
            <a:spLocks noGrp="1" noRot="1" noChangeAspect="1" noTextEdit="1"/>
          </p:cNvSpPr>
          <p:nvPr>
            <p:ph type="sldImg"/>
          </p:nvPr>
        </p:nvSpPr>
        <p:spPr>
          <a:xfrm>
            <a:off x="331788" y="863600"/>
            <a:ext cx="6134100" cy="3451225"/>
          </a:xfrm>
          <a:ln/>
        </p:spPr>
      </p:sp>
      <p:sp>
        <p:nvSpPr>
          <p:cNvPr id="63491" name="Notes Placeholder 2">
            <a:extLst>
              <a:ext uri="{FF2B5EF4-FFF2-40B4-BE49-F238E27FC236}">
                <a16:creationId xmlns:a16="http://schemas.microsoft.com/office/drawing/2014/main" id="{9F6979C8-F0CB-4A17-A488-FD9D7CEA974F}"/>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cs typeface="Arial" panose="020B0604020202020204" pitchFamily="34" charset="0"/>
              </a:rPr>
              <a:t> By and large, unless you explicitly want to just program logic, </a:t>
            </a:r>
            <a:r>
              <a:rPr lang="en-GB" altLang="en-US" dirty="0" err="1">
                <a:cs typeface="Arial" panose="020B0604020202020204" pitchFamily="34" charset="0"/>
              </a:rPr>
              <a:t>Prolog</a:t>
            </a:r>
            <a:r>
              <a:rPr lang="en-GB" altLang="en-US" dirty="0">
                <a:cs typeface="Arial" panose="020B0604020202020204" pitchFamily="34" charset="0"/>
              </a:rPr>
              <a:t> is not an appropriate language for general programming. There are, however, interfaces for working with </a:t>
            </a:r>
            <a:r>
              <a:rPr lang="en-GB" altLang="en-US" dirty="0" err="1">
                <a:cs typeface="Arial" panose="020B0604020202020204" pitchFamily="34" charset="0"/>
              </a:rPr>
              <a:t>Prolog</a:t>
            </a:r>
            <a:r>
              <a:rPr lang="en-GB" altLang="en-US" dirty="0">
                <a:cs typeface="Arial" panose="020B0604020202020204" pitchFamily="34" charset="0"/>
              </a:rPr>
              <a:t> in Python, see: </a:t>
            </a:r>
          </a:p>
          <a:p>
            <a:r>
              <a:rPr lang="en-GB" altLang="en-US" dirty="0">
                <a:cs typeface="Arial" panose="020B0604020202020204" pitchFamily="34" charset="0"/>
              </a:rPr>
              <a:t> http://en.wikipedia.org/wiki/Prolog#Interfaces_to_other_languages</a:t>
            </a:r>
          </a:p>
          <a:p>
            <a:r>
              <a:rPr lang="en-GB" altLang="en-US" dirty="0">
                <a:cs typeface="Arial" panose="020B0604020202020204" pitchFamily="34" charset="0"/>
              </a:rPr>
              <a:t>We saw another option when we looked at Natural Language Processing.</a:t>
            </a:r>
          </a:p>
        </p:txBody>
      </p:sp>
      <p:sp>
        <p:nvSpPr>
          <p:cNvPr id="63492" name="Slide Number Placeholder 3">
            <a:extLst>
              <a:ext uri="{FF2B5EF4-FFF2-40B4-BE49-F238E27FC236}">
                <a16:creationId xmlns:a16="http://schemas.microsoft.com/office/drawing/2014/main" id="{1A879FFA-E1D3-48D9-881A-CD80BA32F35B}"/>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08029EB1-C838-4BDF-88B2-3BACDFBBC16F}" type="slidenum">
              <a:rPr lang="en-US" altLang="en-US" sz="1800">
                <a:latin typeface="Arial" panose="020B0604020202020204" pitchFamily="34" charset="0"/>
              </a:rPr>
              <a:pPr eaLnBrk="1" hangingPunct="1">
                <a:spcBef>
                  <a:spcPct val="0"/>
                </a:spcBef>
              </a:pPr>
              <a:t>36</a:t>
            </a:fld>
            <a:endParaRPr lang="en-US" altLang="en-US" sz="1800">
              <a:latin typeface="Arial" panose="020B0604020202020204" pitchFamily="34" charset="0"/>
            </a:endParaRPr>
          </a:p>
        </p:txBody>
      </p:sp>
    </p:spTree>
    <p:extLst>
      <p:ext uri="{BB962C8B-B14F-4D97-AF65-F5344CB8AC3E}">
        <p14:creationId xmlns:p14="http://schemas.microsoft.com/office/powerpoint/2010/main" val="32470761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5AF9AA35-8B7A-4F5B-993E-52F275A2CD6B}"/>
              </a:ext>
            </a:extLst>
          </p:cNvPr>
          <p:cNvSpPr>
            <a:spLocks noGrp="1" noRot="1" noChangeAspect="1" noTextEdit="1"/>
          </p:cNvSpPr>
          <p:nvPr>
            <p:ph type="sldImg"/>
          </p:nvPr>
        </p:nvSpPr>
        <p:spPr>
          <a:xfrm>
            <a:off x="331788" y="863600"/>
            <a:ext cx="6134100" cy="3451225"/>
          </a:xfrm>
          <a:ln/>
        </p:spPr>
      </p:sp>
      <p:sp>
        <p:nvSpPr>
          <p:cNvPr id="75779" name="Notes Placeholder 2">
            <a:extLst>
              <a:ext uri="{FF2B5EF4-FFF2-40B4-BE49-F238E27FC236}">
                <a16:creationId xmlns:a16="http://schemas.microsoft.com/office/drawing/2014/main" id="{450FC3B7-6628-4FB1-9EC3-029A27017CD2}"/>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cs typeface="Arial" panose="020B0604020202020204" pitchFamily="34" charset="0"/>
            </a:endParaRPr>
          </a:p>
        </p:txBody>
      </p:sp>
      <p:sp>
        <p:nvSpPr>
          <p:cNvPr id="75780" name="Slide Number Placeholder 3">
            <a:extLst>
              <a:ext uri="{FF2B5EF4-FFF2-40B4-BE49-F238E27FC236}">
                <a16:creationId xmlns:a16="http://schemas.microsoft.com/office/drawing/2014/main" id="{0D704433-59B1-4191-A2FE-93C822ECCAE0}"/>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DB155845-6F2A-4268-B0C3-240D0E3408B9}" type="slidenum">
              <a:rPr lang="en-US" altLang="en-US" sz="1800">
                <a:latin typeface="Arial" panose="020B0604020202020204" pitchFamily="34" charset="0"/>
              </a:rPr>
              <a:pPr eaLnBrk="1" hangingPunct="1">
                <a:spcBef>
                  <a:spcPct val="0"/>
                </a:spcBef>
              </a:pPr>
              <a:t>37</a:t>
            </a:fld>
            <a:endParaRPr lang="en-US" altLang="en-US" sz="1800">
              <a:latin typeface="Arial" panose="020B0604020202020204" pitchFamily="34" charset="0"/>
            </a:endParaRPr>
          </a:p>
        </p:txBody>
      </p:sp>
    </p:spTree>
    <p:extLst>
      <p:ext uri="{BB962C8B-B14F-4D97-AF65-F5344CB8AC3E}">
        <p14:creationId xmlns:p14="http://schemas.microsoft.com/office/powerpoint/2010/main" val="4146354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17E2F728-7092-4EE0-A377-E92D7C4FC9FE}"/>
              </a:ext>
            </a:extLst>
          </p:cNvPr>
          <p:cNvSpPr>
            <a:spLocks noGrp="1" noRot="1" noChangeAspect="1" noTextEdit="1"/>
          </p:cNvSpPr>
          <p:nvPr>
            <p:ph type="sldImg"/>
          </p:nvPr>
        </p:nvSpPr>
        <p:spPr>
          <a:xfrm>
            <a:off x="331788" y="863600"/>
            <a:ext cx="6134100" cy="3451225"/>
          </a:xfrm>
          <a:ln/>
        </p:spPr>
      </p:sp>
      <p:sp>
        <p:nvSpPr>
          <p:cNvPr id="79875" name="Notes Placeholder 2">
            <a:extLst>
              <a:ext uri="{FF2B5EF4-FFF2-40B4-BE49-F238E27FC236}">
                <a16:creationId xmlns:a16="http://schemas.microsoft.com/office/drawing/2014/main" id="{C5F598EF-6DD7-4576-8A5E-078C078827CC}"/>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cs typeface="Arial" panose="020B0604020202020204" pitchFamily="34" charset="0"/>
            </a:endParaRPr>
          </a:p>
        </p:txBody>
      </p:sp>
    </p:spTree>
    <p:extLst>
      <p:ext uri="{BB962C8B-B14F-4D97-AF65-F5344CB8AC3E}">
        <p14:creationId xmlns:p14="http://schemas.microsoft.com/office/powerpoint/2010/main" val="19755067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BDB30E12-41B7-4D98-8417-9AE1A360FF1B}"/>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E5F367CE-2EEB-4E9E-9D9F-E9468661B585}" type="slidenum">
              <a:rPr lang="en-GB" altLang="en-US" sz="1800">
                <a:latin typeface="Arial" panose="020B0604020202020204" pitchFamily="34" charset="0"/>
              </a:rPr>
              <a:pPr eaLnBrk="1" hangingPunct="1">
                <a:spcBef>
                  <a:spcPct val="0"/>
                </a:spcBef>
              </a:pPr>
              <a:t>43</a:t>
            </a:fld>
            <a:endParaRPr lang="en-GB" altLang="en-US" sz="1800">
              <a:latin typeface="Arial" panose="020B0604020202020204" pitchFamily="34" charset="0"/>
            </a:endParaRPr>
          </a:p>
        </p:txBody>
      </p:sp>
      <p:sp>
        <p:nvSpPr>
          <p:cNvPr id="83971" name="Rectangle 2">
            <a:extLst>
              <a:ext uri="{FF2B5EF4-FFF2-40B4-BE49-F238E27FC236}">
                <a16:creationId xmlns:a16="http://schemas.microsoft.com/office/drawing/2014/main" id="{42DF215E-C2C4-494F-9E14-E5F623103BEE}"/>
              </a:ext>
            </a:extLst>
          </p:cNvPr>
          <p:cNvSpPr>
            <a:spLocks noGrp="1" noRot="1" noChangeAspect="1" noChangeArrowheads="1" noTextEdit="1"/>
          </p:cNvSpPr>
          <p:nvPr>
            <p:ph type="sldImg"/>
          </p:nvPr>
        </p:nvSpPr>
        <p:spPr>
          <a:xfrm>
            <a:off x="331788" y="863600"/>
            <a:ext cx="6134100" cy="3451225"/>
          </a:xfrm>
          <a:ln/>
        </p:spPr>
      </p:sp>
      <p:sp>
        <p:nvSpPr>
          <p:cNvPr id="83972" name="Rectangle 3">
            <a:extLst>
              <a:ext uri="{FF2B5EF4-FFF2-40B4-BE49-F238E27FC236}">
                <a16:creationId xmlns:a16="http://schemas.microsoft.com/office/drawing/2014/main" id="{AFB5E771-63EB-44A8-BC1B-9118A7A9744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cs typeface="Arial" panose="020B0604020202020204" pitchFamily="34" charset="0"/>
              </a:rPr>
              <a:t>It goes without saying that fuzziness is not the same a probability. A fuzzy member </a:t>
            </a:r>
            <a:r>
              <a:rPr lang="en-GB" altLang="en-US" i="1">
                <a:cs typeface="Arial" panose="020B0604020202020204" pitchFamily="34" charset="0"/>
              </a:rPr>
              <a:t>is</a:t>
            </a:r>
            <a:r>
              <a:rPr lang="en-GB" altLang="en-US">
                <a:cs typeface="Arial" panose="020B0604020202020204" pitchFamily="34" charset="0"/>
              </a:rPr>
              <a:t> both things, a probability gives a measure that something </a:t>
            </a:r>
            <a:r>
              <a:rPr lang="en-GB" altLang="en-US" i="1">
                <a:cs typeface="Arial" panose="020B0604020202020204" pitchFamily="34" charset="0"/>
              </a:rPr>
              <a:t>might</a:t>
            </a:r>
            <a:r>
              <a:rPr lang="en-GB" altLang="en-US">
                <a:cs typeface="Arial" panose="020B0604020202020204" pitchFamily="34" charset="0"/>
              </a:rPr>
              <a:t> be one thing or another.</a:t>
            </a:r>
          </a:p>
          <a:p>
            <a:pPr eaLnBrk="1" hangingPunct="1"/>
            <a:r>
              <a:rPr lang="en-GB" altLang="en-US">
                <a:cs typeface="Arial" panose="020B0604020202020204" pitchFamily="34" charset="0"/>
              </a:rPr>
              <a:t> We might construct these sets by asking 1000 people what they consider to be “young”.</a:t>
            </a:r>
          </a:p>
          <a:p>
            <a:pPr eaLnBrk="1" hangingPunct="1"/>
            <a:r>
              <a:rPr lang="en-GB" altLang="en-US">
                <a:cs typeface="Arial" panose="020B0604020202020204" pitchFamily="34" charset="0"/>
              </a:rPr>
              <a:t>A lot of work on fuzzy systems was done by Bart Kosko…</a:t>
            </a:r>
          </a:p>
          <a:p>
            <a:pPr eaLnBrk="1" hangingPunct="1"/>
            <a:r>
              <a:rPr lang="en-GB" altLang="en-US">
                <a:cs typeface="Arial" panose="020B0604020202020204" pitchFamily="34" charset="0"/>
              </a:rPr>
              <a:t>http://sipi.usc.edu/~kosko/</a:t>
            </a:r>
          </a:p>
          <a:p>
            <a:pPr eaLnBrk="1" hangingPunct="1">
              <a:buFontTx/>
              <a:buChar char="•"/>
            </a:pPr>
            <a:endParaRPr lang="en-GB" altLang="en-US">
              <a:cs typeface="Arial" panose="020B0604020202020204" pitchFamily="34" charset="0"/>
            </a:endParaRPr>
          </a:p>
        </p:txBody>
      </p:sp>
    </p:spTree>
    <p:extLst>
      <p:ext uri="{BB962C8B-B14F-4D97-AF65-F5344CB8AC3E}">
        <p14:creationId xmlns:p14="http://schemas.microsoft.com/office/powerpoint/2010/main" val="8580140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8FF48F75-F58D-44AC-9191-C0031215BDA4}"/>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100129BB-ED19-4FD7-A047-86C08ED0F3FE}" type="slidenum">
              <a:rPr lang="en-GB" altLang="en-US" sz="1800">
                <a:latin typeface="Arial" panose="020B0604020202020204" pitchFamily="34" charset="0"/>
              </a:rPr>
              <a:pPr eaLnBrk="1" hangingPunct="1">
                <a:spcBef>
                  <a:spcPct val="0"/>
                </a:spcBef>
              </a:pPr>
              <a:t>44</a:t>
            </a:fld>
            <a:endParaRPr lang="en-GB" altLang="en-US" sz="1800">
              <a:latin typeface="Arial" panose="020B0604020202020204" pitchFamily="34" charset="0"/>
            </a:endParaRPr>
          </a:p>
        </p:txBody>
      </p:sp>
      <p:sp>
        <p:nvSpPr>
          <p:cNvPr id="86019" name="Rectangle 2">
            <a:extLst>
              <a:ext uri="{FF2B5EF4-FFF2-40B4-BE49-F238E27FC236}">
                <a16:creationId xmlns:a16="http://schemas.microsoft.com/office/drawing/2014/main" id="{24418140-176D-4A7F-BD16-CA935531D9E4}"/>
              </a:ext>
            </a:extLst>
          </p:cNvPr>
          <p:cNvSpPr>
            <a:spLocks noGrp="1" noRot="1" noChangeAspect="1" noChangeArrowheads="1" noTextEdit="1"/>
          </p:cNvSpPr>
          <p:nvPr>
            <p:ph type="sldImg"/>
          </p:nvPr>
        </p:nvSpPr>
        <p:spPr>
          <a:xfrm>
            <a:off x="331788" y="863600"/>
            <a:ext cx="6134100" cy="3451225"/>
          </a:xfrm>
          <a:ln/>
        </p:spPr>
      </p:sp>
      <p:sp>
        <p:nvSpPr>
          <p:cNvPr id="86020" name="Rectangle 3">
            <a:extLst>
              <a:ext uri="{FF2B5EF4-FFF2-40B4-BE49-F238E27FC236}">
                <a16:creationId xmlns:a16="http://schemas.microsoft.com/office/drawing/2014/main" id="{2B37D31C-B69D-4B20-8916-3892B9CF207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cs typeface="Arial" panose="020B0604020202020204" pitchFamily="34" charset="0"/>
              </a:rPr>
              <a:t>Fuzzy Logic tutorial</a:t>
            </a:r>
          </a:p>
          <a:p>
            <a:pPr eaLnBrk="1" hangingPunct="1"/>
            <a:r>
              <a:rPr lang="en-US" altLang="en-US">
                <a:cs typeface="Arial" panose="020B0604020202020204" pitchFamily="34" charset="0"/>
              </a:rPr>
              <a:t>http://www.seattlerobotics.org/encoder/mar98/fuz/flindex.html</a:t>
            </a:r>
          </a:p>
        </p:txBody>
      </p:sp>
    </p:spTree>
    <p:extLst>
      <p:ext uri="{BB962C8B-B14F-4D97-AF65-F5344CB8AC3E}">
        <p14:creationId xmlns:p14="http://schemas.microsoft.com/office/powerpoint/2010/main" val="13065891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AA94FADA-57DF-48BB-83F6-D93AF9F1BE00}"/>
              </a:ext>
            </a:extLst>
          </p:cNvPr>
          <p:cNvSpPr>
            <a:spLocks noGrp="1" noRot="1" noChangeAspect="1" noTextEdit="1"/>
          </p:cNvSpPr>
          <p:nvPr>
            <p:ph type="sldImg"/>
          </p:nvPr>
        </p:nvSpPr>
        <p:spPr>
          <a:xfrm>
            <a:off x="331788" y="863600"/>
            <a:ext cx="6134100" cy="3451225"/>
          </a:xfrm>
          <a:ln/>
        </p:spPr>
      </p:sp>
      <p:sp>
        <p:nvSpPr>
          <p:cNvPr id="88067" name="Notes Placeholder 2">
            <a:extLst>
              <a:ext uri="{FF2B5EF4-FFF2-40B4-BE49-F238E27FC236}">
                <a16:creationId xmlns:a16="http://schemas.microsoft.com/office/drawing/2014/main" id="{A63BFC99-2110-4289-A65A-F90C0ACB74BB}"/>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cs typeface="Arial" panose="020B0604020202020204" pitchFamily="34" charset="0"/>
              </a:rPr>
              <a:t>A slightly more complex way of looking at sequences of probabilistic events is with Bayesian Statistics, particularly where two events may be associated.</a:t>
            </a:r>
          </a:p>
          <a:p>
            <a:r>
              <a:rPr lang="en-GB" altLang="en-US" dirty="0">
                <a:cs typeface="Arial" panose="020B0604020202020204" pitchFamily="34" charset="0"/>
              </a:rPr>
              <a:t>Bayesian statistics are used in a number of fields, not just for modelling proposed causal relationships. Chiefly they’re used for looking at what the probability of something happening is after something else has occurred. They’re often used for exploring solution spaces – for example, if one solution is found not to be viable, Bayesian statistics may tell you what the probabilities therefore are of other solutions being right.</a:t>
            </a:r>
          </a:p>
          <a:p>
            <a:r>
              <a:rPr lang="en-GB" altLang="en-US" dirty="0">
                <a:cs typeface="Arial" panose="020B0604020202020204" pitchFamily="34" charset="0"/>
              </a:rPr>
              <a:t>Bayesian statistics are named after their discoverer, the Reverend Thomas Bayes, an eighteenth century English mathematician.</a:t>
            </a:r>
          </a:p>
          <a:p>
            <a:r>
              <a:rPr lang="en-US" altLang="en-US" dirty="0">
                <a:cs typeface="Arial" panose="020B0604020202020204" pitchFamily="34" charset="0"/>
              </a:rPr>
              <a:t>http://www-groups.dcs.st-andrews.ac.uk/~history/Mathematicians/Bayes.html</a:t>
            </a:r>
          </a:p>
          <a:p>
            <a:endParaRPr lang="en-GB" altLang="en-US" dirty="0">
              <a:cs typeface="Arial" panose="020B0604020202020204" pitchFamily="34" charset="0"/>
            </a:endParaRPr>
          </a:p>
        </p:txBody>
      </p:sp>
      <p:sp>
        <p:nvSpPr>
          <p:cNvPr id="88068" name="Slide Number Placeholder 3">
            <a:extLst>
              <a:ext uri="{FF2B5EF4-FFF2-40B4-BE49-F238E27FC236}">
                <a16:creationId xmlns:a16="http://schemas.microsoft.com/office/drawing/2014/main" id="{1C058D81-227E-4E83-9C03-5A37FA8BDC3F}"/>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60A7CC58-198D-4C0C-94BA-7CD3E56AA8C1}" type="slidenum">
              <a:rPr lang="en-US" altLang="en-US" sz="1800">
                <a:latin typeface="Arial" panose="020B0604020202020204" pitchFamily="34" charset="0"/>
              </a:rPr>
              <a:pPr eaLnBrk="1" hangingPunct="1">
                <a:spcBef>
                  <a:spcPct val="0"/>
                </a:spcBef>
              </a:pPr>
              <a:t>45</a:t>
            </a:fld>
            <a:endParaRPr lang="en-US" altLang="en-US" sz="1800">
              <a:latin typeface="Arial" panose="020B0604020202020204" pitchFamily="34" charset="0"/>
            </a:endParaRPr>
          </a:p>
        </p:txBody>
      </p:sp>
    </p:spTree>
    <p:extLst>
      <p:ext uri="{BB962C8B-B14F-4D97-AF65-F5344CB8AC3E}">
        <p14:creationId xmlns:p14="http://schemas.microsoft.com/office/powerpoint/2010/main" val="32227403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082B5700-AB62-41E0-B85D-45276B0C2B77}"/>
              </a:ext>
            </a:extLst>
          </p:cNvPr>
          <p:cNvSpPr>
            <a:spLocks noGrp="1" noRot="1" noChangeAspect="1" noTextEdit="1"/>
          </p:cNvSpPr>
          <p:nvPr>
            <p:ph type="sldImg"/>
          </p:nvPr>
        </p:nvSpPr>
        <p:spPr>
          <a:xfrm>
            <a:off x="331788" y="863600"/>
            <a:ext cx="6134100" cy="3451225"/>
          </a:xfrm>
          <a:ln/>
        </p:spPr>
      </p:sp>
      <p:sp>
        <p:nvSpPr>
          <p:cNvPr id="90115" name="Notes Placeholder 2">
            <a:extLst>
              <a:ext uri="{FF2B5EF4-FFF2-40B4-BE49-F238E27FC236}">
                <a16:creationId xmlns:a16="http://schemas.microsoft.com/office/drawing/2014/main" id="{9C4C9FAC-21D1-4838-8189-0B8353F5F711}"/>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90116" name="Slide Number Placeholder 3">
            <a:extLst>
              <a:ext uri="{FF2B5EF4-FFF2-40B4-BE49-F238E27FC236}">
                <a16:creationId xmlns:a16="http://schemas.microsoft.com/office/drawing/2014/main" id="{E34DFB40-2991-4007-9E84-380B7862E378}"/>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E2205231-4712-40D9-9F05-5EE2BBA013C1}" type="slidenum">
              <a:rPr lang="en-US" altLang="en-US" sz="1800">
                <a:latin typeface="Arial" panose="020B0604020202020204" pitchFamily="34" charset="0"/>
              </a:rPr>
              <a:pPr eaLnBrk="1" hangingPunct="1">
                <a:spcBef>
                  <a:spcPct val="0"/>
                </a:spcBef>
              </a:pPr>
              <a:t>46</a:t>
            </a:fld>
            <a:endParaRPr lang="en-US" altLang="en-US" sz="1800">
              <a:latin typeface="Arial" panose="020B0604020202020204" pitchFamily="34" charset="0"/>
            </a:endParaRPr>
          </a:p>
        </p:txBody>
      </p:sp>
    </p:spTree>
    <p:extLst>
      <p:ext uri="{BB962C8B-B14F-4D97-AF65-F5344CB8AC3E}">
        <p14:creationId xmlns:p14="http://schemas.microsoft.com/office/powerpoint/2010/main" val="14377795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672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93ADF21-DFE4-44F9-8E60-22AC87B7CEBA}"/>
              </a:ext>
            </a:extLst>
          </p:cNvPr>
          <p:cNvSpPr>
            <a:spLocks noGrp="1" noRot="1" noChangeAspect="1" noTextEdit="1"/>
          </p:cNvSpPr>
          <p:nvPr>
            <p:ph type="sldImg"/>
          </p:nvPr>
        </p:nvSpPr>
        <p:spPr>
          <a:xfrm>
            <a:off x="331788" y="863600"/>
            <a:ext cx="6134100" cy="3451225"/>
          </a:xfrm>
          <a:ln/>
        </p:spPr>
      </p:sp>
      <p:sp>
        <p:nvSpPr>
          <p:cNvPr id="14339" name="Notes Placeholder 2">
            <a:extLst>
              <a:ext uri="{FF2B5EF4-FFF2-40B4-BE49-F238E27FC236}">
                <a16:creationId xmlns:a16="http://schemas.microsoft.com/office/drawing/2014/main" id="{08480FD1-4E99-49B1-8560-5B3D3A171EDD}"/>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cs typeface="Arial" panose="020B0604020202020204" pitchFamily="34" charset="0"/>
              </a:rPr>
              <a:t>You’re going to need as much data as you can get your hands on – enough  to do all the above, ideally.</a:t>
            </a:r>
          </a:p>
          <a:p>
            <a:r>
              <a:rPr lang="en-GB" altLang="en-US">
                <a:cs typeface="Arial" panose="020B0604020202020204" pitchFamily="34" charset="0"/>
              </a:rPr>
              <a:t>Lack of data is still a serious issue with geographical models.</a:t>
            </a:r>
          </a:p>
        </p:txBody>
      </p:sp>
      <p:sp>
        <p:nvSpPr>
          <p:cNvPr id="14340" name="Slide Number Placeholder 3">
            <a:extLst>
              <a:ext uri="{FF2B5EF4-FFF2-40B4-BE49-F238E27FC236}">
                <a16:creationId xmlns:a16="http://schemas.microsoft.com/office/drawing/2014/main" id="{DFF71740-5460-49BC-8CF9-48922F8014EE}"/>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64496F5F-9B55-4903-BF35-D49F908D5554}" type="slidenum">
              <a:rPr lang="en-US" altLang="en-US" sz="1800"/>
              <a:pPr eaLnBrk="1" hangingPunct="1">
                <a:spcBef>
                  <a:spcPct val="0"/>
                </a:spcBef>
              </a:pPr>
              <a:t>4</a:t>
            </a:fld>
            <a:endParaRPr lang="en-US" altLang="en-US" sz="1800"/>
          </a:p>
        </p:txBody>
      </p:sp>
    </p:spTree>
    <p:extLst>
      <p:ext uri="{BB962C8B-B14F-4D97-AF65-F5344CB8AC3E}">
        <p14:creationId xmlns:p14="http://schemas.microsoft.com/office/powerpoint/2010/main" val="27737833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054E8890-4864-4492-AD9D-B9DDDB303CFA}"/>
              </a:ext>
            </a:extLst>
          </p:cNvPr>
          <p:cNvSpPr>
            <a:spLocks noGrp="1" noRot="1" noChangeAspect="1" noTextEdit="1"/>
          </p:cNvSpPr>
          <p:nvPr>
            <p:ph type="sldImg"/>
          </p:nvPr>
        </p:nvSpPr>
        <p:spPr>
          <a:xfrm>
            <a:off x="331788" y="863600"/>
            <a:ext cx="6134100" cy="3451225"/>
          </a:xfrm>
          <a:ln/>
        </p:spPr>
      </p:sp>
      <p:sp>
        <p:nvSpPr>
          <p:cNvPr id="92163" name="Notes Placeholder 2">
            <a:extLst>
              <a:ext uri="{FF2B5EF4-FFF2-40B4-BE49-F238E27FC236}">
                <a16:creationId xmlns:a16="http://schemas.microsoft.com/office/drawing/2014/main" id="{7603F137-A5D5-4B1F-AF17-CE37A84C7674}"/>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cs typeface="Arial" panose="020B0604020202020204" pitchFamily="34" charset="0"/>
              </a:rPr>
              <a:t>Software:</a:t>
            </a:r>
          </a:p>
          <a:p>
            <a:r>
              <a:rPr lang="en-GB" altLang="en-US">
                <a:cs typeface="Arial" panose="020B0604020202020204" pitchFamily="34" charset="0"/>
              </a:rPr>
              <a:t>Free demo and tutorials: http://www.expertise2go.com/</a:t>
            </a:r>
          </a:p>
          <a:p>
            <a:r>
              <a:rPr lang="en-GB" altLang="en-US">
                <a:cs typeface="Arial" panose="020B0604020202020204" pitchFamily="34" charset="0"/>
              </a:rPr>
              <a:t>OpenExpert: http://openexpert.org/</a:t>
            </a:r>
          </a:p>
          <a:p>
            <a:r>
              <a:rPr lang="en-GB" altLang="en-US">
                <a:cs typeface="Arial" panose="020B0604020202020204" pitchFamily="34" charset="0"/>
              </a:rPr>
              <a:t>Lists of commercial and freeware tools: </a:t>
            </a:r>
          </a:p>
          <a:p>
            <a:r>
              <a:rPr lang="en-GB" altLang="en-US">
                <a:cs typeface="Arial" panose="020B0604020202020204" pitchFamily="34" charset="0"/>
              </a:rPr>
              <a:t>http://www.kbsc.com/rulebase.html </a:t>
            </a:r>
          </a:p>
          <a:p>
            <a:r>
              <a:rPr lang="en-GB" altLang="en-US">
                <a:cs typeface="Arial" panose="020B0604020202020204" pitchFamily="34" charset="0"/>
              </a:rPr>
              <a:t>http://www.pcai.com/web/ai_info/expert_systems.html</a:t>
            </a:r>
          </a:p>
        </p:txBody>
      </p:sp>
      <p:sp>
        <p:nvSpPr>
          <p:cNvPr id="92164" name="Slide Number Placeholder 3">
            <a:extLst>
              <a:ext uri="{FF2B5EF4-FFF2-40B4-BE49-F238E27FC236}">
                <a16:creationId xmlns:a16="http://schemas.microsoft.com/office/drawing/2014/main" id="{0807AE40-C8D7-4995-AFD1-118518C3532D}"/>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6FF7C74B-393B-472F-81AE-9156F43E19DE}" type="slidenum">
              <a:rPr lang="en-US" altLang="en-US" sz="1800">
                <a:latin typeface="Arial" panose="020B0604020202020204" pitchFamily="34" charset="0"/>
              </a:rPr>
              <a:pPr eaLnBrk="1" hangingPunct="1">
                <a:spcBef>
                  <a:spcPct val="0"/>
                </a:spcBef>
              </a:pPr>
              <a:t>48</a:t>
            </a:fld>
            <a:endParaRPr lang="en-US" altLang="en-US" sz="1800">
              <a:latin typeface="Arial" panose="020B0604020202020204" pitchFamily="34" charset="0"/>
            </a:endParaRPr>
          </a:p>
        </p:txBody>
      </p:sp>
    </p:spTree>
    <p:extLst>
      <p:ext uri="{BB962C8B-B14F-4D97-AF65-F5344CB8AC3E}">
        <p14:creationId xmlns:p14="http://schemas.microsoft.com/office/powerpoint/2010/main" val="15802176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C9F49F2C-5948-4616-9605-A2BB5F332D29}"/>
              </a:ext>
            </a:extLst>
          </p:cNvPr>
          <p:cNvSpPr>
            <a:spLocks noGrp="1" noRot="1" noChangeAspect="1" noTextEdit="1"/>
          </p:cNvSpPr>
          <p:nvPr>
            <p:ph type="sldImg"/>
          </p:nvPr>
        </p:nvSpPr>
        <p:spPr>
          <a:xfrm>
            <a:off x="331788" y="863600"/>
            <a:ext cx="6134100" cy="3451225"/>
          </a:xfrm>
          <a:ln/>
        </p:spPr>
      </p:sp>
      <p:sp>
        <p:nvSpPr>
          <p:cNvPr id="96259" name="Notes Placeholder 2">
            <a:extLst>
              <a:ext uri="{FF2B5EF4-FFF2-40B4-BE49-F238E27FC236}">
                <a16:creationId xmlns:a16="http://schemas.microsoft.com/office/drawing/2014/main" id="{017B9D59-CE1E-4813-A4CD-9CBF6D3D1235}"/>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cs typeface="Arial" panose="020B0604020202020204" pitchFamily="34" charset="0"/>
            </a:endParaRPr>
          </a:p>
        </p:txBody>
      </p:sp>
    </p:spTree>
    <p:extLst>
      <p:ext uri="{BB962C8B-B14F-4D97-AF65-F5344CB8AC3E}">
        <p14:creationId xmlns:p14="http://schemas.microsoft.com/office/powerpoint/2010/main" val="424212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1A9EACC1-93A7-49FF-9688-46456D1A09BE}"/>
              </a:ext>
            </a:extLst>
          </p:cNvPr>
          <p:cNvSpPr>
            <a:spLocks noGrp="1" noRot="1" noChangeAspect="1" noTextEdit="1"/>
          </p:cNvSpPr>
          <p:nvPr>
            <p:ph type="sldImg"/>
          </p:nvPr>
        </p:nvSpPr>
        <p:spPr>
          <a:xfrm>
            <a:off x="331788" y="863600"/>
            <a:ext cx="6134100" cy="3451225"/>
          </a:xfrm>
          <a:ln/>
        </p:spPr>
      </p:sp>
      <p:sp>
        <p:nvSpPr>
          <p:cNvPr id="99331" name="Notes Placeholder 2">
            <a:extLst>
              <a:ext uri="{FF2B5EF4-FFF2-40B4-BE49-F238E27FC236}">
                <a16:creationId xmlns:a16="http://schemas.microsoft.com/office/drawing/2014/main" id="{2BE1C377-6113-42C1-8463-D2BEF2DC61D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cs typeface="Arial" panose="020B0604020202020204" pitchFamily="34" charset="0"/>
              </a:rPr>
              <a:t> For more information on BDI, see “An Introduction to MultiAgent Systems” mentioned at the end of the slides.</a:t>
            </a:r>
          </a:p>
          <a:p>
            <a:pPr>
              <a:buFontTx/>
              <a:buChar char="•"/>
            </a:pPr>
            <a:endParaRPr lang="en-GB" altLang="en-US">
              <a:cs typeface="Arial" panose="020B0604020202020204" pitchFamily="34" charset="0"/>
            </a:endParaRPr>
          </a:p>
        </p:txBody>
      </p:sp>
      <p:sp>
        <p:nvSpPr>
          <p:cNvPr id="99332" name="Slide Number Placeholder 3">
            <a:extLst>
              <a:ext uri="{FF2B5EF4-FFF2-40B4-BE49-F238E27FC236}">
                <a16:creationId xmlns:a16="http://schemas.microsoft.com/office/drawing/2014/main" id="{CC8CEB6C-9416-438B-A419-779FC57A07FA}"/>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975A0DA3-80C4-495A-89E6-E660D2EF67CA}" type="slidenum">
              <a:rPr lang="en-US" altLang="en-US" sz="1800">
                <a:latin typeface="Arial" panose="020B0604020202020204" pitchFamily="34" charset="0"/>
              </a:rPr>
              <a:pPr eaLnBrk="1" hangingPunct="1">
                <a:spcBef>
                  <a:spcPct val="0"/>
                </a:spcBef>
              </a:pPr>
              <a:t>51</a:t>
            </a:fld>
            <a:endParaRPr lang="en-US" altLang="en-US" sz="1800">
              <a:latin typeface="Arial" panose="020B0604020202020204" pitchFamily="34" charset="0"/>
            </a:endParaRPr>
          </a:p>
        </p:txBody>
      </p:sp>
    </p:spTree>
    <p:extLst>
      <p:ext uri="{BB962C8B-B14F-4D97-AF65-F5344CB8AC3E}">
        <p14:creationId xmlns:p14="http://schemas.microsoft.com/office/powerpoint/2010/main" val="13902089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E761CDC1-00AE-4E56-8F27-A5AA1A253E1E}"/>
              </a:ext>
            </a:extLst>
          </p:cNvPr>
          <p:cNvSpPr>
            <a:spLocks noGrp="1" noRot="1" noChangeAspect="1" noTextEdit="1"/>
          </p:cNvSpPr>
          <p:nvPr>
            <p:ph type="sldImg"/>
          </p:nvPr>
        </p:nvSpPr>
        <p:spPr>
          <a:xfrm>
            <a:off x="331788" y="863600"/>
            <a:ext cx="6134100" cy="3451225"/>
          </a:xfrm>
          <a:ln/>
        </p:spPr>
      </p:sp>
      <p:sp>
        <p:nvSpPr>
          <p:cNvPr id="101379" name="Notes Placeholder 2">
            <a:extLst>
              <a:ext uri="{FF2B5EF4-FFF2-40B4-BE49-F238E27FC236}">
                <a16:creationId xmlns:a16="http://schemas.microsoft.com/office/drawing/2014/main" id="{68A1C3B7-1D5A-4778-902F-EEF88B85B78A}"/>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cs typeface="Arial" panose="020B0604020202020204" pitchFamily="34" charset="0"/>
              </a:rPr>
              <a:t> PECS is more closely aligned to social simulations. For more details, see:</a:t>
            </a:r>
          </a:p>
          <a:p>
            <a:r>
              <a:rPr lang="en-GB" altLang="en-US">
                <a:cs typeface="Arial" panose="020B0604020202020204" pitchFamily="34" charset="0"/>
              </a:rPr>
              <a:t>Urban, C. (2000) PECS: A Reference model for the simulation of multi-agent systems. In R. Suleiman, K. G. Troitzsch and N. Gilbert, editors, </a:t>
            </a:r>
            <a:r>
              <a:rPr lang="en-GB" altLang="en-US" i="1">
                <a:cs typeface="Arial" panose="020B0604020202020204" pitchFamily="34" charset="0"/>
              </a:rPr>
              <a:t>Tools and Techniques for Social Science Simulation</a:t>
            </a:r>
            <a:r>
              <a:rPr lang="en-GB" altLang="en-US">
                <a:cs typeface="Arial" panose="020B0604020202020204" pitchFamily="34" charset="0"/>
              </a:rPr>
              <a:t>. Physica-Verlag, Heidelberg.</a:t>
            </a:r>
          </a:p>
          <a:p>
            <a:r>
              <a:rPr lang="en-GB" altLang="en-US">
                <a:cs typeface="Arial" panose="020B0604020202020204" pitchFamily="34" charset="0"/>
              </a:rPr>
              <a:t>Urban, C. and Schmidt, B (2001) PECS – Agent-Based Modelling of Human Behaviour. AAAI Technical Report FS-01-02. http://www.aaai.org/Papers/Symposia/Fall/2001/FS-01-02/FS01-02-027.pdf</a:t>
            </a:r>
          </a:p>
        </p:txBody>
      </p:sp>
      <p:sp>
        <p:nvSpPr>
          <p:cNvPr id="101380" name="Slide Number Placeholder 3">
            <a:extLst>
              <a:ext uri="{FF2B5EF4-FFF2-40B4-BE49-F238E27FC236}">
                <a16:creationId xmlns:a16="http://schemas.microsoft.com/office/drawing/2014/main" id="{71956540-ED25-40BC-A737-53165ABAD1AB}"/>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51507822-341D-4ADD-ADEF-AD737AC5349A}" type="slidenum">
              <a:rPr lang="en-US" altLang="en-US" sz="1800">
                <a:latin typeface="Arial" panose="020B0604020202020204" pitchFamily="34" charset="0"/>
              </a:rPr>
              <a:pPr eaLnBrk="1" hangingPunct="1">
                <a:spcBef>
                  <a:spcPct val="0"/>
                </a:spcBef>
              </a:pPr>
              <a:t>52</a:t>
            </a:fld>
            <a:endParaRPr lang="en-US" altLang="en-US" sz="1800">
              <a:latin typeface="Arial" panose="020B0604020202020204" pitchFamily="34" charset="0"/>
            </a:endParaRPr>
          </a:p>
        </p:txBody>
      </p:sp>
    </p:spTree>
    <p:extLst>
      <p:ext uri="{BB962C8B-B14F-4D97-AF65-F5344CB8AC3E}">
        <p14:creationId xmlns:p14="http://schemas.microsoft.com/office/powerpoint/2010/main" val="34537724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2AB0084D-5B79-4B6F-93D3-AC600D21601D}"/>
              </a:ext>
            </a:extLst>
          </p:cNvPr>
          <p:cNvSpPr>
            <a:spLocks noGrp="1" noRot="1" noChangeAspect="1" noTextEdit="1"/>
          </p:cNvSpPr>
          <p:nvPr>
            <p:ph type="sldImg"/>
          </p:nvPr>
        </p:nvSpPr>
        <p:spPr>
          <a:xfrm>
            <a:off x="331788" y="863600"/>
            <a:ext cx="6134100" cy="3451225"/>
          </a:xfrm>
          <a:ln/>
        </p:spPr>
      </p:sp>
      <p:sp>
        <p:nvSpPr>
          <p:cNvPr id="103427" name="Notes Placeholder 2">
            <a:extLst>
              <a:ext uri="{FF2B5EF4-FFF2-40B4-BE49-F238E27FC236}">
                <a16:creationId xmlns:a16="http://schemas.microsoft.com/office/drawing/2014/main" id="{DA374790-7DF8-4E4A-9CE6-C0816EBA144A}"/>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cs typeface="Arial" panose="020B0604020202020204" pitchFamily="34" charset="0"/>
              </a:rPr>
              <a:t> Soar, CLARION, and ACT-R all essentially aim to provide a sophisticated model of how human cognition works. You can find out more at their websites:</a:t>
            </a:r>
          </a:p>
          <a:p>
            <a:r>
              <a:rPr lang="en-GB" altLang="en-US" dirty="0">
                <a:cs typeface="Arial" panose="020B0604020202020204" pitchFamily="34" charset="0"/>
              </a:rPr>
              <a:t>http://sitemaker.umich.edu/soar/home</a:t>
            </a:r>
          </a:p>
          <a:p>
            <a:r>
              <a:rPr lang="en-GB" altLang="en-US" dirty="0">
                <a:cs typeface="Arial" panose="020B0604020202020204" pitchFamily="34" charset="0"/>
              </a:rPr>
              <a:t>http://www.cogsci.rpi.edu/~rsun/clarion.html</a:t>
            </a:r>
          </a:p>
          <a:p>
            <a:r>
              <a:rPr lang="en-GB" altLang="en-US" dirty="0">
                <a:cs typeface="Arial" panose="020B0604020202020204" pitchFamily="34" charset="0"/>
              </a:rPr>
              <a:t>http://act-r.psy.cmu.edu/ (see also the Java version: http://jactr.org/)</a:t>
            </a:r>
          </a:p>
          <a:p>
            <a:endParaRPr lang="en-GB" altLang="en-US" dirty="0">
              <a:cs typeface="Arial" panose="020B0604020202020204" pitchFamily="34" charset="0"/>
            </a:endParaRPr>
          </a:p>
        </p:txBody>
      </p:sp>
      <p:sp>
        <p:nvSpPr>
          <p:cNvPr id="103428" name="Slide Number Placeholder 3">
            <a:extLst>
              <a:ext uri="{FF2B5EF4-FFF2-40B4-BE49-F238E27FC236}">
                <a16:creationId xmlns:a16="http://schemas.microsoft.com/office/drawing/2014/main" id="{7FF93BE4-0B86-4002-8B89-6AE56CB6E94E}"/>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1DDD8867-9E75-4B4C-BE48-6664038CAE94}" type="slidenum">
              <a:rPr lang="en-US" altLang="en-US" sz="1800">
                <a:latin typeface="Arial" panose="020B0604020202020204" pitchFamily="34" charset="0"/>
              </a:rPr>
              <a:pPr eaLnBrk="1" hangingPunct="1">
                <a:spcBef>
                  <a:spcPct val="0"/>
                </a:spcBef>
              </a:pPr>
              <a:t>53</a:t>
            </a:fld>
            <a:endParaRPr lang="en-US" altLang="en-US" sz="1800">
              <a:latin typeface="Arial" panose="020B0604020202020204" pitchFamily="34" charset="0"/>
            </a:endParaRPr>
          </a:p>
        </p:txBody>
      </p:sp>
    </p:spTree>
    <p:extLst>
      <p:ext uri="{BB962C8B-B14F-4D97-AF65-F5344CB8AC3E}">
        <p14:creationId xmlns:p14="http://schemas.microsoft.com/office/powerpoint/2010/main" val="17820571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4DF3D556-E56B-45CC-9EB3-FDB53B3F4B66}"/>
              </a:ext>
            </a:extLst>
          </p:cNvPr>
          <p:cNvSpPr>
            <a:spLocks noGrp="1" noRot="1" noChangeAspect="1" noTextEdit="1"/>
          </p:cNvSpPr>
          <p:nvPr>
            <p:ph type="sldImg"/>
          </p:nvPr>
        </p:nvSpPr>
        <p:spPr>
          <a:xfrm>
            <a:off x="331788" y="863600"/>
            <a:ext cx="6134100" cy="3451225"/>
          </a:xfrm>
          <a:ln/>
        </p:spPr>
      </p:sp>
      <p:sp>
        <p:nvSpPr>
          <p:cNvPr id="79875" name="Notes Placeholder 2">
            <a:extLst>
              <a:ext uri="{FF2B5EF4-FFF2-40B4-BE49-F238E27FC236}">
                <a16:creationId xmlns:a16="http://schemas.microsoft.com/office/drawing/2014/main" id="{55DF6BAF-8037-4C1E-88BC-C8F3C8B3A993}"/>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Tree>
    <p:extLst>
      <p:ext uri="{BB962C8B-B14F-4D97-AF65-F5344CB8AC3E}">
        <p14:creationId xmlns:p14="http://schemas.microsoft.com/office/powerpoint/2010/main" val="1329860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69C2527C-5FAD-4167-B32B-6C75BEDAF763}"/>
              </a:ext>
            </a:extLst>
          </p:cNvPr>
          <p:cNvSpPr>
            <a:spLocks noGrp="1" noRot="1" noChangeAspect="1" noTextEdit="1"/>
          </p:cNvSpPr>
          <p:nvPr>
            <p:ph type="sldImg"/>
          </p:nvPr>
        </p:nvSpPr>
        <p:spPr>
          <a:xfrm>
            <a:off x="331788" y="863600"/>
            <a:ext cx="6134100" cy="3451225"/>
          </a:xfrm>
          <a:ln/>
        </p:spPr>
      </p:sp>
      <p:sp>
        <p:nvSpPr>
          <p:cNvPr id="81923" name="Notes Placeholder 2">
            <a:extLst>
              <a:ext uri="{FF2B5EF4-FFF2-40B4-BE49-F238E27FC236}">
                <a16:creationId xmlns:a16="http://schemas.microsoft.com/office/drawing/2014/main" id="{29B9E184-E3DE-4E04-9D79-C5091E65864A}"/>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81924" name="Slide Number Placeholder 3">
            <a:extLst>
              <a:ext uri="{FF2B5EF4-FFF2-40B4-BE49-F238E27FC236}">
                <a16:creationId xmlns:a16="http://schemas.microsoft.com/office/drawing/2014/main" id="{1A15CA69-2D96-4976-94D5-8BF12CDDB3D6}"/>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85E9D5D2-BA7A-4CAA-994E-71672EBC349A}" type="slidenum">
              <a:rPr lang="en-US" altLang="en-US" sz="1800"/>
              <a:pPr eaLnBrk="1" hangingPunct="1">
                <a:spcBef>
                  <a:spcPct val="0"/>
                </a:spcBef>
              </a:pPr>
              <a:t>55</a:t>
            </a:fld>
            <a:endParaRPr lang="en-US" altLang="en-US" sz="1800"/>
          </a:p>
        </p:txBody>
      </p:sp>
    </p:spTree>
    <p:extLst>
      <p:ext uri="{BB962C8B-B14F-4D97-AF65-F5344CB8AC3E}">
        <p14:creationId xmlns:p14="http://schemas.microsoft.com/office/powerpoint/2010/main" val="36814628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398A0570-C69D-4CFF-AE07-EBA573DB637D}"/>
              </a:ext>
            </a:extLst>
          </p:cNvPr>
          <p:cNvSpPr>
            <a:spLocks noGrp="1" noRot="1" noChangeAspect="1" noTextEdit="1"/>
          </p:cNvSpPr>
          <p:nvPr>
            <p:ph type="sldImg"/>
          </p:nvPr>
        </p:nvSpPr>
        <p:spPr>
          <a:xfrm>
            <a:off x="331788" y="863600"/>
            <a:ext cx="6134100" cy="3451225"/>
          </a:xfrm>
          <a:ln/>
        </p:spPr>
      </p:sp>
      <p:sp>
        <p:nvSpPr>
          <p:cNvPr id="83971" name="Notes Placeholder 2">
            <a:extLst>
              <a:ext uri="{FF2B5EF4-FFF2-40B4-BE49-F238E27FC236}">
                <a16:creationId xmlns:a16="http://schemas.microsoft.com/office/drawing/2014/main" id="{4868C777-631A-4945-A0B0-0E9E89BB65E0}"/>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83972" name="Slide Number Placeholder 3">
            <a:extLst>
              <a:ext uri="{FF2B5EF4-FFF2-40B4-BE49-F238E27FC236}">
                <a16:creationId xmlns:a16="http://schemas.microsoft.com/office/drawing/2014/main" id="{71875FBC-7358-4694-8C27-B4C68992BA8F}"/>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E0F5B2AB-0793-44DB-A48E-9CD53A007AE2}" type="slidenum">
              <a:rPr lang="en-US" altLang="en-US" sz="1800"/>
              <a:pPr eaLnBrk="1" hangingPunct="1">
                <a:spcBef>
                  <a:spcPct val="0"/>
                </a:spcBef>
              </a:pPr>
              <a:t>56</a:t>
            </a:fld>
            <a:endParaRPr lang="en-US" altLang="en-US" sz="1800"/>
          </a:p>
        </p:txBody>
      </p:sp>
    </p:spTree>
    <p:extLst>
      <p:ext uri="{BB962C8B-B14F-4D97-AF65-F5344CB8AC3E}">
        <p14:creationId xmlns:p14="http://schemas.microsoft.com/office/powerpoint/2010/main" val="2808922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05EA6DA4-111C-4EBF-9A2D-A60551D8F07B}"/>
              </a:ext>
            </a:extLst>
          </p:cNvPr>
          <p:cNvSpPr>
            <a:spLocks noGrp="1" noRot="1" noChangeAspect="1" noTextEdit="1"/>
          </p:cNvSpPr>
          <p:nvPr>
            <p:ph type="sldImg"/>
          </p:nvPr>
        </p:nvSpPr>
        <p:spPr>
          <a:xfrm>
            <a:off x="1098550" y="863600"/>
            <a:ext cx="4600575" cy="3451225"/>
          </a:xfrm>
          <a:ln/>
        </p:spPr>
      </p:sp>
      <p:sp>
        <p:nvSpPr>
          <p:cNvPr id="86019" name="Notes Placeholder 2">
            <a:extLst>
              <a:ext uri="{FF2B5EF4-FFF2-40B4-BE49-F238E27FC236}">
                <a16:creationId xmlns:a16="http://schemas.microsoft.com/office/drawing/2014/main" id="{380BE382-E394-4E45-8442-0D62898B69FA}"/>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cs typeface="Arial" panose="020B0604020202020204" pitchFamily="34" charset="0"/>
              </a:rPr>
              <a:t>Plenty of papers do a simple visual comparison. There’s nothing especially wrong with this at its best – the human eye is good at some patterns. However, it is also back at others. It’s also not very quantitative. </a:t>
            </a:r>
          </a:p>
          <a:p>
            <a:r>
              <a:rPr lang="en-GB" altLang="en-US">
                <a:cs typeface="Arial" panose="020B0604020202020204" pitchFamily="34" charset="0"/>
              </a:rPr>
              <a:t> Here we see model results and real data from: </a:t>
            </a:r>
          </a:p>
          <a:p>
            <a:r>
              <a:rPr lang="en-GB" altLang="en-US">
                <a:cs typeface="Arial" panose="020B0604020202020204" pitchFamily="34" charset="0"/>
              </a:rPr>
              <a:t>Heppenstall, A.J., Evans, A.J. and Birkin, M.H. (2003) 'Application of a hybrid multi-agent model to petrol prices (Word doc)' Proceedings of the Regional Science Association International: British and Irish Section, 33rd Annual Conference. http://www.geog.leeds.ac.uk/papers/03-1.doc</a:t>
            </a:r>
          </a:p>
          <a:p>
            <a:r>
              <a:rPr lang="en-GB" altLang="en-US">
                <a:cs typeface="Arial" panose="020B0604020202020204" pitchFamily="34" charset="0"/>
              </a:rPr>
              <a:t> the model appears to capture the urban-rural change well.</a:t>
            </a:r>
          </a:p>
          <a:p>
            <a:endParaRPr lang="en-GB" altLang="en-US">
              <a:cs typeface="Arial" panose="020B0604020202020204" pitchFamily="34" charset="0"/>
            </a:endParaRPr>
          </a:p>
        </p:txBody>
      </p:sp>
      <p:sp>
        <p:nvSpPr>
          <p:cNvPr id="86020" name="Slide Number Placeholder 3">
            <a:extLst>
              <a:ext uri="{FF2B5EF4-FFF2-40B4-BE49-F238E27FC236}">
                <a16:creationId xmlns:a16="http://schemas.microsoft.com/office/drawing/2014/main" id="{D7D9598F-3A23-44D0-B904-8FC69BCEE815}"/>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041A8626-281E-4C17-9132-8D6651C70C5C}" type="slidenum">
              <a:rPr lang="en-US" altLang="en-US" sz="1800"/>
              <a:pPr eaLnBrk="1" hangingPunct="1">
                <a:spcBef>
                  <a:spcPct val="0"/>
                </a:spcBef>
              </a:pPr>
              <a:t>57</a:t>
            </a:fld>
            <a:endParaRPr lang="en-US" altLang="en-US" sz="1800"/>
          </a:p>
        </p:txBody>
      </p:sp>
    </p:spTree>
    <p:extLst>
      <p:ext uri="{BB962C8B-B14F-4D97-AF65-F5344CB8AC3E}">
        <p14:creationId xmlns:p14="http://schemas.microsoft.com/office/powerpoint/2010/main" val="14277947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252B0AED-4578-4BC4-93A9-CBACB7C0D52E}"/>
              </a:ext>
            </a:extLst>
          </p:cNvPr>
          <p:cNvSpPr>
            <a:spLocks noGrp="1" noRot="1" noChangeAspect="1" noTextEdit="1"/>
          </p:cNvSpPr>
          <p:nvPr>
            <p:ph type="sldImg"/>
          </p:nvPr>
        </p:nvSpPr>
        <p:spPr>
          <a:xfrm>
            <a:off x="331788" y="863600"/>
            <a:ext cx="6134100" cy="3451225"/>
          </a:xfrm>
          <a:ln/>
        </p:spPr>
      </p:sp>
      <p:sp>
        <p:nvSpPr>
          <p:cNvPr id="88067" name="Notes Placeholder 2">
            <a:extLst>
              <a:ext uri="{FF2B5EF4-FFF2-40B4-BE49-F238E27FC236}">
                <a16:creationId xmlns:a16="http://schemas.microsoft.com/office/drawing/2014/main" id="{7232913B-B598-4875-9639-4E7D4A8187EA}"/>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cs typeface="Arial" panose="020B0604020202020204" pitchFamily="34" charset="0"/>
              </a:rPr>
              <a:t>See: </a:t>
            </a:r>
          </a:p>
          <a:p>
            <a:r>
              <a:rPr lang="en-GB" altLang="en-US">
                <a:cs typeface="Arial" panose="020B0604020202020204" pitchFamily="34" charset="0"/>
              </a:rPr>
              <a:t>Robert A. Monserud and Rik Leemans (1992) Comparing global vegetation maps with the Kappa statistic . Ecological Modelling, 62 (4), 275-293 http://dx.doi.org/10.1016/0304-3800(92)90003-W</a:t>
            </a:r>
          </a:p>
          <a:p>
            <a:r>
              <a:rPr lang="en-GB" altLang="en-US">
                <a:cs typeface="Arial" panose="020B0604020202020204" pitchFamily="34" charset="0"/>
              </a:rPr>
              <a:t>S. Sousa, S. Caeiro and M. Painho, (2002) </a:t>
            </a:r>
            <a:r>
              <a:rPr lang="en-GB" altLang="en-US" i="1">
                <a:cs typeface="Arial" panose="020B0604020202020204" pitchFamily="34" charset="0"/>
              </a:rPr>
              <a:t>Assessment of Map Similarity of Categorical Maps Using Kappa Statistics</a:t>
            </a:r>
            <a:r>
              <a:rPr lang="en-GB" altLang="en-US">
                <a:cs typeface="Arial" panose="020B0604020202020204" pitchFamily="34" charset="0"/>
              </a:rPr>
              <a:t>, ISEGI, Lisbon. http://www.igeo.pt/servicos/Cdi/biblioteca/PublicacoesIGP/esig_2002/papers/p079.pdf</a:t>
            </a:r>
          </a:p>
          <a:p>
            <a:endParaRPr lang="en-GB" altLang="en-US">
              <a:cs typeface="Arial" panose="020B0604020202020204" pitchFamily="34" charset="0"/>
            </a:endParaRPr>
          </a:p>
          <a:p>
            <a:r>
              <a:rPr lang="en-GB" altLang="en-US">
                <a:cs typeface="Arial" panose="020B0604020202020204" pitchFamily="34" charset="0"/>
              </a:rPr>
              <a:t>You can experiment with Kappa, here:</a:t>
            </a:r>
          </a:p>
          <a:p>
            <a:r>
              <a:rPr lang="en-GB" altLang="en-US">
                <a:cs typeface="Arial" panose="020B0604020202020204" pitchFamily="34" charset="0"/>
              </a:rPr>
              <a:t>http://terpconnect.umd.edu/~dchoy/thesis/Kappa/</a:t>
            </a:r>
          </a:p>
          <a:p>
            <a:endParaRPr lang="en-GB" altLang="en-US">
              <a:cs typeface="Arial" panose="020B0604020202020204" pitchFamily="34" charset="0"/>
            </a:endParaRPr>
          </a:p>
          <a:p>
            <a:r>
              <a:rPr lang="en-GB" altLang="en-US">
                <a:cs typeface="Arial" panose="020B0604020202020204" pitchFamily="34" charset="0"/>
              </a:rPr>
              <a:t>ArcGIS software:</a:t>
            </a:r>
          </a:p>
          <a:p>
            <a:r>
              <a:rPr lang="en-GB" altLang="en-US">
                <a:cs typeface="Arial" panose="020B0604020202020204" pitchFamily="34" charset="0"/>
              </a:rPr>
              <a:t>http://arcscripts.esri.com/details.asp?dbid=16795</a:t>
            </a:r>
          </a:p>
          <a:p>
            <a:endParaRPr lang="en-GB" altLang="en-US">
              <a:cs typeface="Arial" panose="020B0604020202020204" pitchFamily="34" charset="0"/>
            </a:endParaRPr>
          </a:p>
          <a:p>
            <a:r>
              <a:rPr lang="en-GB" altLang="en-US">
                <a:cs typeface="Arial" panose="020B0604020202020204" pitchFamily="34" charset="0"/>
              </a:rPr>
              <a:t>R (vcd package)</a:t>
            </a:r>
          </a:p>
          <a:p>
            <a:r>
              <a:rPr lang="en-GB" altLang="en-US">
                <a:cs typeface="Arial" panose="020B0604020202020204" pitchFamily="34" charset="0"/>
              </a:rPr>
              <a:t>http://cran.r-project.org/web/packages/vcd/index.html</a:t>
            </a:r>
          </a:p>
          <a:p>
            <a:r>
              <a:rPr lang="en-GB" altLang="en-US">
                <a:cs typeface="Arial" panose="020B0604020202020204" pitchFamily="34" charset="0"/>
              </a:rPr>
              <a:t>http://cran.r-project.org/web/packages/vcd/vcd.pdf</a:t>
            </a:r>
          </a:p>
        </p:txBody>
      </p:sp>
      <p:sp>
        <p:nvSpPr>
          <p:cNvPr id="88068" name="Slide Number Placeholder 3">
            <a:extLst>
              <a:ext uri="{FF2B5EF4-FFF2-40B4-BE49-F238E27FC236}">
                <a16:creationId xmlns:a16="http://schemas.microsoft.com/office/drawing/2014/main" id="{D12277E5-7BA1-4ACF-9AC1-980DE7FE394A}"/>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F47834A3-8CB4-4439-B40F-D334456F0FCE}" type="slidenum">
              <a:rPr lang="en-US" altLang="en-US" sz="1800"/>
              <a:pPr eaLnBrk="1" hangingPunct="1">
                <a:spcBef>
                  <a:spcPct val="0"/>
                </a:spcBef>
              </a:pPr>
              <a:t>58</a:t>
            </a:fld>
            <a:endParaRPr lang="en-US" altLang="en-US" sz="1800"/>
          </a:p>
        </p:txBody>
      </p:sp>
    </p:spTree>
    <p:extLst>
      <p:ext uri="{BB962C8B-B14F-4D97-AF65-F5344CB8AC3E}">
        <p14:creationId xmlns:p14="http://schemas.microsoft.com/office/powerpoint/2010/main" val="2096645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7D42ABC-84FF-4F35-9CCE-1CC707A10C37}"/>
              </a:ext>
            </a:extLst>
          </p:cNvPr>
          <p:cNvSpPr>
            <a:spLocks noGrp="1" noRot="1" noChangeAspect="1" noTextEdit="1"/>
          </p:cNvSpPr>
          <p:nvPr>
            <p:ph type="sldImg"/>
          </p:nvPr>
        </p:nvSpPr>
        <p:spPr>
          <a:xfrm>
            <a:off x="331788" y="863600"/>
            <a:ext cx="6134100" cy="3451225"/>
          </a:xfrm>
          <a:ln/>
        </p:spPr>
      </p:sp>
      <p:sp>
        <p:nvSpPr>
          <p:cNvPr id="16387" name="Notes Placeholder 2">
            <a:extLst>
              <a:ext uri="{FF2B5EF4-FFF2-40B4-BE49-F238E27FC236}">
                <a16:creationId xmlns:a16="http://schemas.microsoft.com/office/drawing/2014/main" id="{D57309A6-AC0A-459D-AED0-EAE7B342F65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The first thing to do is get a large piece of paper, and try and draw out all the model components and the data they will need.</a:t>
            </a:r>
          </a:p>
          <a:p>
            <a:endParaRPr lang="en-US" altLang="en-US">
              <a:cs typeface="Arial" panose="020B0604020202020204" pitchFamily="34" charset="0"/>
            </a:endParaRPr>
          </a:p>
        </p:txBody>
      </p:sp>
      <p:sp>
        <p:nvSpPr>
          <p:cNvPr id="16388" name="Slide Number Placeholder 3">
            <a:extLst>
              <a:ext uri="{FF2B5EF4-FFF2-40B4-BE49-F238E27FC236}">
                <a16:creationId xmlns:a16="http://schemas.microsoft.com/office/drawing/2014/main" id="{D769B8BB-B81C-4B8E-B292-435DAAF7AD9D}"/>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252D4FF9-A030-4560-ADA2-14636929CC15}" type="slidenum">
              <a:rPr lang="en-US" altLang="en-US" sz="1800"/>
              <a:pPr eaLnBrk="1" hangingPunct="1">
                <a:spcBef>
                  <a:spcPct val="0"/>
                </a:spcBef>
              </a:pPr>
              <a:t>5</a:t>
            </a:fld>
            <a:endParaRPr lang="en-US" altLang="en-US" sz="1800"/>
          </a:p>
        </p:txBody>
      </p:sp>
    </p:spTree>
    <p:extLst>
      <p:ext uri="{BB962C8B-B14F-4D97-AF65-F5344CB8AC3E}">
        <p14:creationId xmlns:p14="http://schemas.microsoft.com/office/powerpoint/2010/main" val="27405160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31D78C5E-A655-4CCC-A4AB-44C3644C88F5}"/>
              </a:ext>
            </a:extLst>
          </p:cNvPr>
          <p:cNvSpPr>
            <a:spLocks noGrp="1" noRot="1" noChangeAspect="1" noTextEdit="1"/>
          </p:cNvSpPr>
          <p:nvPr>
            <p:ph type="sldImg"/>
          </p:nvPr>
        </p:nvSpPr>
        <p:spPr>
          <a:xfrm>
            <a:off x="331788" y="863600"/>
            <a:ext cx="6134100" cy="3451225"/>
          </a:xfrm>
          <a:ln/>
        </p:spPr>
      </p:sp>
      <p:sp>
        <p:nvSpPr>
          <p:cNvPr id="90115" name="Notes Placeholder 2">
            <a:extLst>
              <a:ext uri="{FF2B5EF4-FFF2-40B4-BE49-F238E27FC236}">
                <a16:creationId xmlns:a16="http://schemas.microsoft.com/office/drawing/2014/main" id="{268FDEE0-797A-4028-9B9A-D54FF66C1DE6}"/>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90116" name="Slide Number Placeholder 3">
            <a:extLst>
              <a:ext uri="{FF2B5EF4-FFF2-40B4-BE49-F238E27FC236}">
                <a16:creationId xmlns:a16="http://schemas.microsoft.com/office/drawing/2014/main" id="{ADDCD859-AA9B-4D37-BBB9-48AC5B1F6FF3}"/>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AE1DE0A9-E21B-4007-BA2E-D455652E29A8}" type="slidenum">
              <a:rPr lang="en-US" altLang="en-US" sz="1800"/>
              <a:pPr eaLnBrk="1" hangingPunct="1">
                <a:spcBef>
                  <a:spcPct val="0"/>
                </a:spcBef>
              </a:pPr>
              <a:t>59</a:t>
            </a:fld>
            <a:endParaRPr lang="en-US" altLang="en-US" sz="1800"/>
          </a:p>
        </p:txBody>
      </p:sp>
    </p:spTree>
    <p:extLst>
      <p:ext uri="{BB962C8B-B14F-4D97-AF65-F5344CB8AC3E}">
        <p14:creationId xmlns:p14="http://schemas.microsoft.com/office/powerpoint/2010/main" val="21054377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149C0EF1-C4DD-421C-9193-CE042217F8CA}"/>
              </a:ext>
            </a:extLst>
          </p:cNvPr>
          <p:cNvSpPr>
            <a:spLocks noGrp="1" noRot="1" noChangeAspect="1" noTextEdit="1"/>
          </p:cNvSpPr>
          <p:nvPr>
            <p:ph type="sldImg"/>
          </p:nvPr>
        </p:nvSpPr>
        <p:spPr>
          <a:xfrm>
            <a:off x="331788" y="863600"/>
            <a:ext cx="6134100" cy="3451225"/>
          </a:xfrm>
          <a:ln/>
        </p:spPr>
      </p:sp>
      <p:sp>
        <p:nvSpPr>
          <p:cNvPr id="92163" name="Notes Placeholder 2">
            <a:extLst>
              <a:ext uri="{FF2B5EF4-FFF2-40B4-BE49-F238E27FC236}">
                <a16:creationId xmlns:a16="http://schemas.microsoft.com/office/drawing/2014/main" id="{EBEA687A-8626-4583-9726-1194F508A578}"/>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cs typeface="Arial" panose="020B0604020202020204" pitchFamily="34" charset="0"/>
              </a:rPr>
              <a:t>The table is from: Landis, J.R. and Koch, G.G. (1977) The measurement of observer agreement for categorical data. Biometrics, 33, 159-174.</a:t>
            </a:r>
          </a:p>
          <a:p>
            <a:endParaRPr lang="en-GB" altLang="en-US">
              <a:cs typeface="Arial" panose="020B0604020202020204" pitchFamily="34" charset="0"/>
            </a:endParaRPr>
          </a:p>
          <a:p>
            <a:r>
              <a:rPr lang="en-GB" altLang="en-US">
                <a:cs typeface="Arial" panose="020B0604020202020204" pitchFamily="34" charset="0"/>
              </a:rPr>
              <a:t>The Map Comparison Toolkit: http://www.riks.nl/mck/</a:t>
            </a:r>
          </a:p>
        </p:txBody>
      </p:sp>
      <p:sp>
        <p:nvSpPr>
          <p:cNvPr id="92164" name="Slide Number Placeholder 3">
            <a:extLst>
              <a:ext uri="{FF2B5EF4-FFF2-40B4-BE49-F238E27FC236}">
                <a16:creationId xmlns:a16="http://schemas.microsoft.com/office/drawing/2014/main" id="{D04DB7A6-D946-445C-9D7B-8CB971483B9D}"/>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686BA3D8-E8B6-40C4-951F-10100C7D3E77}" type="slidenum">
              <a:rPr lang="en-US" altLang="en-US" sz="1800"/>
              <a:pPr eaLnBrk="1" hangingPunct="1">
                <a:spcBef>
                  <a:spcPct val="0"/>
                </a:spcBef>
              </a:pPr>
              <a:t>60</a:t>
            </a:fld>
            <a:endParaRPr lang="en-US" altLang="en-US" sz="1800"/>
          </a:p>
        </p:txBody>
      </p:sp>
    </p:spTree>
    <p:extLst>
      <p:ext uri="{BB962C8B-B14F-4D97-AF65-F5344CB8AC3E}">
        <p14:creationId xmlns:p14="http://schemas.microsoft.com/office/powerpoint/2010/main" val="24211051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02F56642-71C8-4F5B-ADBF-2501C65F60F1}"/>
              </a:ext>
            </a:extLst>
          </p:cNvPr>
          <p:cNvSpPr>
            <a:spLocks noGrp="1" noRot="1" noChangeAspect="1" noTextEdit="1"/>
          </p:cNvSpPr>
          <p:nvPr>
            <p:ph type="sldImg"/>
          </p:nvPr>
        </p:nvSpPr>
        <p:spPr>
          <a:xfrm>
            <a:off x="331788" y="863600"/>
            <a:ext cx="6134100" cy="3451225"/>
          </a:xfrm>
          <a:ln/>
        </p:spPr>
      </p:sp>
      <p:sp>
        <p:nvSpPr>
          <p:cNvPr id="94211" name="Notes Placeholder 2">
            <a:extLst>
              <a:ext uri="{FF2B5EF4-FFF2-40B4-BE49-F238E27FC236}">
                <a16:creationId xmlns:a16="http://schemas.microsoft.com/office/drawing/2014/main" id="{CDC9521A-AB38-4ED5-ACAB-0833D2D85E62}"/>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GB" altLang="en-US" dirty="0">
                <a:cs typeface="Arial" panose="020B0604020202020204" pitchFamily="34" charset="0"/>
              </a:rPr>
              <a:t>Is it better to get the class almost right, in the right place, or the class right, but in the wrong place? </a:t>
            </a:r>
          </a:p>
          <a:p>
            <a:pPr>
              <a:buFontTx/>
              <a:buChar char="•"/>
            </a:pPr>
            <a:r>
              <a:rPr lang="en-GB" altLang="en-US" dirty="0">
                <a:cs typeface="Arial" panose="020B0604020202020204" pitchFamily="34" charset="0"/>
              </a:rPr>
              <a:t>For example, this might be urban housing – does it matter that the prediction is a little out geographically.</a:t>
            </a:r>
          </a:p>
          <a:p>
            <a:pPr>
              <a:buFontTx/>
              <a:buChar char="•"/>
            </a:pPr>
            <a:r>
              <a:rPr lang="en-GB" altLang="en-US" dirty="0">
                <a:cs typeface="Arial" panose="020B0604020202020204" pitchFamily="34" charset="0"/>
              </a:rPr>
              <a:t>None give a good Kappa.</a:t>
            </a:r>
          </a:p>
        </p:txBody>
      </p:sp>
      <p:sp>
        <p:nvSpPr>
          <p:cNvPr id="94212" name="Slide Number Placeholder 3">
            <a:extLst>
              <a:ext uri="{FF2B5EF4-FFF2-40B4-BE49-F238E27FC236}">
                <a16:creationId xmlns:a16="http://schemas.microsoft.com/office/drawing/2014/main" id="{4414F0D7-F19E-4277-8EB4-AB5591286FAC}"/>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DA8EE46C-4D4F-419E-8EAD-2304DDD60405}" type="slidenum">
              <a:rPr lang="en-US" altLang="en-US" sz="1800"/>
              <a:pPr eaLnBrk="1" hangingPunct="1">
                <a:spcBef>
                  <a:spcPct val="0"/>
                </a:spcBef>
              </a:pPr>
              <a:t>61</a:t>
            </a:fld>
            <a:endParaRPr lang="en-US" altLang="en-US" sz="1800"/>
          </a:p>
        </p:txBody>
      </p:sp>
    </p:spTree>
    <p:extLst>
      <p:ext uri="{BB962C8B-B14F-4D97-AF65-F5344CB8AC3E}">
        <p14:creationId xmlns:p14="http://schemas.microsoft.com/office/powerpoint/2010/main" val="40054103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95B5714C-0C17-4626-AC04-A85F3328AF2F}"/>
              </a:ext>
            </a:extLst>
          </p:cNvPr>
          <p:cNvSpPr>
            <a:spLocks noGrp="1" noRot="1" noChangeAspect="1" noTextEdit="1"/>
          </p:cNvSpPr>
          <p:nvPr>
            <p:ph type="sldImg"/>
          </p:nvPr>
        </p:nvSpPr>
        <p:spPr>
          <a:xfrm>
            <a:off x="331788" y="863600"/>
            <a:ext cx="6134100" cy="3451225"/>
          </a:xfrm>
          <a:ln/>
        </p:spPr>
      </p:sp>
      <p:sp>
        <p:nvSpPr>
          <p:cNvPr id="96259" name="Notes Placeholder 2">
            <a:extLst>
              <a:ext uri="{FF2B5EF4-FFF2-40B4-BE49-F238E27FC236}">
                <a16:creationId xmlns:a16="http://schemas.microsoft.com/office/drawing/2014/main" id="{8710EA41-9093-433D-8529-97C649D3F086}"/>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GB" altLang="en-US">
                <a:cs typeface="Arial" panose="020B0604020202020204" pitchFamily="34" charset="0"/>
              </a:rPr>
              <a:t>Alex Hagen-Zanker  (2009) An improved Fuzzy Kappa statistic that accounts for spatial autocorrelation. International Journal of Geographical Information Science, 23 (1), 61-73   http://www.informaworld.com/smpp/content~db=all?content=10.1080/13658810802570317</a:t>
            </a:r>
          </a:p>
          <a:p>
            <a:endParaRPr lang="en-GB" altLang="en-US">
              <a:cs typeface="Arial" panose="020B0604020202020204" pitchFamily="34" charset="0"/>
            </a:endParaRPr>
          </a:p>
        </p:txBody>
      </p:sp>
      <p:sp>
        <p:nvSpPr>
          <p:cNvPr id="96260" name="Slide Number Placeholder 3">
            <a:extLst>
              <a:ext uri="{FF2B5EF4-FFF2-40B4-BE49-F238E27FC236}">
                <a16:creationId xmlns:a16="http://schemas.microsoft.com/office/drawing/2014/main" id="{EF45E865-117B-408B-A79E-2EA9F01D2E16}"/>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7BF9A413-DD76-4911-A3C3-9A82D2867680}" type="slidenum">
              <a:rPr lang="en-US" altLang="en-US" sz="1800"/>
              <a:pPr eaLnBrk="1" hangingPunct="1">
                <a:spcBef>
                  <a:spcPct val="0"/>
                </a:spcBef>
              </a:pPr>
              <a:t>62</a:t>
            </a:fld>
            <a:endParaRPr lang="en-US" altLang="en-US" sz="1800"/>
          </a:p>
        </p:txBody>
      </p:sp>
    </p:spTree>
    <p:extLst>
      <p:ext uri="{BB962C8B-B14F-4D97-AF65-F5344CB8AC3E}">
        <p14:creationId xmlns:p14="http://schemas.microsoft.com/office/powerpoint/2010/main" val="6962739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31">
            <a:extLst>
              <a:ext uri="{FF2B5EF4-FFF2-40B4-BE49-F238E27FC236}">
                <a16:creationId xmlns:a16="http://schemas.microsoft.com/office/drawing/2014/main" id="{1A5F86B4-EC2A-4887-97F1-75703F025106}"/>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6E0188E4-39B5-4AB3-BC34-DE9834114105}" type="slidenum">
              <a:rPr lang="en-US" altLang="en-US" sz="1800"/>
              <a:pPr eaLnBrk="1" hangingPunct="1">
                <a:spcBef>
                  <a:spcPct val="0"/>
                </a:spcBef>
              </a:pPr>
              <a:t>63</a:t>
            </a:fld>
            <a:endParaRPr lang="en-US" altLang="en-US" sz="1800"/>
          </a:p>
        </p:txBody>
      </p:sp>
      <p:sp>
        <p:nvSpPr>
          <p:cNvPr id="98307" name="Rectangle 2">
            <a:extLst>
              <a:ext uri="{FF2B5EF4-FFF2-40B4-BE49-F238E27FC236}">
                <a16:creationId xmlns:a16="http://schemas.microsoft.com/office/drawing/2014/main" id="{755ABD3B-5556-41BD-9AAC-BC72DF6EC15E}"/>
              </a:ext>
            </a:extLst>
          </p:cNvPr>
          <p:cNvSpPr>
            <a:spLocks noGrp="1" noRot="1" noChangeAspect="1" noChangeArrowheads="1" noTextEdit="1"/>
          </p:cNvSpPr>
          <p:nvPr>
            <p:ph type="sldImg"/>
          </p:nvPr>
        </p:nvSpPr>
        <p:spPr>
          <a:xfrm>
            <a:off x="331788" y="863600"/>
            <a:ext cx="6134100" cy="3451225"/>
          </a:xfrm>
          <a:ln/>
        </p:spPr>
      </p:sp>
      <p:sp>
        <p:nvSpPr>
          <p:cNvPr id="98308" name="Rectangle 3">
            <a:extLst>
              <a:ext uri="{FF2B5EF4-FFF2-40B4-BE49-F238E27FC236}">
                <a16:creationId xmlns:a16="http://schemas.microsoft.com/office/drawing/2014/main" id="{60F57117-21AE-4081-969D-9403CA4B7BB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GB" altLang="en-US">
                <a:cs typeface="Arial" panose="020B0604020202020204" pitchFamily="34" charset="0"/>
              </a:rPr>
              <a:t>The classic studies on correlation coefficients varying with scale are…</a:t>
            </a:r>
          </a:p>
          <a:p>
            <a:pPr eaLnBrk="1" hangingPunct="1">
              <a:buFontTx/>
              <a:buChar char="•"/>
            </a:pPr>
            <a:r>
              <a:rPr lang="en-GB" altLang="en-US">
                <a:cs typeface="Arial" panose="020B0604020202020204" pitchFamily="34" charset="0"/>
              </a:rPr>
              <a:t>Robinson, W.S. (1950) ‘Ecological correlations and the behaviour of individuals’ American Sociological Review, 15, 351-357.</a:t>
            </a:r>
          </a:p>
          <a:p>
            <a:pPr eaLnBrk="1" hangingPunct="1">
              <a:buFontTx/>
              <a:buChar char="•"/>
            </a:pPr>
            <a:r>
              <a:rPr lang="en-US" altLang="en-US">
                <a:cs typeface="Arial" panose="020B0604020202020204" pitchFamily="34" charset="0"/>
              </a:rPr>
              <a:t>http://links.jstor.org/sici?sici=0003-1224%28195006%2915%3A3%3C351%3AECATBO%3E2.0.CO%3B2-R</a:t>
            </a:r>
            <a:endParaRPr lang="en-GB" altLang="en-US">
              <a:cs typeface="Arial" panose="020B0604020202020204" pitchFamily="34" charset="0"/>
            </a:endParaRPr>
          </a:p>
          <a:p>
            <a:pPr eaLnBrk="1" hangingPunct="1">
              <a:buFontTx/>
              <a:buChar char="•"/>
            </a:pPr>
            <a:r>
              <a:rPr lang="en-GB" altLang="en-US">
                <a:cs typeface="Arial" panose="020B0604020202020204" pitchFamily="34" charset="0"/>
              </a:rPr>
              <a:t>Gehlke, C.E. and Biehl, H. (1934) ‘Certain effects of grouping upon the size of correlation coefficients in census tract material’ Journal of the American Statistical Association, 29 Supplement, 169-170.</a:t>
            </a:r>
          </a:p>
          <a:p>
            <a:pPr eaLnBrk="1" hangingPunct="1">
              <a:buFontTx/>
              <a:buChar char="•"/>
            </a:pPr>
            <a:r>
              <a:rPr lang="en-US" altLang="en-US">
                <a:cs typeface="Arial" panose="020B0604020202020204" pitchFamily="34" charset="0"/>
              </a:rPr>
              <a:t>http://links.jstor.org/sici?sici=0162-1459%28193403%2929%3A185%3C169%3ACEOGUT%3E2.0.CO%3B2-M</a:t>
            </a:r>
          </a:p>
          <a:p>
            <a:pPr eaLnBrk="1" hangingPunct="1">
              <a:buFontTx/>
              <a:buChar char="•"/>
            </a:pPr>
            <a:r>
              <a:rPr lang="en-US" altLang="en-US">
                <a:cs typeface="Arial" panose="020B0604020202020204" pitchFamily="34" charset="0"/>
              </a:rPr>
              <a:t>In the example above, it may be that the geographical areas associated with dog walkers are completely different, or, it may be that dog walkers only cause a very small amount of accidents, but the correlation will improve as more and more of the two are aggregated together.</a:t>
            </a:r>
          </a:p>
          <a:p>
            <a:pPr eaLnBrk="1" hangingPunct="1">
              <a:buFontTx/>
              <a:buChar char="•"/>
            </a:pPr>
            <a:endParaRPr lang="en-US" altLang="en-US">
              <a:cs typeface="Arial" panose="020B0604020202020204" pitchFamily="34" charset="0"/>
            </a:endParaRPr>
          </a:p>
        </p:txBody>
      </p:sp>
    </p:spTree>
    <p:extLst>
      <p:ext uri="{BB962C8B-B14F-4D97-AF65-F5344CB8AC3E}">
        <p14:creationId xmlns:p14="http://schemas.microsoft.com/office/powerpoint/2010/main" val="32842433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1FC6464C-63B8-497E-9A48-A2D6CE7E8D59}"/>
              </a:ext>
            </a:extLst>
          </p:cNvPr>
          <p:cNvSpPr>
            <a:spLocks noGrp="1" noRot="1" noChangeAspect="1" noTextEdit="1"/>
          </p:cNvSpPr>
          <p:nvPr>
            <p:ph type="sldImg"/>
          </p:nvPr>
        </p:nvSpPr>
        <p:spPr>
          <a:xfrm>
            <a:off x="331788" y="863600"/>
            <a:ext cx="6134100" cy="3451225"/>
          </a:xfrm>
          <a:ln/>
        </p:spPr>
      </p:sp>
      <p:sp>
        <p:nvSpPr>
          <p:cNvPr id="100355" name="Notes Placeholder 2">
            <a:extLst>
              <a:ext uri="{FF2B5EF4-FFF2-40B4-BE49-F238E27FC236}">
                <a16:creationId xmlns:a16="http://schemas.microsoft.com/office/drawing/2014/main" id="{D433C14F-8CEA-49AF-B74E-A1932B330CEB}"/>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GB" altLang="en-US">
                <a:cs typeface="Arial" panose="020B0604020202020204" pitchFamily="34" charset="0"/>
              </a:rPr>
              <a:t>The graphs are from Nick Malleson’s PhD. He compares the multiscale statistic against a randomised dataset as the kappa-equivalent, to see whether the model does better than this “worse case scenario”.</a:t>
            </a:r>
          </a:p>
        </p:txBody>
      </p:sp>
      <p:sp>
        <p:nvSpPr>
          <p:cNvPr id="100356" name="Slide Number Placeholder 3">
            <a:extLst>
              <a:ext uri="{FF2B5EF4-FFF2-40B4-BE49-F238E27FC236}">
                <a16:creationId xmlns:a16="http://schemas.microsoft.com/office/drawing/2014/main" id="{48471E9D-1B4A-4C3E-A08D-6C2242B66CC7}"/>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57ED438A-9F0F-459B-B309-5DF01974540F}" type="slidenum">
              <a:rPr lang="en-US" altLang="en-US" sz="1800"/>
              <a:pPr eaLnBrk="1" hangingPunct="1">
                <a:spcBef>
                  <a:spcPct val="0"/>
                </a:spcBef>
              </a:pPr>
              <a:t>64</a:t>
            </a:fld>
            <a:endParaRPr lang="en-US" altLang="en-US" sz="1800"/>
          </a:p>
        </p:txBody>
      </p:sp>
    </p:spTree>
    <p:extLst>
      <p:ext uri="{BB962C8B-B14F-4D97-AF65-F5344CB8AC3E}">
        <p14:creationId xmlns:p14="http://schemas.microsoft.com/office/powerpoint/2010/main" val="33229394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EA852A91-D464-4D4E-8FFB-75222E49F47A}"/>
              </a:ext>
            </a:extLst>
          </p:cNvPr>
          <p:cNvSpPr>
            <a:spLocks noGrp="1" noRot="1" noChangeAspect="1" noTextEdit="1"/>
          </p:cNvSpPr>
          <p:nvPr>
            <p:ph type="sldImg"/>
          </p:nvPr>
        </p:nvSpPr>
        <p:spPr>
          <a:xfrm>
            <a:off x="331788" y="863600"/>
            <a:ext cx="6134100" cy="3451225"/>
          </a:xfrm>
          <a:ln/>
        </p:spPr>
      </p:sp>
      <p:sp>
        <p:nvSpPr>
          <p:cNvPr id="104451" name="Notes Placeholder 2">
            <a:extLst>
              <a:ext uri="{FF2B5EF4-FFF2-40B4-BE49-F238E27FC236}">
                <a16:creationId xmlns:a16="http://schemas.microsoft.com/office/drawing/2014/main" id="{3BF4C63E-27EF-4933-BE3E-F919EF0A6BE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GB" altLang="en-US">
                <a:cs typeface="Arial" panose="020B0604020202020204" pitchFamily="34" charset="0"/>
              </a:rPr>
              <a:t>Knudsen DC &amp; Fotheringham AS (1986) Matrix Comparison, Goodness-of-Fit, and Spatial Interaction Modeling. </a:t>
            </a:r>
            <a:r>
              <a:rPr lang="en-GB" altLang="en-US" i="1">
                <a:cs typeface="Arial" panose="020B0604020202020204" pitchFamily="34" charset="0"/>
              </a:rPr>
              <a:t>International Regional Science Review</a:t>
            </a:r>
            <a:r>
              <a:rPr lang="en-GB" altLang="en-US">
                <a:cs typeface="Arial" panose="020B0604020202020204" pitchFamily="34" charset="0"/>
              </a:rPr>
              <a:t> 10: 127–147. http://irx.sagepub.com/cgi/content/abstract/10/2/127</a:t>
            </a:r>
          </a:p>
          <a:p>
            <a:pPr>
              <a:buFontTx/>
              <a:buChar char="•"/>
            </a:pPr>
            <a:r>
              <a:rPr lang="en-GB" altLang="en-US">
                <a:cs typeface="Arial" panose="020B0604020202020204" pitchFamily="34" charset="0"/>
              </a:rPr>
              <a:t>William R. Black (1991) A note on the use of correlation coefficients for assessing goodness-of-fit in spatial interaction models. Transportation, 18 (3), 199-206. http://www.springerlink.com/content/gl627356v48x7133/</a:t>
            </a:r>
          </a:p>
          <a:p>
            <a:endParaRPr lang="en-GB" altLang="en-US">
              <a:cs typeface="Arial" panose="020B0604020202020204" pitchFamily="34" charset="0"/>
            </a:endParaRPr>
          </a:p>
        </p:txBody>
      </p:sp>
      <p:sp>
        <p:nvSpPr>
          <p:cNvPr id="104452" name="Slide Number Placeholder 3">
            <a:extLst>
              <a:ext uri="{FF2B5EF4-FFF2-40B4-BE49-F238E27FC236}">
                <a16:creationId xmlns:a16="http://schemas.microsoft.com/office/drawing/2014/main" id="{1BA3D9F9-74D4-42A9-B12A-07769D2BA39E}"/>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14397FD1-C845-4018-8A64-C1B10C6E377F}" type="slidenum">
              <a:rPr lang="en-US" altLang="en-US" sz="1800"/>
              <a:pPr eaLnBrk="1" hangingPunct="1">
                <a:spcBef>
                  <a:spcPct val="0"/>
                </a:spcBef>
              </a:pPr>
              <a:t>65</a:t>
            </a:fld>
            <a:endParaRPr lang="en-US" altLang="en-US" sz="1800"/>
          </a:p>
        </p:txBody>
      </p:sp>
    </p:spTree>
    <p:extLst>
      <p:ext uri="{BB962C8B-B14F-4D97-AF65-F5344CB8AC3E}">
        <p14:creationId xmlns:p14="http://schemas.microsoft.com/office/powerpoint/2010/main" val="42219233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9CCCA5D4-6612-48EC-BE70-549F1CA7BDD3}"/>
              </a:ext>
            </a:extLst>
          </p:cNvPr>
          <p:cNvSpPr>
            <a:spLocks noGrp="1" noRot="1" noChangeAspect="1" noTextEdit="1"/>
          </p:cNvSpPr>
          <p:nvPr>
            <p:ph type="sldImg"/>
          </p:nvPr>
        </p:nvSpPr>
        <p:spPr>
          <a:xfrm>
            <a:off x="331788" y="863600"/>
            <a:ext cx="6134100" cy="3451225"/>
          </a:xfrm>
          <a:ln/>
        </p:spPr>
      </p:sp>
      <p:sp>
        <p:nvSpPr>
          <p:cNvPr id="106499" name="Notes Placeholder 2">
            <a:extLst>
              <a:ext uri="{FF2B5EF4-FFF2-40B4-BE49-F238E27FC236}">
                <a16:creationId xmlns:a16="http://schemas.microsoft.com/office/drawing/2014/main" id="{57E4C862-E251-46B0-BC25-8D924EE33625}"/>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Tree>
    <p:extLst>
      <p:ext uri="{BB962C8B-B14F-4D97-AF65-F5344CB8AC3E}">
        <p14:creationId xmlns:p14="http://schemas.microsoft.com/office/powerpoint/2010/main" val="25360128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86506648-DBDD-459F-A7E2-453D39966A8D}"/>
              </a:ext>
            </a:extLst>
          </p:cNvPr>
          <p:cNvSpPr>
            <a:spLocks noGrp="1" noRot="1" noChangeAspect="1" noTextEdit="1"/>
          </p:cNvSpPr>
          <p:nvPr>
            <p:ph type="sldImg"/>
          </p:nvPr>
        </p:nvSpPr>
        <p:spPr>
          <a:xfrm>
            <a:off x="331788" y="863600"/>
            <a:ext cx="6134100" cy="3451225"/>
          </a:xfrm>
          <a:ln/>
        </p:spPr>
      </p:sp>
      <p:sp>
        <p:nvSpPr>
          <p:cNvPr id="108547" name="Notes Placeholder 2">
            <a:extLst>
              <a:ext uri="{FF2B5EF4-FFF2-40B4-BE49-F238E27FC236}">
                <a16:creationId xmlns:a16="http://schemas.microsoft.com/office/drawing/2014/main" id="{B3F88392-F40D-407F-A042-AE740A44160A}"/>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GB" altLang="en-US" dirty="0">
                <a:cs typeface="Arial" panose="020B0604020202020204" pitchFamily="34" charset="0"/>
              </a:rPr>
              <a:t> Errors in an initial dataset could, under chaotic behaviour, expand to make the predictions theoretically useless.</a:t>
            </a:r>
          </a:p>
        </p:txBody>
      </p:sp>
      <p:sp>
        <p:nvSpPr>
          <p:cNvPr id="108548" name="Slide Number Placeholder 3">
            <a:extLst>
              <a:ext uri="{FF2B5EF4-FFF2-40B4-BE49-F238E27FC236}">
                <a16:creationId xmlns:a16="http://schemas.microsoft.com/office/drawing/2014/main" id="{803C1680-63BD-40BA-BBF8-357519AD36B8}"/>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BD7534B4-A2F4-4056-ADB1-114BC4C0F79E}" type="slidenum">
              <a:rPr lang="en-US" altLang="en-US" sz="1800"/>
              <a:pPr eaLnBrk="1" hangingPunct="1">
                <a:spcBef>
                  <a:spcPct val="0"/>
                </a:spcBef>
              </a:pPr>
              <a:t>67</a:t>
            </a:fld>
            <a:endParaRPr lang="en-US" altLang="en-US" sz="1800"/>
          </a:p>
        </p:txBody>
      </p:sp>
    </p:spTree>
    <p:extLst>
      <p:ext uri="{BB962C8B-B14F-4D97-AF65-F5344CB8AC3E}">
        <p14:creationId xmlns:p14="http://schemas.microsoft.com/office/powerpoint/2010/main" val="40757770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C2A6D2BC-1EFC-4EB2-BEAD-82956904C8EC}"/>
              </a:ext>
            </a:extLst>
          </p:cNvPr>
          <p:cNvSpPr>
            <a:spLocks noGrp="1" noRot="1" noChangeAspect="1" noTextEdit="1"/>
          </p:cNvSpPr>
          <p:nvPr>
            <p:ph type="sldImg"/>
          </p:nvPr>
        </p:nvSpPr>
        <p:spPr>
          <a:xfrm>
            <a:off x="331788" y="863600"/>
            <a:ext cx="6134100" cy="3451225"/>
          </a:xfrm>
          <a:ln/>
        </p:spPr>
      </p:sp>
      <p:sp>
        <p:nvSpPr>
          <p:cNvPr id="110595" name="Notes Placeholder 2">
            <a:extLst>
              <a:ext uri="{FF2B5EF4-FFF2-40B4-BE49-F238E27FC236}">
                <a16:creationId xmlns:a16="http://schemas.microsoft.com/office/drawing/2014/main" id="{62ECC029-F92A-4F7A-A43C-7BA2841BDD28}"/>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200" dirty="0"/>
              <a:t>Sensitivity testing allows us to assess how sensitive a model is to minor errors in the input data and parameters.</a:t>
            </a:r>
            <a:endParaRPr lang="en-US" altLang="en-US" dirty="0">
              <a:cs typeface="Arial" panose="020B0604020202020204" pitchFamily="34" charset="0"/>
            </a:endParaRPr>
          </a:p>
        </p:txBody>
      </p:sp>
      <p:sp>
        <p:nvSpPr>
          <p:cNvPr id="110596" name="Slide Number Placeholder 3">
            <a:extLst>
              <a:ext uri="{FF2B5EF4-FFF2-40B4-BE49-F238E27FC236}">
                <a16:creationId xmlns:a16="http://schemas.microsoft.com/office/drawing/2014/main" id="{A6435F3B-6C9F-480B-8914-197B1DDFD320}"/>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04A78AE9-CCC6-462D-9828-75B69D741276}" type="slidenum">
              <a:rPr lang="en-US" altLang="en-US" sz="1800"/>
              <a:pPr eaLnBrk="1" hangingPunct="1">
                <a:spcBef>
                  <a:spcPct val="0"/>
                </a:spcBef>
              </a:pPr>
              <a:t>68</a:t>
            </a:fld>
            <a:endParaRPr lang="en-US" altLang="en-US" sz="1800"/>
          </a:p>
        </p:txBody>
      </p:sp>
    </p:spTree>
    <p:extLst>
      <p:ext uri="{BB962C8B-B14F-4D97-AF65-F5344CB8AC3E}">
        <p14:creationId xmlns:p14="http://schemas.microsoft.com/office/powerpoint/2010/main" val="771142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551723EC-A3F7-40D2-934E-12D7624696D2}"/>
              </a:ext>
            </a:extLst>
          </p:cNvPr>
          <p:cNvSpPr>
            <a:spLocks noGrp="1" noRot="1" noChangeAspect="1" noTextEdit="1"/>
          </p:cNvSpPr>
          <p:nvPr>
            <p:ph type="sldImg"/>
          </p:nvPr>
        </p:nvSpPr>
        <p:spPr>
          <a:xfrm>
            <a:off x="331788" y="863600"/>
            <a:ext cx="6134100" cy="3451225"/>
          </a:xfrm>
          <a:ln/>
        </p:spPr>
      </p:sp>
      <p:sp>
        <p:nvSpPr>
          <p:cNvPr id="18435" name="Notes Placeholder 2">
            <a:extLst>
              <a:ext uri="{FF2B5EF4-FFF2-40B4-BE49-F238E27FC236}">
                <a16:creationId xmlns:a16="http://schemas.microsoft.com/office/drawing/2014/main" id="{623EF167-31E0-4008-84D9-3DC60D7B1FB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cs typeface="Arial" panose="020B0604020202020204" pitchFamily="34" charset="0"/>
              </a:rPr>
              <a:t> By building up a set of generic classes and objects, you remove detail to only where it is needed. </a:t>
            </a:r>
          </a:p>
        </p:txBody>
      </p:sp>
      <p:sp>
        <p:nvSpPr>
          <p:cNvPr id="18436" name="Slide Number Placeholder 3">
            <a:extLst>
              <a:ext uri="{FF2B5EF4-FFF2-40B4-BE49-F238E27FC236}">
                <a16:creationId xmlns:a16="http://schemas.microsoft.com/office/drawing/2014/main" id="{7AF20465-E70B-4664-BEC4-725137AF65CF}"/>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DF9FFBED-65B8-4E73-A865-C108FD25783B}" type="slidenum">
              <a:rPr lang="en-US" altLang="en-US" sz="1800"/>
              <a:pPr eaLnBrk="1" hangingPunct="1">
                <a:spcBef>
                  <a:spcPct val="0"/>
                </a:spcBef>
              </a:pPr>
              <a:t>6</a:t>
            </a:fld>
            <a:endParaRPr lang="en-US" altLang="en-US" sz="1800"/>
          </a:p>
        </p:txBody>
      </p:sp>
    </p:spTree>
    <p:extLst>
      <p:ext uri="{BB962C8B-B14F-4D97-AF65-F5344CB8AC3E}">
        <p14:creationId xmlns:p14="http://schemas.microsoft.com/office/powerpoint/2010/main" val="38325452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FD73D35F-4536-458C-8E43-C1CE2DF685FB}"/>
              </a:ext>
            </a:extLst>
          </p:cNvPr>
          <p:cNvSpPr>
            <a:spLocks noGrp="1" noRot="1" noChangeAspect="1" noTextEdit="1"/>
          </p:cNvSpPr>
          <p:nvPr>
            <p:ph type="sldImg"/>
          </p:nvPr>
        </p:nvSpPr>
        <p:spPr>
          <a:xfrm>
            <a:off x="331788" y="863600"/>
            <a:ext cx="6134100" cy="3451225"/>
          </a:xfrm>
          <a:ln/>
        </p:spPr>
      </p:sp>
      <p:sp>
        <p:nvSpPr>
          <p:cNvPr id="112643" name="Notes Placeholder 2">
            <a:extLst>
              <a:ext uri="{FF2B5EF4-FFF2-40B4-BE49-F238E27FC236}">
                <a16:creationId xmlns:a16="http://schemas.microsoft.com/office/drawing/2014/main" id="{4996E05A-C79C-48CB-8F99-A157AAE33A01}"/>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112644" name="Slide Number Placeholder 3">
            <a:extLst>
              <a:ext uri="{FF2B5EF4-FFF2-40B4-BE49-F238E27FC236}">
                <a16:creationId xmlns:a16="http://schemas.microsoft.com/office/drawing/2014/main" id="{5A8AE661-96C7-4D49-BF22-C09DE6806384}"/>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BF4DA8A9-537D-47FA-9CEB-1774EB0A741D}" type="slidenum">
              <a:rPr lang="en-US" altLang="en-US" sz="1800"/>
              <a:pPr eaLnBrk="1" hangingPunct="1">
                <a:spcBef>
                  <a:spcPct val="0"/>
                </a:spcBef>
              </a:pPr>
              <a:t>69</a:t>
            </a:fld>
            <a:endParaRPr lang="en-US" altLang="en-US" sz="1800"/>
          </a:p>
        </p:txBody>
      </p:sp>
    </p:spTree>
    <p:extLst>
      <p:ext uri="{BB962C8B-B14F-4D97-AF65-F5344CB8AC3E}">
        <p14:creationId xmlns:p14="http://schemas.microsoft.com/office/powerpoint/2010/main" val="39600633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665F48D-4D8E-4A45-B3A4-3E973BDAACBD}"/>
              </a:ext>
            </a:extLst>
          </p:cNvPr>
          <p:cNvSpPr>
            <a:spLocks noGrp="1" noRot="1" noChangeAspect="1" noTextEdit="1"/>
          </p:cNvSpPr>
          <p:nvPr>
            <p:ph type="sldImg"/>
          </p:nvPr>
        </p:nvSpPr>
        <p:spPr>
          <a:xfrm>
            <a:off x="331788" y="863600"/>
            <a:ext cx="6134100" cy="3451225"/>
          </a:xfrm>
          <a:ln/>
        </p:spPr>
      </p:sp>
      <p:sp>
        <p:nvSpPr>
          <p:cNvPr id="114691" name="Notes Placeholder 2">
            <a:extLst>
              <a:ext uri="{FF2B5EF4-FFF2-40B4-BE49-F238E27FC236}">
                <a16:creationId xmlns:a16="http://schemas.microsoft.com/office/drawing/2014/main" id="{79171080-E46B-40C2-A8C0-1EE842899AF8}"/>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Finally, remember that models aren't just about prediction.</a:t>
            </a:r>
          </a:p>
        </p:txBody>
      </p:sp>
      <p:sp>
        <p:nvSpPr>
          <p:cNvPr id="114692" name="Slide Number Placeholder 3">
            <a:extLst>
              <a:ext uri="{FF2B5EF4-FFF2-40B4-BE49-F238E27FC236}">
                <a16:creationId xmlns:a16="http://schemas.microsoft.com/office/drawing/2014/main" id="{6AC5285A-AD6F-4BC8-B51F-CC542141E587}"/>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5F66F288-055C-418F-BBAC-FAD37A3E3C5B}" type="slidenum">
              <a:rPr lang="en-US" altLang="en-US" sz="1800"/>
              <a:pPr eaLnBrk="1" hangingPunct="1">
                <a:spcBef>
                  <a:spcPct val="0"/>
                </a:spcBef>
              </a:pPr>
              <a:t>70</a:t>
            </a:fld>
            <a:endParaRPr lang="en-US" altLang="en-US" sz="1800"/>
          </a:p>
        </p:txBody>
      </p:sp>
    </p:spTree>
    <p:extLst>
      <p:ext uri="{BB962C8B-B14F-4D97-AF65-F5344CB8AC3E}">
        <p14:creationId xmlns:p14="http://schemas.microsoft.com/office/powerpoint/2010/main" val="9057333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746B3FE0-A322-4EA3-9942-C939BD572ECE}"/>
              </a:ext>
            </a:extLst>
          </p:cNvPr>
          <p:cNvSpPr>
            <a:spLocks noGrp="1" noChangeArrowheads="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eaLnBrk="0" hangingPunct="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eaLnBrk="0" hangingPunct="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5C57D307-CF61-4310-9632-429B7E1C1145}" type="slidenum">
              <a:rPr lang="en-US" altLang="en-US" sz="1800"/>
              <a:pPr eaLnBrk="1" hangingPunct="1">
                <a:spcBef>
                  <a:spcPct val="0"/>
                </a:spcBef>
              </a:pPr>
              <a:t>71</a:t>
            </a:fld>
            <a:endParaRPr lang="en-US" altLang="en-US" sz="1800"/>
          </a:p>
        </p:txBody>
      </p:sp>
      <p:sp>
        <p:nvSpPr>
          <p:cNvPr id="102403" name="Rectangle 2">
            <a:extLst>
              <a:ext uri="{FF2B5EF4-FFF2-40B4-BE49-F238E27FC236}">
                <a16:creationId xmlns:a16="http://schemas.microsoft.com/office/drawing/2014/main" id="{A3740933-E16C-44F3-932B-992558460FA8}"/>
              </a:ext>
            </a:extLst>
          </p:cNvPr>
          <p:cNvSpPr>
            <a:spLocks noGrp="1" noRot="1" noChangeAspect="1" noChangeArrowheads="1" noTextEdit="1"/>
          </p:cNvSpPr>
          <p:nvPr>
            <p:ph type="sldImg"/>
          </p:nvPr>
        </p:nvSpPr>
        <p:spPr>
          <a:xfrm>
            <a:off x="331788" y="863600"/>
            <a:ext cx="6134100" cy="3451225"/>
          </a:xfrm>
          <a:ln/>
        </p:spPr>
      </p:sp>
      <p:sp>
        <p:nvSpPr>
          <p:cNvPr id="102404" name="Rectangle 3">
            <a:extLst>
              <a:ext uri="{FF2B5EF4-FFF2-40B4-BE49-F238E27FC236}">
                <a16:creationId xmlns:a16="http://schemas.microsoft.com/office/drawing/2014/main" id="{50551C9E-830D-41D8-83A9-9F0DC9D4549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cs typeface="Arial" panose="020B0604020202020204" pitchFamily="34" charset="0"/>
              </a:rPr>
              <a:t>For more information on CAs, especially the mathematical foundations laid down by Wolfram and how they fit in with computers, see Wolfram’s website…</a:t>
            </a:r>
          </a:p>
          <a:p>
            <a:pPr eaLnBrk="1" hangingPunct="1"/>
            <a:r>
              <a:rPr lang="en-US" altLang="en-US">
                <a:cs typeface="Arial" panose="020B0604020202020204" pitchFamily="34" charset="0"/>
              </a:rPr>
              <a:t>http://www.stephenwolfram.com/</a:t>
            </a:r>
          </a:p>
          <a:p>
            <a:pPr eaLnBrk="1" hangingPunct="1"/>
            <a:r>
              <a:rPr lang="en-GB" altLang="en-US">
                <a:cs typeface="Arial" panose="020B0604020202020204" pitchFamily="34" charset="0"/>
              </a:rPr>
              <a:t>You can also find details of his much-hyped, but excellent looking, book there.</a:t>
            </a:r>
          </a:p>
          <a:p>
            <a:pPr eaLnBrk="1" hangingPunct="1"/>
            <a:r>
              <a:rPr lang="en-GB" altLang="en-US">
                <a:cs typeface="Arial" panose="020B0604020202020204" pitchFamily="34" charset="0"/>
              </a:rPr>
              <a:t>http://www.amazon.co.uk/exec/obidos/ASIN/1579550088/</a:t>
            </a:r>
          </a:p>
        </p:txBody>
      </p:sp>
    </p:spTree>
    <p:extLst>
      <p:ext uri="{BB962C8B-B14F-4D97-AF65-F5344CB8AC3E}">
        <p14:creationId xmlns:p14="http://schemas.microsoft.com/office/powerpoint/2010/main" val="37426572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2BA506C0-B54B-4328-AFDB-64E5C776BCB0}"/>
              </a:ext>
            </a:extLst>
          </p:cNvPr>
          <p:cNvSpPr>
            <a:spLocks noGrp="1" noRot="1" noChangeAspect="1" noTextEdit="1"/>
          </p:cNvSpPr>
          <p:nvPr>
            <p:ph type="sldImg"/>
          </p:nvPr>
        </p:nvSpPr>
        <p:spPr>
          <a:xfrm>
            <a:off x="331788" y="863600"/>
            <a:ext cx="6134100" cy="3451225"/>
          </a:xfrm>
          <a:ln/>
        </p:spPr>
      </p:sp>
      <p:sp>
        <p:nvSpPr>
          <p:cNvPr id="105475" name="Notes Placeholder 2">
            <a:extLst>
              <a:ext uri="{FF2B5EF4-FFF2-40B4-BE49-F238E27FC236}">
                <a16:creationId xmlns:a16="http://schemas.microsoft.com/office/drawing/2014/main" id="{60ECFA47-A8D2-49AE-A785-7D6D5F159E67}"/>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cs typeface="Arial" panose="020B0604020202020204" pitchFamily="34" charset="0"/>
              </a:rPr>
              <a:t>http://aima.cs.berkeley.edu/</a:t>
            </a:r>
          </a:p>
        </p:txBody>
      </p:sp>
      <p:sp>
        <p:nvSpPr>
          <p:cNvPr id="105476" name="Slide Number Placeholder 3">
            <a:extLst>
              <a:ext uri="{FF2B5EF4-FFF2-40B4-BE49-F238E27FC236}">
                <a16:creationId xmlns:a16="http://schemas.microsoft.com/office/drawing/2014/main" id="{40DF8913-829B-4AC5-BD4E-00DBE2C4DF47}"/>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65236D33-043E-444B-B5BA-FDBB3E75F8B8}" type="slidenum">
              <a:rPr lang="en-US" altLang="en-US" sz="1800">
                <a:latin typeface="Arial" panose="020B0604020202020204" pitchFamily="34" charset="0"/>
              </a:rPr>
              <a:pPr eaLnBrk="1" hangingPunct="1">
                <a:spcBef>
                  <a:spcPct val="0"/>
                </a:spcBef>
              </a:pPr>
              <a:t>72</a:t>
            </a:fld>
            <a:endParaRPr lang="en-US" altLang="en-US" sz="1800">
              <a:latin typeface="Arial" panose="020B0604020202020204" pitchFamily="34" charset="0"/>
            </a:endParaRPr>
          </a:p>
        </p:txBody>
      </p:sp>
    </p:spTree>
    <p:extLst>
      <p:ext uri="{BB962C8B-B14F-4D97-AF65-F5344CB8AC3E}">
        <p14:creationId xmlns:p14="http://schemas.microsoft.com/office/powerpoint/2010/main" val="337212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B41ED114-922A-49E2-8C91-4220D9925A4F}"/>
              </a:ext>
            </a:extLst>
          </p:cNvPr>
          <p:cNvSpPr>
            <a:spLocks noGrp="1" noRot="1" noChangeAspect="1" noTextEdit="1"/>
          </p:cNvSpPr>
          <p:nvPr>
            <p:ph type="sldImg"/>
          </p:nvPr>
        </p:nvSpPr>
        <p:spPr>
          <a:xfrm>
            <a:off x="331788" y="863600"/>
            <a:ext cx="6134100" cy="3451225"/>
          </a:xfrm>
          <a:ln/>
        </p:spPr>
      </p:sp>
      <p:sp>
        <p:nvSpPr>
          <p:cNvPr id="20483" name="Notes Placeholder 2">
            <a:extLst>
              <a:ext uri="{FF2B5EF4-FFF2-40B4-BE49-F238E27FC236}">
                <a16:creationId xmlns:a16="http://schemas.microsoft.com/office/drawing/2014/main" id="{A6404A36-4C37-4C75-8B4E-9F2E646DAF62}"/>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anose="020B0604020202020204" pitchFamily="34" charset="0"/>
              </a:rPr>
              <a:t>Once you have your model on paper, it is a process of "just" building it in Python. As long as you've carefully thought it through and got the object structure well worked out, this shouldn't be too complicated. You then have to show that your model is worthwhile, which is a more involved process.</a:t>
            </a:r>
          </a:p>
        </p:txBody>
      </p:sp>
    </p:spTree>
    <p:extLst>
      <p:ext uri="{BB962C8B-B14F-4D97-AF65-F5344CB8AC3E}">
        <p14:creationId xmlns:p14="http://schemas.microsoft.com/office/powerpoint/2010/main" val="3739608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35DFCE4-1787-4D8C-965E-CF855C62EAE4}"/>
              </a:ext>
            </a:extLst>
          </p:cNvPr>
          <p:cNvSpPr>
            <a:spLocks noGrp="1" noRot="1" noChangeAspect="1" noTextEdit="1"/>
          </p:cNvSpPr>
          <p:nvPr>
            <p:ph type="sldImg"/>
          </p:nvPr>
        </p:nvSpPr>
        <p:spPr>
          <a:xfrm>
            <a:off x="331788" y="863600"/>
            <a:ext cx="6134100" cy="3451225"/>
          </a:xfrm>
          <a:ln/>
        </p:spPr>
      </p:sp>
      <p:sp>
        <p:nvSpPr>
          <p:cNvPr id="22531" name="Notes Placeholder 2">
            <a:extLst>
              <a:ext uri="{FF2B5EF4-FFF2-40B4-BE49-F238E27FC236}">
                <a16:creationId xmlns:a16="http://schemas.microsoft.com/office/drawing/2014/main" id="{2F92B90D-A8E7-4451-8A8D-4F7CABA0BFBF}"/>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For more on automatic verification see </a:t>
            </a:r>
            <a:r>
              <a:rPr lang="en-GB" altLang="en-US">
                <a:cs typeface="Arial" panose="020B0604020202020204" pitchFamily="34" charset="0"/>
              </a:rPr>
              <a:t>Wooldridge (2009) An Introduction to MultiAgent Systems.</a:t>
            </a:r>
          </a:p>
        </p:txBody>
      </p:sp>
      <p:sp>
        <p:nvSpPr>
          <p:cNvPr id="22532" name="Slide Number Placeholder 3">
            <a:extLst>
              <a:ext uri="{FF2B5EF4-FFF2-40B4-BE49-F238E27FC236}">
                <a16:creationId xmlns:a16="http://schemas.microsoft.com/office/drawing/2014/main" id="{B745DE13-C4F1-452B-B362-9B57AF879F31}"/>
              </a:ext>
            </a:extLst>
          </p:cNvPr>
          <p:cNvSpPr>
            <a:spLocks noGrp="1"/>
          </p:cNvSpPr>
          <p:nvPr>
            <p:ph type="sldNum" sz="quarter" idx="4294967295"/>
          </p:nvPr>
        </p:nvSpPr>
        <p:spPr bwMode="auto">
          <a:xfrm>
            <a:off x="3849688" y="9378950"/>
            <a:ext cx="2946400" cy="49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pPr>
            <a:fld id="{94A8AAA7-10E6-4E48-9C99-2705B6C1F43B}" type="slidenum">
              <a:rPr lang="en-US" altLang="en-US" sz="1800"/>
              <a:pPr eaLnBrk="1" hangingPunct="1">
                <a:spcBef>
                  <a:spcPct val="0"/>
                </a:spcBef>
              </a:pPr>
              <a:t>8</a:t>
            </a:fld>
            <a:endParaRPr lang="en-US" altLang="en-US" sz="1800"/>
          </a:p>
        </p:txBody>
      </p:sp>
    </p:spTree>
    <p:extLst>
      <p:ext uri="{BB962C8B-B14F-4D97-AF65-F5344CB8AC3E}">
        <p14:creationId xmlns:p14="http://schemas.microsoft.com/office/powerpoint/2010/main" val="2072423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6D3F4E79-2FFF-46EA-B102-53CE7257286E}"/>
              </a:ext>
            </a:extLst>
          </p:cNvPr>
          <p:cNvSpPr>
            <a:spLocks noGrp="1" noRot="1" noChangeAspect="1" noTextEdit="1"/>
          </p:cNvSpPr>
          <p:nvPr>
            <p:ph type="sldImg"/>
          </p:nvPr>
        </p:nvSpPr>
        <p:spPr>
          <a:xfrm>
            <a:off x="331788" y="863600"/>
            <a:ext cx="6134100" cy="3451225"/>
          </a:xfrm>
          <a:ln/>
        </p:spPr>
      </p:sp>
      <p:sp>
        <p:nvSpPr>
          <p:cNvPr id="24579" name="Notes Placeholder 2">
            <a:extLst>
              <a:ext uri="{FF2B5EF4-FFF2-40B4-BE49-F238E27FC236}">
                <a16:creationId xmlns:a16="http://schemas.microsoft.com/office/drawing/2014/main" id="{6C39AAA4-ABA8-4013-BD96-779BF9DB6BED}"/>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cs typeface="Arial" panose="020B0604020202020204" pitchFamily="34" charset="0"/>
              </a:rPr>
              <a:t> The squares are from early model runs of Alison Heppenstall’s petrol model, testing basic price diffusion. </a:t>
            </a:r>
          </a:p>
          <a:p>
            <a:r>
              <a:rPr lang="en-GB" altLang="en-US">
                <a:cs typeface="Arial" panose="020B0604020202020204" pitchFamily="34" charset="0"/>
              </a:rPr>
              <a:t> Heppenstall, A.J., Evans, A.J. and Birkin, M.H. (2005) 'A Hybrid Multi-Agent/Spatial Interaction Model System for Petrol Price Setting' Transactions in GIS, 9 (1), 35-51</a:t>
            </a:r>
          </a:p>
          <a:p>
            <a:endParaRPr lang="en-GB" altLang="en-US">
              <a:cs typeface="Arial" panose="020B0604020202020204" pitchFamily="34" charset="0"/>
            </a:endParaRPr>
          </a:p>
        </p:txBody>
      </p:sp>
    </p:spTree>
    <p:extLst>
      <p:ext uri="{BB962C8B-B14F-4D97-AF65-F5344CB8AC3E}">
        <p14:creationId xmlns:p14="http://schemas.microsoft.com/office/powerpoint/2010/main" val="479754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DBC8C8-B2AA-4877-ACAF-EC77FF4A9711}" type="slidenum">
              <a:rPr lang="en-GB"/>
              <a:pPr>
                <a:defRPr/>
              </a:pPr>
              <a:t>‹#›</a:t>
            </a:fld>
            <a:endParaRPr lang="en-GB"/>
          </a:p>
        </p:txBody>
      </p:sp>
    </p:spTree>
    <p:extLst>
      <p:ext uri="{BB962C8B-B14F-4D97-AF65-F5344CB8AC3E}">
        <p14:creationId xmlns:p14="http://schemas.microsoft.com/office/powerpoint/2010/main" val="388283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3A91D5-16BC-4ECB-8549-282307842A6A}" type="slidenum">
              <a:rPr lang="en-GB"/>
              <a:pPr>
                <a:defRPr/>
              </a:pPr>
              <a:t>‹#›</a:t>
            </a:fld>
            <a:endParaRPr lang="en-GB"/>
          </a:p>
        </p:txBody>
      </p:sp>
    </p:spTree>
    <p:extLst>
      <p:ext uri="{BB962C8B-B14F-4D97-AF65-F5344CB8AC3E}">
        <p14:creationId xmlns:p14="http://schemas.microsoft.com/office/powerpoint/2010/main" val="1989243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74A1D1-4DAF-413D-A774-3B20D7182B58}" type="slidenum">
              <a:rPr lang="en-GB"/>
              <a:pPr>
                <a:defRPr/>
              </a:pPr>
              <a:t>‹#›</a:t>
            </a:fld>
            <a:endParaRPr lang="en-GB"/>
          </a:p>
        </p:txBody>
      </p:sp>
    </p:spTree>
    <p:extLst>
      <p:ext uri="{BB962C8B-B14F-4D97-AF65-F5344CB8AC3E}">
        <p14:creationId xmlns:p14="http://schemas.microsoft.com/office/powerpoint/2010/main" val="3872185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BDE741-46DC-42B7-9AFD-CABEF59374F4}" type="slidenum">
              <a:rPr lang="en-GB"/>
              <a:pPr>
                <a:defRPr/>
              </a:pPr>
              <a:t>‹#›</a:t>
            </a:fld>
            <a:endParaRPr lang="en-GB"/>
          </a:p>
        </p:txBody>
      </p:sp>
    </p:spTree>
    <p:extLst>
      <p:ext uri="{BB962C8B-B14F-4D97-AF65-F5344CB8AC3E}">
        <p14:creationId xmlns:p14="http://schemas.microsoft.com/office/powerpoint/2010/main" val="776871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83A1E5-3B9B-4AE1-99FD-0917BC4B093A}" type="slidenum">
              <a:rPr lang="en-GB"/>
              <a:pPr>
                <a:defRPr/>
              </a:pPr>
              <a:t>‹#›</a:t>
            </a:fld>
            <a:endParaRPr lang="en-GB"/>
          </a:p>
        </p:txBody>
      </p:sp>
    </p:spTree>
    <p:extLst>
      <p:ext uri="{BB962C8B-B14F-4D97-AF65-F5344CB8AC3E}">
        <p14:creationId xmlns:p14="http://schemas.microsoft.com/office/powerpoint/2010/main" val="2326294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A5F330-7792-484B-8315-C4CB1D2BF978}" type="slidenum">
              <a:rPr lang="en-GB"/>
              <a:pPr>
                <a:defRPr/>
              </a:pPr>
              <a:t>‹#›</a:t>
            </a:fld>
            <a:endParaRPr lang="en-GB"/>
          </a:p>
        </p:txBody>
      </p:sp>
    </p:spTree>
    <p:extLst>
      <p:ext uri="{BB962C8B-B14F-4D97-AF65-F5344CB8AC3E}">
        <p14:creationId xmlns:p14="http://schemas.microsoft.com/office/powerpoint/2010/main" val="2539624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DD11429-59BD-4851-B3DD-FD51FBEB67B9}" type="slidenum">
              <a:rPr lang="en-GB"/>
              <a:pPr>
                <a:defRPr/>
              </a:pPr>
              <a:t>‹#›</a:t>
            </a:fld>
            <a:endParaRPr lang="en-GB"/>
          </a:p>
        </p:txBody>
      </p:sp>
    </p:spTree>
    <p:extLst>
      <p:ext uri="{BB962C8B-B14F-4D97-AF65-F5344CB8AC3E}">
        <p14:creationId xmlns:p14="http://schemas.microsoft.com/office/powerpoint/2010/main" val="2773387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69534B4-5505-47B5-B946-487A961F2E6C}" type="slidenum">
              <a:rPr lang="en-GB"/>
              <a:pPr>
                <a:defRPr/>
              </a:pPr>
              <a:t>‹#›</a:t>
            </a:fld>
            <a:endParaRPr lang="en-GB"/>
          </a:p>
        </p:txBody>
      </p:sp>
    </p:spTree>
    <p:extLst>
      <p:ext uri="{BB962C8B-B14F-4D97-AF65-F5344CB8AC3E}">
        <p14:creationId xmlns:p14="http://schemas.microsoft.com/office/powerpoint/2010/main" val="1408306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2EDACC8-AE9F-45D0-97B4-5F193EBA0D9C}" type="slidenum">
              <a:rPr lang="en-GB"/>
              <a:pPr>
                <a:defRPr/>
              </a:pPr>
              <a:t>‹#›</a:t>
            </a:fld>
            <a:endParaRPr lang="en-GB"/>
          </a:p>
        </p:txBody>
      </p:sp>
    </p:spTree>
    <p:extLst>
      <p:ext uri="{BB962C8B-B14F-4D97-AF65-F5344CB8AC3E}">
        <p14:creationId xmlns:p14="http://schemas.microsoft.com/office/powerpoint/2010/main" val="3255756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817C8D-EE70-4516-90B9-995AD30D89C0}" type="slidenum">
              <a:rPr lang="en-GB"/>
              <a:pPr>
                <a:defRPr/>
              </a:pPr>
              <a:t>‹#›</a:t>
            </a:fld>
            <a:endParaRPr lang="en-GB"/>
          </a:p>
        </p:txBody>
      </p:sp>
    </p:spTree>
    <p:extLst>
      <p:ext uri="{BB962C8B-B14F-4D97-AF65-F5344CB8AC3E}">
        <p14:creationId xmlns:p14="http://schemas.microsoft.com/office/powerpoint/2010/main" val="2846284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C65995-8545-400F-9D7E-CFD8A59DE4A8}" type="slidenum">
              <a:rPr lang="en-GB"/>
              <a:pPr>
                <a:defRPr/>
              </a:pPr>
              <a:t>‹#›</a:t>
            </a:fld>
            <a:endParaRPr lang="en-GB"/>
          </a:p>
        </p:txBody>
      </p:sp>
    </p:spTree>
    <p:extLst>
      <p:ext uri="{BB962C8B-B14F-4D97-AF65-F5344CB8AC3E}">
        <p14:creationId xmlns:p14="http://schemas.microsoft.com/office/powerpoint/2010/main" val="114406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2B69F344-FAC5-40BC-938D-431F41F2854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BCD70225-4ACA-48CA-A06E-CC2994AE5257}"/>
              </a:ext>
            </a:extLst>
          </p:cNvPr>
          <p:cNvSpPr>
            <a:spLocks noGrp="1" noChangeArrowheads="1"/>
          </p:cNvSpPr>
          <p:nvPr>
            <p:ph idx="1"/>
          </p:nvPr>
        </p:nvSpPr>
        <p:spPr>
          <a:xfrm>
            <a:off x="623392" y="2349500"/>
            <a:ext cx="10945216" cy="4237038"/>
          </a:xfrm>
        </p:spPr>
        <p:txBody>
          <a:bodyPr rtlCol="0">
            <a:normAutofit/>
          </a:bodyPr>
          <a:lstStyle/>
          <a:p>
            <a:pPr lvl="1" eaLnBrk="1" fontAlgn="auto" hangingPunct="1">
              <a:spcAft>
                <a:spcPts val="0"/>
              </a:spcAft>
              <a:buNone/>
              <a:defRPr/>
            </a:pPr>
            <a:r>
              <a:rPr lang="en-GB" sz="3600" dirty="0"/>
              <a:t>The modelling process:</a:t>
            </a:r>
          </a:p>
          <a:p>
            <a:pPr lvl="1" eaLnBrk="1" fontAlgn="auto" hangingPunct="1">
              <a:spcAft>
                <a:spcPts val="0"/>
              </a:spcAft>
              <a:buNone/>
              <a:defRPr/>
            </a:pPr>
            <a:r>
              <a:rPr lang="en-GB" sz="3600" dirty="0"/>
              <a:t>Preparing to model</a:t>
            </a:r>
          </a:p>
          <a:p>
            <a:pPr lvl="1" eaLnBrk="1" fontAlgn="auto" hangingPunct="1">
              <a:spcAft>
                <a:spcPts val="0"/>
              </a:spcAft>
              <a:buNone/>
              <a:defRPr/>
            </a:pPr>
            <a:r>
              <a:rPr lang="en-GB" dirty="0">
                <a:solidFill>
                  <a:schemeClr val="bg1">
                    <a:lumMod val="50000"/>
                  </a:schemeClr>
                </a:solidFill>
              </a:rPr>
              <a:t>Verification</a:t>
            </a:r>
          </a:p>
          <a:p>
            <a:pPr lvl="1" eaLnBrk="1" fontAlgn="auto" hangingPunct="1">
              <a:spcAft>
                <a:spcPts val="0"/>
              </a:spcAft>
              <a:buNone/>
              <a:defRPr/>
            </a:pPr>
            <a:r>
              <a:rPr lang="en-GB" dirty="0">
                <a:solidFill>
                  <a:schemeClr val="bg1">
                    <a:lumMod val="50000"/>
                  </a:schemeClr>
                </a:solidFill>
              </a:rPr>
              <a:t>Calibration/Optimisation</a:t>
            </a:r>
          </a:p>
          <a:p>
            <a:pPr lvl="1" eaLnBrk="1" fontAlgn="auto" hangingPunct="1">
              <a:spcAft>
                <a:spcPts val="0"/>
              </a:spcAft>
              <a:buNone/>
              <a:defRPr/>
            </a:pPr>
            <a:r>
              <a:rPr lang="en-GB" dirty="0">
                <a:solidFill>
                  <a:schemeClr val="bg1">
                    <a:lumMod val="50000"/>
                  </a:schemeClr>
                </a:solidFill>
              </a:rPr>
              <a:t>Thinking machines</a:t>
            </a:r>
          </a:p>
          <a:p>
            <a:pPr lvl="1" eaLnBrk="1" fontAlgn="auto" hangingPunct="1">
              <a:spcAft>
                <a:spcPts val="0"/>
              </a:spcAft>
              <a:buNone/>
              <a:defRPr/>
            </a:pPr>
            <a:r>
              <a:rPr lang="en-GB" sz="2000" dirty="0">
                <a:solidFill>
                  <a:schemeClr val="bg1">
                    <a:lumMod val="50000"/>
                  </a:schemeClr>
                </a:solidFill>
              </a:rPr>
              <a:t>Validation</a:t>
            </a:r>
          </a:p>
          <a:p>
            <a:pPr lvl="1" eaLnBrk="1" fontAlgn="auto" hangingPunct="1">
              <a:spcAft>
                <a:spcPts val="0"/>
              </a:spcAft>
              <a:buNone/>
              <a:defRPr/>
            </a:pPr>
            <a:r>
              <a:rPr lang="en-GB" sz="2000" dirty="0">
                <a:solidFill>
                  <a:prstClr val="white">
                    <a:lumMod val="50000"/>
                  </a:prstClr>
                </a:solidFill>
              </a:rPr>
              <a:t>Sensitivity testing and dealing with error</a:t>
            </a:r>
          </a:p>
          <a:p>
            <a:pPr lvl="1" eaLnBrk="1" fontAlgn="auto" hangingPunct="1">
              <a:spcAft>
                <a:spcPts val="0"/>
              </a:spcAft>
              <a:buNone/>
              <a:defRPr/>
            </a:pPr>
            <a:endParaRPr lang="en-GB" sz="2000" dirty="0">
              <a:solidFill>
                <a:schemeClr val="bg1">
                  <a:lumMod val="50000"/>
                </a:schemeClr>
              </a:solidFill>
            </a:endParaRPr>
          </a:p>
          <a:p>
            <a:pPr lvl="1" eaLnBrk="1" fontAlgn="auto" hangingPunct="1">
              <a:spcAft>
                <a:spcPts val="0"/>
              </a:spcAft>
              <a:buNone/>
              <a:defRPr/>
            </a:pPr>
            <a:endParaRPr lang="en-GB" sz="2000" dirty="0">
              <a:solidFill>
                <a:schemeClr val="bg1">
                  <a:lumMod val="50000"/>
                </a:schemeClr>
              </a:solidFill>
            </a:endParaRPr>
          </a:p>
        </p:txBody>
      </p:sp>
    </p:spTree>
    <p:extLst>
      <p:ext uri="{BB962C8B-B14F-4D97-AF65-F5344CB8AC3E}">
        <p14:creationId xmlns:p14="http://schemas.microsoft.com/office/powerpoint/2010/main" val="2246703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70F0CB0-3409-4447-9E63-EE0784D6423B}"/>
              </a:ext>
            </a:extLst>
          </p:cNvPr>
          <p:cNvSpPr>
            <a:spLocks noGrp="1"/>
          </p:cNvSpPr>
          <p:nvPr>
            <p:ph type="title"/>
          </p:nvPr>
        </p:nvSpPr>
        <p:spPr>
          <a:xfrm>
            <a:off x="7032104" y="332656"/>
            <a:ext cx="4703762" cy="1143000"/>
          </a:xfrm>
        </p:spPr>
        <p:txBody>
          <a:bodyPr/>
          <a:lstStyle/>
          <a:p>
            <a:pPr algn="r"/>
            <a:r>
              <a:rPr lang="en-GB" altLang="en-US" sz="4000" dirty="0"/>
              <a:t>Model runs</a:t>
            </a:r>
          </a:p>
        </p:txBody>
      </p:sp>
      <p:sp>
        <p:nvSpPr>
          <p:cNvPr id="24579" name="Content Placeholder 2">
            <a:extLst>
              <a:ext uri="{FF2B5EF4-FFF2-40B4-BE49-F238E27FC236}">
                <a16:creationId xmlns:a16="http://schemas.microsoft.com/office/drawing/2014/main" id="{158F5A4D-18A2-4B71-B166-7D86EE57CCDE}"/>
              </a:ext>
            </a:extLst>
          </p:cNvPr>
          <p:cNvSpPr>
            <a:spLocks noGrp="1"/>
          </p:cNvSpPr>
          <p:nvPr>
            <p:ph sz="quarter" idx="1"/>
          </p:nvPr>
        </p:nvSpPr>
        <p:spPr>
          <a:xfrm>
            <a:off x="479376" y="2636838"/>
            <a:ext cx="4830813" cy="4006850"/>
          </a:xfrm>
        </p:spPr>
        <p:txBody>
          <a:bodyPr/>
          <a:lstStyle/>
          <a:p>
            <a:pPr marL="0" indent="0">
              <a:buNone/>
              <a:defRPr/>
            </a:pPr>
            <a:r>
              <a:rPr lang="en-GB" sz="2600" dirty="0"/>
              <a:t>Is the system stable over time (if expected)?</a:t>
            </a:r>
          </a:p>
          <a:p>
            <a:pPr>
              <a:buFont typeface="Wingdings 2" pitchFamily="18" charset="2"/>
              <a:buNone/>
              <a:defRPr/>
            </a:pPr>
            <a:endParaRPr lang="en-GB" sz="2600" dirty="0"/>
          </a:p>
          <a:p>
            <a:pPr marL="0" indent="0">
              <a:buNone/>
              <a:defRPr/>
            </a:pPr>
            <a:r>
              <a:rPr lang="en-GB" sz="2600" dirty="0"/>
              <a:t>Do you think the model will run to an equilibrium or fluctuate?</a:t>
            </a:r>
          </a:p>
          <a:p>
            <a:pPr marL="0" indent="0">
              <a:buNone/>
              <a:defRPr/>
            </a:pPr>
            <a:r>
              <a:rPr lang="en-GB" sz="2600" dirty="0"/>
              <a:t>Is that equilibrium realistic or not?</a:t>
            </a:r>
          </a:p>
          <a:p>
            <a:pPr>
              <a:buFont typeface="Wingdings 2" pitchFamily="18" charset="2"/>
              <a:buNone/>
              <a:defRPr/>
            </a:pPr>
            <a:endParaRPr lang="en-GB" sz="2600" dirty="0"/>
          </a:p>
        </p:txBody>
      </p:sp>
      <p:pic>
        <p:nvPicPr>
          <p:cNvPr id="25604" name="Picture 5">
            <a:extLst>
              <a:ext uri="{FF2B5EF4-FFF2-40B4-BE49-F238E27FC236}">
                <a16:creationId xmlns:a16="http://schemas.microsoft.com/office/drawing/2014/main" id="{8E9E5C9F-6FE7-4DC0-9580-12E3BB7F38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0824" y="2422526"/>
            <a:ext cx="2971800"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a:extLst>
              <a:ext uri="{FF2B5EF4-FFF2-40B4-BE49-F238E27FC236}">
                <a16:creationId xmlns:a16="http://schemas.microsoft.com/office/drawing/2014/main" id="{7AAB7195-296D-4486-8179-5356A86E68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0674" y="2422526"/>
            <a:ext cx="2732088"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059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1C47255C-D1D2-4383-89B3-73FC78FE6FA5}"/>
              </a:ext>
            </a:extLst>
          </p:cNvPr>
          <p:cNvSpPr>
            <a:spLocks noGrp="1" noChangeArrowheads="1"/>
          </p:cNvSpPr>
          <p:nvPr>
            <p:ph idx="1"/>
          </p:nvPr>
        </p:nvSpPr>
        <p:spPr>
          <a:xfrm>
            <a:off x="335360" y="2349500"/>
            <a:ext cx="9669065" cy="4237038"/>
          </a:xfrm>
        </p:spPr>
        <p:txBody>
          <a:bodyPr rtlCol="0">
            <a:normAutofit/>
          </a:bodyPr>
          <a:lstStyle/>
          <a:p>
            <a:pPr lvl="1" eaLnBrk="1" fontAlgn="auto" hangingPunct="1">
              <a:spcAft>
                <a:spcPts val="0"/>
              </a:spcAft>
              <a:buNone/>
              <a:defRPr/>
            </a:pPr>
            <a:r>
              <a:rPr lang="en-GB" sz="2000" dirty="0">
                <a:solidFill>
                  <a:schemeClr val="bg1">
                    <a:lumMod val="50000"/>
                  </a:schemeClr>
                </a:solidFill>
              </a:rPr>
              <a:t>Preparing to model</a:t>
            </a:r>
          </a:p>
          <a:p>
            <a:pPr lvl="1" eaLnBrk="1" fontAlgn="auto" hangingPunct="1">
              <a:spcAft>
                <a:spcPts val="0"/>
              </a:spcAft>
              <a:buNone/>
              <a:defRPr/>
            </a:pPr>
            <a:r>
              <a:rPr lang="en-GB" dirty="0">
                <a:solidFill>
                  <a:schemeClr val="bg1">
                    <a:lumMod val="50000"/>
                  </a:schemeClr>
                </a:solidFill>
              </a:rPr>
              <a:t>Verification</a:t>
            </a:r>
          </a:p>
          <a:p>
            <a:pPr lvl="1" eaLnBrk="1" fontAlgn="auto" hangingPunct="1">
              <a:spcAft>
                <a:spcPts val="0"/>
              </a:spcAft>
              <a:buNone/>
              <a:defRPr/>
            </a:pPr>
            <a:r>
              <a:rPr lang="en-GB" sz="3600" dirty="0"/>
              <a:t>Calibration/Optimisation</a:t>
            </a:r>
          </a:p>
          <a:p>
            <a:pPr lvl="1" eaLnBrk="1" fontAlgn="auto" hangingPunct="1">
              <a:spcAft>
                <a:spcPts val="0"/>
              </a:spcAft>
              <a:buNone/>
              <a:defRPr/>
            </a:pPr>
            <a:r>
              <a:rPr lang="en-GB" sz="2400" dirty="0">
                <a:solidFill>
                  <a:schemeClr val="bg1">
                    <a:lumMod val="50000"/>
                  </a:schemeClr>
                </a:solidFill>
              </a:rPr>
              <a:t>Thinking machines</a:t>
            </a:r>
          </a:p>
          <a:p>
            <a:pPr lvl="1" eaLnBrk="1" fontAlgn="auto" hangingPunct="1">
              <a:spcAft>
                <a:spcPts val="0"/>
              </a:spcAft>
              <a:buNone/>
              <a:defRPr/>
            </a:pPr>
            <a:r>
              <a:rPr lang="en-GB" sz="2400" dirty="0">
                <a:solidFill>
                  <a:schemeClr val="bg1">
                    <a:lumMod val="50000"/>
                  </a:schemeClr>
                </a:solidFill>
              </a:rPr>
              <a:t>Validation</a:t>
            </a:r>
          </a:p>
          <a:p>
            <a:pPr lvl="1" eaLnBrk="1" fontAlgn="auto" hangingPunct="1">
              <a:spcAft>
                <a:spcPts val="0"/>
              </a:spcAft>
              <a:buNone/>
              <a:defRPr/>
            </a:pPr>
            <a:r>
              <a:rPr lang="en-GB" sz="2000" dirty="0">
                <a:solidFill>
                  <a:prstClr val="white">
                    <a:lumMod val="50000"/>
                  </a:prstClr>
                </a:solidFill>
              </a:rPr>
              <a:t>Sensitivity testing and dealing with error</a:t>
            </a:r>
          </a:p>
          <a:p>
            <a:pPr lvl="1" eaLnBrk="1" fontAlgn="auto" hangingPunct="1">
              <a:spcAft>
                <a:spcPts val="0"/>
              </a:spcAft>
              <a:buNone/>
              <a:defRPr/>
            </a:pPr>
            <a:endParaRPr lang="en-GB" sz="2000" dirty="0">
              <a:solidFill>
                <a:schemeClr val="bg1">
                  <a:lumMod val="50000"/>
                </a:schemeClr>
              </a:solidFill>
            </a:endParaRPr>
          </a:p>
          <a:p>
            <a:pPr lvl="1" eaLnBrk="1" fontAlgn="auto" hangingPunct="1">
              <a:spcAft>
                <a:spcPts val="0"/>
              </a:spcAft>
              <a:buNone/>
              <a:defRPr/>
            </a:pPr>
            <a:endParaRPr lang="en-GB" sz="2000" dirty="0">
              <a:solidFill>
                <a:schemeClr val="bg1">
                  <a:lumMod val="50000"/>
                </a:schemeClr>
              </a:solidFill>
            </a:endParaRPr>
          </a:p>
        </p:txBody>
      </p:sp>
    </p:spTree>
    <p:extLst>
      <p:ext uri="{BB962C8B-B14F-4D97-AF65-F5344CB8AC3E}">
        <p14:creationId xmlns:p14="http://schemas.microsoft.com/office/powerpoint/2010/main" val="1707261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9BC34BA0-6FEC-4FF7-8341-6CCBD9632ADC}"/>
              </a:ext>
            </a:extLst>
          </p:cNvPr>
          <p:cNvSpPr>
            <a:spLocks noGrp="1"/>
          </p:cNvSpPr>
          <p:nvPr>
            <p:ph type="title"/>
          </p:nvPr>
        </p:nvSpPr>
        <p:spPr>
          <a:xfrm>
            <a:off x="3863752" y="285586"/>
            <a:ext cx="7772400" cy="1143000"/>
          </a:xfrm>
        </p:spPr>
        <p:txBody>
          <a:bodyPr/>
          <a:lstStyle/>
          <a:p>
            <a:pPr algn="r"/>
            <a:r>
              <a:rPr lang="en-GB" altLang="en-US" sz="4000" dirty="0"/>
              <a:t>Parameters</a:t>
            </a:r>
          </a:p>
        </p:txBody>
      </p:sp>
      <p:sp>
        <p:nvSpPr>
          <p:cNvPr id="29699" name="Content Placeholder 2">
            <a:extLst>
              <a:ext uri="{FF2B5EF4-FFF2-40B4-BE49-F238E27FC236}">
                <a16:creationId xmlns:a16="http://schemas.microsoft.com/office/drawing/2014/main" id="{F0B418D2-7CD2-4943-A4CD-F49E2781D332}"/>
              </a:ext>
            </a:extLst>
          </p:cNvPr>
          <p:cNvSpPr>
            <a:spLocks noGrp="1"/>
          </p:cNvSpPr>
          <p:nvPr>
            <p:ph sz="quarter" idx="1"/>
          </p:nvPr>
        </p:nvSpPr>
        <p:spPr>
          <a:xfrm>
            <a:off x="407368" y="1484314"/>
            <a:ext cx="11521280" cy="5159375"/>
          </a:xfrm>
        </p:spPr>
        <p:txBody>
          <a:bodyPr/>
          <a:lstStyle/>
          <a:p>
            <a:pPr>
              <a:buFont typeface="Wingdings 2" panose="05020102010507070707" pitchFamily="18" charset="2"/>
              <a:buNone/>
            </a:pPr>
            <a:r>
              <a:rPr lang="en-GB" altLang="en-US" sz="2600" dirty="0"/>
              <a:t>Ideally we’d have rules that determined behaviour:</a:t>
            </a:r>
          </a:p>
          <a:p>
            <a:pPr>
              <a:buFont typeface="Wingdings 2" panose="05020102010507070707" pitchFamily="18" charset="2"/>
              <a:buNone/>
            </a:pPr>
            <a:r>
              <a:rPr lang="en-GB" altLang="en-US" sz="2600" dirty="0"/>
              <a:t>	If AGENT in CROWD move AWAY</a:t>
            </a:r>
          </a:p>
          <a:p>
            <a:pPr>
              <a:buFont typeface="Wingdings 2" panose="05020102010507070707" pitchFamily="18" charset="2"/>
              <a:buNone/>
            </a:pPr>
            <a:endParaRPr lang="en-GB" altLang="en-US" sz="2600" dirty="0"/>
          </a:p>
          <a:p>
            <a:pPr>
              <a:buFont typeface="Wingdings 2" panose="05020102010507070707" pitchFamily="18" charset="2"/>
              <a:buNone/>
            </a:pPr>
            <a:r>
              <a:rPr lang="en-GB" altLang="en-US" sz="2600" dirty="0"/>
              <a:t>But in most of these situations, we need numbers:</a:t>
            </a:r>
          </a:p>
          <a:p>
            <a:pPr>
              <a:buFont typeface="Wingdings 2" panose="05020102010507070707" pitchFamily="18" charset="2"/>
              <a:buNone/>
            </a:pPr>
            <a:r>
              <a:rPr lang="en-GB" altLang="en-US" sz="2600" dirty="0"/>
              <a:t>	if DENSITY &gt; 0.9 move 2 SQUARES NORTH</a:t>
            </a:r>
          </a:p>
          <a:p>
            <a:pPr>
              <a:buFont typeface="Wingdings 2" panose="05020102010507070707" pitchFamily="18" charset="2"/>
              <a:buNone/>
            </a:pPr>
            <a:endParaRPr lang="en-GB" altLang="en-US" sz="2600" dirty="0"/>
          </a:p>
          <a:p>
            <a:pPr>
              <a:buFont typeface="Wingdings 2" panose="05020102010507070707" pitchFamily="18" charset="2"/>
              <a:buNone/>
            </a:pPr>
            <a:r>
              <a:rPr lang="en-GB" altLang="en-US" sz="2600" dirty="0"/>
              <a:t>Indeed, in some cases, we’ll always need numbers:</a:t>
            </a:r>
          </a:p>
          <a:p>
            <a:pPr>
              <a:buFont typeface="Wingdings 2" panose="05020102010507070707" pitchFamily="18" charset="2"/>
              <a:buNone/>
            </a:pPr>
            <a:r>
              <a:rPr lang="en-GB" altLang="en-US" sz="2600" dirty="0"/>
              <a:t>	if COST &lt; 9000 and MONEY &gt; 10000 buy CAR</a:t>
            </a:r>
          </a:p>
          <a:p>
            <a:pPr>
              <a:buFont typeface="Wingdings 2" panose="05020102010507070707" pitchFamily="18" charset="2"/>
              <a:buNone/>
            </a:pPr>
            <a:endParaRPr lang="en-GB" altLang="en-US" sz="2600" dirty="0"/>
          </a:p>
          <a:p>
            <a:pPr>
              <a:buFont typeface="Wingdings 2" panose="05020102010507070707" pitchFamily="18" charset="2"/>
              <a:buNone/>
            </a:pPr>
            <a:r>
              <a:rPr lang="en-GB" altLang="en-US" sz="2600" dirty="0"/>
              <a:t>Some you can get from data, some you can guess at, some you can’t. </a:t>
            </a:r>
          </a:p>
        </p:txBody>
      </p:sp>
    </p:spTree>
    <p:extLst>
      <p:ext uri="{BB962C8B-B14F-4D97-AF65-F5344CB8AC3E}">
        <p14:creationId xmlns:p14="http://schemas.microsoft.com/office/powerpoint/2010/main" val="1056136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01556D0D-B382-458F-A488-E51CCC9EE1F9}"/>
              </a:ext>
            </a:extLst>
          </p:cNvPr>
          <p:cNvSpPr>
            <a:spLocks noGrp="1"/>
          </p:cNvSpPr>
          <p:nvPr>
            <p:ph type="title"/>
          </p:nvPr>
        </p:nvSpPr>
        <p:spPr>
          <a:xfrm>
            <a:off x="3193032" y="347800"/>
            <a:ext cx="8229600" cy="1143000"/>
          </a:xfrm>
        </p:spPr>
        <p:txBody>
          <a:bodyPr/>
          <a:lstStyle/>
          <a:p>
            <a:pPr algn="r"/>
            <a:r>
              <a:rPr lang="en-GB" altLang="en-US" sz="4000" dirty="0"/>
              <a:t>Calibration</a:t>
            </a:r>
            <a:endParaRPr lang="en-GB" altLang="en-US" dirty="0"/>
          </a:p>
        </p:txBody>
      </p:sp>
      <p:sp>
        <p:nvSpPr>
          <p:cNvPr id="3" name="Content Placeholder 2">
            <a:extLst>
              <a:ext uri="{FF2B5EF4-FFF2-40B4-BE49-F238E27FC236}">
                <a16:creationId xmlns:a16="http://schemas.microsoft.com/office/drawing/2014/main" id="{FAD83DBB-D59C-4908-B930-4FE4402967ED}"/>
              </a:ext>
            </a:extLst>
          </p:cNvPr>
          <p:cNvSpPr>
            <a:spLocks noGrp="1"/>
          </p:cNvSpPr>
          <p:nvPr>
            <p:ph idx="1"/>
          </p:nvPr>
        </p:nvSpPr>
        <p:spPr>
          <a:xfrm>
            <a:off x="407368" y="1989138"/>
            <a:ext cx="11017224" cy="4525962"/>
          </a:xfrm>
        </p:spPr>
        <p:txBody>
          <a:bodyPr/>
          <a:lstStyle/>
          <a:p>
            <a:pPr marL="0" indent="0">
              <a:buNone/>
              <a:defRPr/>
            </a:pPr>
            <a:r>
              <a:rPr lang="en-GB" sz="2600" dirty="0"/>
              <a:t>Models rarely work perfectly.</a:t>
            </a:r>
          </a:p>
          <a:p>
            <a:pPr marL="400050" lvl="1" indent="0">
              <a:buNone/>
              <a:defRPr/>
            </a:pPr>
            <a:r>
              <a:rPr lang="en-GB" sz="2600" dirty="0"/>
              <a:t>Aggregate representations of individual objects.</a:t>
            </a:r>
          </a:p>
          <a:p>
            <a:pPr marL="400050" lvl="1" indent="0">
              <a:buNone/>
              <a:defRPr/>
            </a:pPr>
            <a:r>
              <a:rPr lang="en-GB" sz="2600" dirty="0"/>
              <a:t>Missing model elements</a:t>
            </a:r>
          </a:p>
          <a:p>
            <a:pPr marL="400050" lvl="1" indent="0">
              <a:spcAft>
                <a:spcPts val="1200"/>
              </a:spcAft>
              <a:buNone/>
              <a:defRPr/>
            </a:pPr>
            <a:r>
              <a:rPr lang="en-GB" sz="2600" dirty="0"/>
              <a:t>Error in data</a:t>
            </a:r>
          </a:p>
          <a:p>
            <a:pPr marL="0" indent="0">
              <a:buNone/>
              <a:defRPr/>
            </a:pPr>
            <a:r>
              <a:rPr lang="en-GB" sz="2600" dirty="0"/>
              <a:t>If we want the model to match reality, we may need to adjust variables/model parameters to improve fit.</a:t>
            </a:r>
          </a:p>
          <a:p>
            <a:pPr marL="0" indent="0">
              <a:spcAft>
                <a:spcPts val="1200"/>
              </a:spcAft>
              <a:buNone/>
              <a:defRPr/>
            </a:pPr>
            <a:r>
              <a:rPr lang="en-GB" sz="2600" dirty="0"/>
              <a:t>This process is</a:t>
            </a:r>
            <a:r>
              <a:rPr lang="en-GB" sz="2600" dirty="0">
                <a:solidFill>
                  <a:schemeClr val="tx2">
                    <a:lumMod val="60000"/>
                    <a:lumOff val="40000"/>
                  </a:schemeClr>
                </a:solidFill>
              </a:rPr>
              <a:t> </a:t>
            </a:r>
            <a:r>
              <a:rPr lang="en-GB" sz="2600" i="1" dirty="0">
                <a:solidFill>
                  <a:schemeClr val="tx2">
                    <a:lumMod val="60000"/>
                    <a:lumOff val="40000"/>
                  </a:schemeClr>
                </a:solidFill>
              </a:rPr>
              <a:t>calibration</a:t>
            </a:r>
            <a:r>
              <a:rPr lang="en-GB" sz="2600" dirty="0"/>
              <a:t>.</a:t>
            </a:r>
          </a:p>
          <a:p>
            <a:pPr marL="0" indent="0">
              <a:buNone/>
              <a:defRPr/>
            </a:pPr>
            <a:r>
              <a:rPr lang="en-GB" sz="2600" dirty="0"/>
              <a:t>First we need to decide how we want to get to a realistic picture.</a:t>
            </a:r>
          </a:p>
        </p:txBody>
      </p:sp>
    </p:spTree>
    <p:extLst>
      <p:ext uri="{BB962C8B-B14F-4D97-AF65-F5344CB8AC3E}">
        <p14:creationId xmlns:p14="http://schemas.microsoft.com/office/powerpoint/2010/main" val="1920323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26167ED5-5C5F-42B5-A0E4-72FF6367F386}"/>
              </a:ext>
            </a:extLst>
          </p:cNvPr>
          <p:cNvSpPr>
            <a:spLocks noGrp="1"/>
          </p:cNvSpPr>
          <p:nvPr>
            <p:ph type="title"/>
          </p:nvPr>
        </p:nvSpPr>
        <p:spPr>
          <a:xfrm>
            <a:off x="3868216" y="395538"/>
            <a:ext cx="7772400" cy="1143000"/>
          </a:xfrm>
        </p:spPr>
        <p:txBody>
          <a:bodyPr/>
          <a:lstStyle/>
          <a:p>
            <a:pPr algn="r"/>
            <a:r>
              <a:rPr lang="en-GB" altLang="en-US" sz="4000" dirty="0"/>
              <a:t>Model runs</a:t>
            </a:r>
          </a:p>
        </p:txBody>
      </p:sp>
      <p:sp>
        <p:nvSpPr>
          <p:cNvPr id="32771" name="Content Placeholder 2">
            <a:extLst>
              <a:ext uri="{FF2B5EF4-FFF2-40B4-BE49-F238E27FC236}">
                <a16:creationId xmlns:a16="http://schemas.microsoft.com/office/drawing/2014/main" id="{3753C711-0A3B-4CC5-9159-6C4437771C7B}"/>
              </a:ext>
            </a:extLst>
          </p:cNvPr>
          <p:cNvSpPr>
            <a:spLocks noGrp="1"/>
          </p:cNvSpPr>
          <p:nvPr>
            <p:ph sz="quarter" idx="1"/>
          </p:nvPr>
        </p:nvSpPr>
        <p:spPr>
          <a:xfrm>
            <a:off x="407368" y="1557338"/>
            <a:ext cx="11233248" cy="5086350"/>
          </a:xfrm>
        </p:spPr>
        <p:txBody>
          <a:bodyPr/>
          <a:lstStyle/>
          <a:p>
            <a:pPr>
              <a:spcAft>
                <a:spcPts val="600"/>
              </a:spcAft>
              <a:buNone/>
            </a:pPr>
            <a:r>
              <a:rPr lang="en-GB" altLang="en-US" sz="2600" dirty="0"/>
              <a:t>Initialisation: do you want your model to: </a:t>
            </a:r>
          </a:p>
          <a:p>
            <a:pPr>
              <a:spcAft>
                <a:spcPts val="600"/>
              </a:spcAft>
              <a:buNone/>
            </a:pPr>
            <a:r>
              <a:rPr lang="en-GB" altLang="en-US" sz="2600" dirty="0"/>
              <a:t>	evolve to a current situation?</a:t>
            </a:r>
          </a:p>
          <a:p>
            <a:pPr>
              <a:spcAft>
                <a:spcPts val="600"/>
              </a:spcAft>
              <a:buNone/>
            </a:pPr>
            <a:r>
              <a:rPr lang="en-GB" altLang="en-US" sz="2600" dirty="0"/>
              <a:t>	start at the current situation and stay there?</a:t>
            </a:r>
          </a:p>
          <a:p>
            <a:pPr>
              <a:spcAft>
                <a:spcPts val="600"/>
              </a:spcAft>
              <a:buNone/>
            </a:pPr>
            <a:r>
              <a:rPr lang="en-GB" altLang="en-US" sz="2600" dirty="0"/>
              <a:t>What data should it be started with?</a:t>
            </a:r>
          </a:p>
          <a:p>
            <a:pPr>
              <a:buFont typeface="Wingdings 2" panose="05020102010507070707" pitchFamily="18" charset="2"/>
              <a:buNone/>
            </a:pPr>
            <a:endParaRPr lang="en-GB" altLang="en-US" sz="2600" dirty="0"/>
          </a:p>
          <a:p>
            <a:pPr>
              <a:buFont typeface="Wingdings 2" panose="05020102010507070707" pitchFamily="18" charset="2"/>
              <a:buNone/>
            </a:pPr>
            <a:r>
              <a:rPr lang="en-GB" altLang="en-US" sz="2600" dirty="0"/>
              <a:t>You then run it to some condition:</a:t>
            </a:r>
          </a:p>
          <a:p>
            <a:pPr>
              <a:buFont typeface="Wingdings 2" panose="05020102010507070707" pitchFamily="18" charset="2"/>
              <a:buNone/>
            </a:pPr>
            <a:r>
              <a:rPr lang="en-GB" altLang="en-US" sz="2600" dirty="0"/>
              <a:t>	some length of time?</a:t>
            </a:r>
          </a:p>
          <a:p>
            <a:pPr>
              <a:buFont typeface="Wingdings 2" panose="05020102010507070707" pitchFamily="18" charset="2"/>
              <a:buNone/>
            </a:pPr>
            <a:r>
              <a:rPr lang="en-GB" altLang="en-US" sz="2600" dirty="0"/>
              <a:t>	some closeness to reality?</a:t>
            </a:r>
          </a:p>
          <a:p>
            <a:pPr>
              <a:buFont typeface="Wingdings 2" panose="05020102010507070707" pitchFamily="18" charset="2"/>
              <a:buNone/>
            </a:pPr>
            <a:endParaRPr lang="en-GB" altLang="en-US" sz="2600" dirty="0"/>
          </a:p>
          <a:p>
            <a:pPr>
              <a:buFont typeface="Wingdings 2" panose="05020102010507070707" pitchFamily="18" charset="2"/>
              <a:buNone/>
            </a:pPr>
            <a:r>
              <a:rPr lang="en-GB" altLang="en-US" sz="2600" dirty="0"/>
              <a:t>Compare it with reality (we’ll talk about this in a bit).</a:t>
            </a:r>
          </a:p>
          <a:p>
            <a:pPr>
              <a:buFont typeface="Wingdings 2" panose="05020102010507070707" pitchFamily="18" charset="2"/>
              <a:buNone/>
            </a:pPr>
            <a:endParaRPr lang="en-GB" altLang="en-US" sz="2600" dirty="0"/>
          </a:p>
        </p:txBody>
      </p:sp>
    </p:spTree>
    <p:extLst>
      <p:ext uri="{BB962C8B-B14F-4D97-AF65-F5344CB8AC3E}">
        <p14:creationId xmlns:p14="http://schemas.microsoft.com/office/powerpoint/2010/main" val="2338408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00AC8D35-521D-472E-89BF-F19906287341}"/>
              </a:ext>
            </a:extLst>
          </p:cNvPr>
          <p:cNvSpPr>
            <a:spLocks noGrp="1"/>
          </p:cNvSpPr>
          <p:nvPr>
            <p:ph type="title"/>
          </p:nvPr>
        </p:nvSpPr>
        <p:spPr>
          <a:xfrm>
            <a:off x="2640012" y="404813"/>
            <a:ext cx="9072611" cy="1143000"/>
          </a:xfrm>
        </p:spPr>
        <p:txBody>
          <a:bodyPr/>
          <a:lstStyle/>
          <a:p>
            <a:pPr algn="r"/>
            <a:r>
              <a:rPr lang="en-GB" altLang="en-US" sz="4000" dirty="0"/>
              <a:t>Calibration methodologies</a:t>
            </a:r>
            <a:endParaRPr lang="en-GB" altLang="en-US" dirty="0"/>
          </a:p>
        </p:txBody>
      </p:sp>
      <p:sp>
        <p:nvSpPr>
          <p:cNvPr id="31747" name="Content Placeholder 2">
            <a:extLst>
              <a:ext uri="{FF2B5EF4-FFF2-40B4-BE49-F238E27FC236}">
                <a16:creationId xmlns:a16="http://schemas.microsoft.com/office/drawing/2014/main" id="{2B4C87EB-55FB-47D1-AAD3-92BFD612BC5D}"/>
              </a:ext>
            </a:extLst>
          </p:cNvPr>
          <p:cNvSpPr>
            <a:spLocks noGrp="1"/>
          </p:cNvSpPr>
          <p:nvPr>
            <p:ph sz="quarter" idx="1"/>
          </p:nvPr>
        </p:nvSpPr>
        <p:spPr>
          <a:xfrm>
            <a:off x="479376" y="1341438"/>
            <a:ext cx="11377264" cy="5302250"/>
          </a:xfrm>
        </p:spPr>
        <p:txBody>
          <a:bodyPr/>
          <a:lstStyle/>
          <a:p>
            <a:pPr marL="0" indent="0">
              <a:buNone/>
              <a:defRPr/>
            </a:pPr>
            <a:endParaRPr lang="en-GB" sz="2600" dirty="0"/>
          </a:p>
          <a:p>
            <a:pPr marL="0" indent="0">
              <a:spcAft>
                <a:spcPts val="1200"/>
              </a:spcAft>
              <a:buNone/>
              <a:defRPr/>
            </a:pPr>
            <a:r>
              <a:rPr lang="en-GB" sz="2600" dirty="0"/>
              <a:t>If you need to pick better parameters, this is tricky. What combination of values best model reality?</a:t>
            </a:r>
          </a:p>
          <a:p>
            <a:pPr>
              <a:buFont typeface="Wingdings 2" pitchFamily="18" charset="2"/>
              <a:buNone/>
              <a:defRPr/>
            </a:pPr>
            <a:r>
              <a:rPr lang="en-GB" sz="2600" dirty="0"/>
              <a:t>	Using expert knowledge.</a:t>
            </a:r>
          </a:p>
          <a:p>
            <a:pPr lvl="1">
              <a:buFont typeface="Wingdings 2" pitchFamily="18" charset="2"/>
              <a:buNone/>
              <a:defRPr/>
            </a:pPr>
            <a:r>
              <a:rPr lang="en-GB" sz="2600" dirty="0"/>
              <a:t>	Can be helpful, but experts often don’t understand the inter-relationships between variables well.</a:t>
            </a:r>
          </a:p>
          <a:p>
            <a:pPr>
              <a:buFont typeface="Wingdings 2" pitchFamily="18" charset="2"/>
              <a:buNone/>
              <a:defRPr/>
            </a:pPr>
            <a:r>
              <a:rPr lang="en-GB" sz="2600" dirty="0"/>
              <a:t>	Experimenting with lots of different values (parameter sweep).</a:t>
            </a:r>
          </a:p>
          <a:p>
            <a:pPr marL="709613" lvl="2" indent="0">
              <a:buNone/>
              <a:defRPr/>
            </a:pPr>
            <a:r>
              <a:rPr lang="en-GB" sz="2600" dirty="0"/>
              <a:t>Rarely possible with more than two or three variables because of the </a:t>
            </a:r>
            <a:r>
              <a:rPr lang="en-GB" sz="2600" i="1" dirty="0">
                <a:solidFill>
                  <a:schemeClr val="tx2">
                    <a:lumMod val="60000"/>
                    <a:lumOff val="40000"/>
                  </a:schemeClr>
                </a:solidFill>
              </a:rPr>
              <a:t>combinatoric solution space </a:t>
            </a:r>
            <a:r>
              <a:rPr lang="en-GB" sz="2600" dirty="0"/>
              <a:t>that must be explored.</a:t>
            </a:r>
          </a:p>
          <a:p>
            <a:pPr>
              <a:buFont typeface="Wingdings 2" pitchFamily="18" charset="2"/>
              <a:buNone/>
              <a:defRPr/>
            </a:pPr>
            <a:r>
              <a:rPr lang="en-GB" sz="2600" dirty="0"/>
              <a:t>	Deriving them from data automatically.</a:t>
            </a:r>
          </a:p>
          <a:p>
            <a:pPr>
              <a:buFont typeface="Wingdings 2" pitchFamily="18" charset="2"/>
              <a:buNone/>
              <a:defRPr/>
            </a:pPr>
            <a:endParaRPr lang="en-GB" sz="2600" dirty="0"/>
          </a:p>
        </p:txBody>
      </p:sp>
    </p:spTree>
    <p:extLst>
      <p:ext uri="{BB962C8B-B14F-4D97-AF65-F5344CB8AC3E}">
        <p14:creationId xmlns:p14="http://schemas.microsoft.com/office/powerpoint/2010/main" val="3033898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1D0BEF1B-8BCE-423B-9938-0AFA51F317AE}"/>
              </a:ext>
            </a:extLst>
          </p:cNvPr>
          <p:cNvSpPr>
            <a:spLocks noGrp="1" noChangeArrowheads="1"/>
          </p:cNvSpPr>
          <p:nvPr>
            <p:ph type="title"/>
          </p:nvPr>
        </p:nvSpPr>
        <p:spPr>
          <a:xfrm>
            <a:off x="2736850" y="188913"/>
            <a:ext cx="8821738" cy="1295400"/>
          </a:xfrm>
        </p:spPr>
        <p:txBody>
          <a:bodyPr/>
          <a:lstStyle/>
          <a:p>
            <a:pPr algn="r" eaLnBrk="1" hangingPunct="1"/>
            <a:r>
              <a:rPr lang="en-GB" altLang="en-US" dirty="0"/>
              <a:t>Solution spaces </a:t>
            </a:r>
            <a:endParaRPr lang="en-US" altLang="en-US" dirty="0"/>
          </a:p>
        </p:txBody>
      </p:sp>
      <p:sp>
        <p:nvSpPr>
          <p:cNvPr id="17411" name="Rectangle 3">
            <a:extLst>
              <a:ext uri="{FF2B5EF4-FFF2-40B4-BE49-F238E27FC236}">
                <a16:creationId xmlns:a16="http://schemas.microsoft.com/office/drawing/2014/main" id="{A51D888E-8241-4DFD-8A99-21DA1973212C}"/>
              </a:ext>
            </a:extLst>
          </p:cNvPr>
          <p:cNvSpPr>
            <a:spLocks noGrp="1" noChangeArrowheads="1"/>
          </p:cNvSpPr>
          <p:nvPr>
            <p:ph type="body" idx="1"/>
          </p:nvPr>
        </p:nvSpPr>
        <p:spPr>
          <a:xfrm>
            <a:off x="695400" y="1916113"/>
            <a:ext cx="9793213" cy="2227262"/>
          </a:xfrm>
        </p:spPr>
        <p:txBody>
          <a:bodyPr/>
          <a:lstStyle/>
          <a:p>
            <a:pPr eaLnBrk="1" hangingPunct="1">
              <a:buFont typeface="Wingdings 2" pitchFamily="18" charset="2"/>
              <a:buNone/>
              <a:defRPr/>
            </a:pPr>
            <a:r>
              <a:rPr lang="en-GB" sz="2600" dirty="0"/>
              <a:t>A landscape of possible variable combinations. </a:t>
            </a:r>
          </a:p>
          <a:p>
            <a:pPr marL="0" indent="0" eaLnBrk="1" hangingPunct="1">
              <a:buNone/>
              <a:defRPr/>
            </a:pPr>
            <a:r>
              <a:rPr lang="en-GB" sz="2600" dirty="0"/>
              <a:t>Usually want to find the minimum value of some </a:t>
            </a:r>
            <a:r>
              <a:rPr lang="en-GB" sz="2600" i="1" dirty="0">
                <a:solidFill>
                  <a:schemeClr val="tx2">
                    <a:lumMod val="60000"/>
                    <a:lumOff val="40000"/>
                  </a:schemeClr>
                </a:solidFill>
              </a:rPr>
              <a:t>optimisation function</a:t>
            </a:r>
            <a:r>
              <a:rPr lang="en-GB" sz="2600" dirty="0"/>
              <a:t> – usually the error between a model and reality.</a:t>
            </a:r>
          </a:p>
        </p:txBody>
      </p:sp>
      <p:grpSp>
        <p:nvGrpSpPr>
          <p:cNvPr id="36868" name="Group 12">
            <a:extLst>
              <a:ext uri="{FF2B5EF4-FFF2-40B4-BE49-F238E27FC236}">
                <a16:creationId xmlns:a16="http://schemas.microsoft.com/office/drawing/2014/main" id="{3639EF5E-E311-49EF-A2EA-A246310CCECB}"/>
              </a:ext>
            </a:extLst>
          </p:cNvPr>
          <p:cNvGrpSpPr>
            <a:grpSpLocks/>
          </p:cNvGrpSpPr>
          <p:nvPr/>
        </p:nvGrpSpPr>
        <p:grpSpPr bwMode="auto">
          <a:xfrm>
            <a:off x="3595688" y="4143375"/>
            <a:ext cx="6305550" cy="2243780"/>
            <a:chOff x="-196986" y="2879725"/>
            <a:chExt cx="8502786" cy="3209993"/>
          </a:xfrm>
        </p:grpSpPr>
        <p:sp>
          <p:nvSpPr>
            <p:cNvPr id="36870" name="Line 4">
              <a:extLst>
                <a:ext uri="{FF2B5EF4-FFF2-40B4-BE49-F238E27FC236}">
                  <a16:creationId xmlns:a16="http://schemas.microsoft.com/office/drawing/2014/main" id="{0FC094DE-0E92-480E-9B81-682091C70745}"/>
                </a:ext>
              </a:extLst>
            </p:cNvPr>
            <p:cNvSpPr>
              <a:spLocks noChangeShapeType="1"/>
            </p:cNvSpPr>
            <p:nvPr/>
          </p:nvSpPr>
          <p:spPr bwMode="auto">
            <a:xfrm flipV="1">
              <a:off x="1066800" y="2995613"/>
              <a:ext cx="0" cy="2362200"/>
            </a:xfrm>
            <a:prstGeom prst="line">
              <a:avLst/>
            </a:prstGeom>
            <a:noFill/>
            <a:ln w="9525">
              <a:solidFill>
                <a:schemeClr val="tx1"/>
              </a:solidFill>
              <a:round/>
              <a:headEnd type="triangle" w="lg" len="lg"/>
              <a:tailEnd/>
            </a:ln>
            <a:extLst>
              <a:ext uri="{909E8E84-426E-40DD-AFC4-6F175D3DCCD1}">
                <a14:hiddenFill xmlns:a14="http://schemas.microsoft.com/office/drawing/2010/main">
                  <a:noFill/>
                </a14:hiddenFill>
              </a:ext>
            </a:extLst>
          </p:spPr>
          <p:txBody>
            <a:bodyPr wrap="none"/>
            <a:lstStyle/>
            <a:p>
              <a:endParaRPr lang="en-GB"/>
            </a:p>
          </p:txBody>
        </p:sp>
        <p:sp>
          <p:nvSpPr>
            <p:cNvPr id="36871" name="Line 6">
              <a:extLst>
                <a:ext uri="{FF2B5EF4-FFF2-40B4-BE49-F238E27FC236}">
                  <a16:creationId xmlns:a16="http://schemas.microsoft.com/office/drawing/2014/main" id="{8EFC5B3F-64C1-473E-930F-217B8DB0DFF4}"/>
                </a:ext>
              </a:extLst>
            </p:cNvPr>
            <p:cNvSpPr>
              <a:spLocks noChangeShapeType="1"/>
            </p:cNvSpPr>
            <p:nvPr/>
          </p:nvSpPr>
          <p:spPr bwMode="auto">
            <a:xfrm flipV="1">
              <a:off x="1066800" y="5357813"/>
              <a:ext cx="72390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en-GB"/>
            </a:p>
          </p:txBody>
        </p:sp>
        <p:sp>
          <p:nvSpPr>
            <p:cNvPr id="36872" name="Freeform 7">
              <a:extLst>
                <a:ext uri="{FF2B5EF4-FFF2-40B4-BE49-F238E27FC236}">
                  <a16:creationId xmlns:a16="http://schemas.microsoft.com/office/drawing/2014/main" id="{7D6EEB3C-DD78-4111-9788-DCF2578F7D2D}"/>
                </a:ext>
              </a:extLst>
            </p:cNvPr>
            <p:cNvSpPr>
              <a:spLocks/>
            </p:cNvSpPr>
            <p:nvPr/>
          </p:nvSpPr>
          <p:spPr bwMode="auto">
            <a:xfrm>
              <a:off x="1143000" y="3071813"/>
              <a:ext cx="6858000" cy="2006600"/>
            </a:xfrm>
            <a:custGeom>
              <a:avLst/>
              <a:gdLst>
                <a:gd name="T0" fmla="*/ 0 w 4320"/>
                <a:gd name="T1" fmla="*/ 2147483646 h 1264"/>
                <a:gd name="T2" fmla="*/ 2147483646 w 4320"/>
                <a:gd name="T3" fmla="*/ 2147483646 h 1264"/>
                <a:gd name="T4" fmla="*/ 2147483646 w 4320"/>
                <a:gd name="T5" fmla="*/ 2147483646 h 1264"/>
                <a:gd name="T6" fmla="*/ 2147483646 w 4320"/>
                <a:gd name="T7" fmla="*/ 2147483646 h 1264"/>
                <a:gd name="T8" fmla="*/ 2147483646 w 4320"/>
                <a:gd name="T9" fmla="*/ 2147483646 h 1264"/>
                <a:gd name="T10" fmla="*/ 2147483646 w 4320"/>
                <a:gd name="T11" fmla="*/ 2147483646 h 1264"/>
                <a:gd name="T12" fmla="*/ 2147483646 w 4320"/>
                <a:gd name="T13" fmla="*/ 2147483646 h 1264"/>
                <a:gd name="T14" fmla="*/ 2147483646 w 4320"/>
                <a:gd name="T15" fmla="*/ 2147483646 h 1264"/>
                <a:gd name="T16" fmla="*/ 2147483646 w 4320"/>
                <a:gd name="T17" fmla="*/ 2147483646 h 1264"/>
                <a:gd name="T18" fmla="*/ 2147483646 w 4320"/>
                <a:gd name="T19" fmla="*/ 2147483646 h 1264"/>
                <a:gd name="T20" fmla="*/ 2147483646 w 4320"/>
                <a:gd name="T21" fmla="*/ 2147483646 h 1264"/>
                <a:gd name="T22" fmla="*/ 2147483646 w 4320"/>
                <a:gd name="T23" fmla="*/ 2147483646 h 1264"/>
                <a:gd name="T24" fmla="*/ 2147483646 w 4320"/>
                <a:gd name="T25" fmla="*/ 2147483646 h 1264"/>
                <a:gd name="T26" fmla="*/ 2147483646 w 4320"/>
                <a:gd name="T27" fmla="*/ 2147483646 h 1264"/>
                <a:gd name="T28" fmla="*/ 2147483646 w 4320"/>
                <a:gd name="T29" fmla="*/ 2147483646 h 1264"/>
                <a:gd name="T30" fmla="*/ 2147483646 w 4320"/>
                <a:gd name="T31" fmla="*/ 2147483646 h 1264"/>
                <a:gd name="T32" fmla="*/ 2147483646 w 4320"/>
                <a:gd name="T33" fmla="*/ 2147483646 h 1264"/>
                <a:gd name="T34" fmla="*/ 2147483646 w 4320"/>
                <a:gd name="T35" fmla="*/ 2147483646 h 1264"/>
                <a:gd name="T36" fmla="*/ 2147483646 w 4320"/>
                <a:gd name="T37" fmla="*/ 2147483646 h 1264"/>
                <a:gd name="T38" fmla="*/ 2147483646 w 4320"/>
                <a:gd name="T39" fmla="*/ 2147483646 h 12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20"/>
                <a:gd name="T61" fmla="*/ 0 h 1264"/>
                <a:gd name="T62" fmla="*/ 4320 w 4320"/>
                <a:gd name="T63" fmla="*/ 1264 h 12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20" h="1264">
                  <a:moveTo>
                    <a:pt x="0" y="136"/>
                  </a:moveTo>
                  <a:cubicBezTo>
                    <a:pt x="112" y="300"/>
                    <a:pt x="224" y="464"/>
                    <a:pt x="336" y="568"/>
                  </a:cubicBezTo>
                  <a:cubicBezTo>
                    <a:pt x="448" y="672"/>
                    <a:pt x="560" y="752"/>
                    <a:pt x="672" y="760"/>
                  </a:cubicBezTo>
                  <a:cubicBezTo>
                    <a:pt x="784" y="768"/>
                    <a:pt x="928" y="648"/>
                    <a:pt x="1008" y="616"/>
                  </a:cubicBezTo>
                  <a:cubicBezTo>
                    <a:pt x="1088" y="584"/>
                    <a:pt x="1088" y="552"/>
                    <a:pt x="1152" y="568"/>
                  </a:cubicBezTo>
                  <a:cubicBezTo>
                    <a:pt x="1216" y="584"/>
                    <a:pt x="1320" y="648"/>
                    <a:pt x="1392" y="712"/>
                  </a:cubicBezTo>
                  <a:cubicBezTo>
                    <a:pt x="1464" y="776"/>
                    <a:pt x="1512" y="904"/>
                    <a:pt x="1584" y="952"/>
                  </a:cubicBezTo>
                  <a:cubicBezTo>
                    <a:pt x="1656" y="1000"/>
                    <a:pt x="1744" y="1024"/>
                    <a:pt x="1824" y="1000"/>
                  </a:cubicBezTo>
                  <a:cubicBezTo>
                    <a:pt x="1904" y="976"/>
                    <a:pt x="2000" y="864"/>
                    <a:pt x="2064" y="808"/>
                  </a:cubicBezTo>
                  <a:cubicBezTo>
                    <a:pt x="2128" y="752"/>
                    <a:pt x="2144" y="648"/>
                    <a:pt x="2208" y="664"/>
                  </a:cubicBezTo>
                  <a:cubicBezTo>
                    <a:pt x="2272" y="680"/>
                    <a:pt x="2368" y="816"/>
                    <a:pt x="2448" y="904"/>
                  </a:cubicBezTo>
                  <a:cubicBezTo>
                    <a:pt x="2528" y="992"/>
                    <a:pt x="2592" y="1136"/>
                    <a:pt x="2688" y="1192"/>
                  </a:cubicBezTo>
                  <a:cubicBezTo>
                    <a:pt x="2784" y="1248"/>
                    <a:pt x="2920" y="1264"/>
                    <a:pt x="3024" y="1240"/>
                  </a:cubicBezTo>
                  <a:cubicBezTo>
                    <a:pt x="3128" y="1216"/>
                    <a:pt x="3224" y="1160"/>
                    <a:pt x="3312" y="1048"/>
                  </a:cubicBezTo>
                  <a:cubicBezTo>
                    <a:pt x="3400" y="936"/>
                    <a:pt x="3480" y="672"/>
                    <a:pt x="3552" y="568"/>
                  </a:cubicBezTo>
                  <a:cubicBezTo>
                    <a:pt x="3624" y="464"/>
                    <a:pt x="3680" y="416"/>
                    <a:pt x="3744" y="424"/>
                  </a:cubicBezTo>
                  <a:cubicBezTo>
                    <a:pt x="3808" y="432"/>
                    <a:pt x="3872" y="672"/>
                    <a:pt x="3936" y="616"/>
                  </a:cubicBezTo>
                  <a:cubicBezTo>
                    <a:pt x="4000" y="560"/>
                    <a:pt x="4072" y="176"/>
                    <a:pt x="4128" y="88"/>
                  </a:cubicBezTo>
                  <a:cubicBezTo>
                    <a:pt x="4184" y="0"/>
                    <a:pt x="4240" y="80"/>
                    <a:pt x="4272" y="88"/>
                  </a:cubicBezTo>
                  <a:cubicBezTo>
                    <a:pt x="4304" y="96"/>
                    <a:pt x="4312" y="116"/>
                    <a:pt x="4320" y="13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GB"/>
            </a:p>
          </p:txBody>
        </p:sp>
        <p:sp>
          <p:nvSpPr>
            <p:cNvPr id="36873" name="Text Box 8">
              <a:extLst>
                <a:ext uri="{FF2B5EF4-FFF2-40B4-BE49-F238E27FC236}">
                  <a16:creationId xmlns:a16="http://schemas.microsoft.com/office/drawing/2014/main" id="{BA39B976-0CEF-410B-8B75-67133254D5B8}"/>
                </a:ext>
              </a:extLst>
            </p:cNvPr>
            <p:cNvSpPr txBox="1">
              <a:spLocks noChangeArrowheads="1"/>
            </p:cNvSpPr>
            <p:nvPr/>
          </p:nvSpPr>
          <p:spPr bwMode="auto">
            <a:xfrm>
              <a:off x="3500438" y="5429251"/>
              <a:ext cx="3022330" cy="66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Arial Narrow" panose="020B0606020202030204" pitchFamily="34" charset="0"/>
                </a:rPr>
                <a:t>Potential solutions</a:t>
              </a:r>
              <a:endParaRPr lang="en-US" altLang="en-US" sz="2400">
                <a:latin typeface="Arial Narrow" panose="020B0606020202030204" pitchFamily="34" charset="0"/>
              </a:endParaRPr>
            </a:p>
          </p:txBody>
        </p:sp>
        <p:sp>
          <p:nvSpPr>
            <p:cNvPr id="36874" name="Text Box 9">
              <a:extLst>
                <a:ext uri="{FF2B5EF4-FFF2-40B4-BE49-F238E27FC236}">
                  <a16:creationId xmlns:a16="http://schemas.microsoft.com/office/drawing/2014/main" id="{0EEB8947-4012-46F5-9C89-20C9968A749F}"/>
                </a:ext>
              </a:extLst>
            </p:cNvPr>
            <p:cNvSpPr txBox="1">
              <a:spLocks noChangeArrowheads="1"/>
            </p:cNvSpPr>
            <p:nvPr/>
          </p:nvSpPr>
          <p:spPr bwMode="auto">
            <a:xfrm rot="-5400000">
              <a:off x="-977360" y="3762300"/>
              <a:ext cx="2681312" cy="11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Arial Narrow" panose="020B0606020202030204" pitchFamily="34" charset="0"/>
                </a:rPr>
                <a:t>Optimisation of</a:t>
              </a:r>
            </a:p>
            <a:p>
              <a:pPr eaLnBrk="1" hangingPunct="1">
                <a:spcBef>
                  <a:spcPct val="0"/>
                </a:spcBef>
                <a:buFontTx/>
                <a:buNone/>
              </a:pPr>
              <a:r>
                <a:rPr lang="en-GB" altLang="en-US" sz="2400">
                  <a:latin typeface="Arial Narrow" panose="020B0606020202030204" pitchFamily="34" charset="0"/>
                </a:rPr>
                <a:t> function</a:t>
              </a:r>
              <a:endParaRPr lang="en-US" altLang="en-US" sz="2400">
                <a:latin typeface="Arial Narrow" panose="020B0606020202030204" pitchFamily="34" charset="0"/>
              </a:endParaRPr>
            </a:p>
          </p:txBody>
        </p:sp>
        <p:sp>
          <p:nvSpPr>
            <p:cNvPr id="36875" name="Line 10">
              <a:extLst>
                <a:ext uri="{FF2B5EF4-FFF2-40B4-BE49-F238E27FC236}">
                  <a16:creationId xmlns:a16="http://schemas.microsoft.com/office/drawing/2014/main" id="{3F16B468-04F8-4EDA-81DF-E482ABECCFEE}"/>
                </a:ext>
              </a:extLst>
            </p:cNvPr>
            <p:cNvSpPr>
              <a:spLocks noChangeShapeType="1"/>
            </p:cNvSpPr>
            <p:nvPr/>
          </p:nvSpPr>
          <p:spPr bwMode="auto">
            <a:xfrm flipH="1">
              <a:off x="3886200" y="3376613"/>
              <a:ext cx="762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36876" name="Text Box 12">
              <a:extLst>
                <a:ext uri="{FF2B5EF4-FFF2-40B4-BE49-F238E27FC236}">
                  <a16:creationId xmlns:a16="http://schemas.microsoft.com/office/drawing/2014/main" id="{D3394FA0-ECF7-48B5-B236-BAE55D3270E9}"/>
                </a:ext>
              </a:extLst>
            </p:cNvPr>
            <p:cNvSpPr txBox="1">
              <a:spLocks noChangeArrowheads="1"/>
            </p:cNvSpPr>
            <p:nvPr/>
          </p:nvSpPr>
          <p:spPr bwMode="auto">
            <a:xfrm>
              <a:off x="2403953" y="2879725"/>
              <a:ext cx="2259291" cy="660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Arial Narrow" panose="020B0606020202030204" pitchFamily="34" charset="0"/>
                </a:rPr>
                <a:t>Local minima</a:t>
              </a:r>
              <a:endParaRPr lang="en-US" altLang="en-US" sz="2400">
                <a:latin typeface="Arial Narrow" panose="020B0606020202030204" pitchFamily="34" charset="0"/>
              </a:endParaRPr>
            </a:p>
          </p:txBody>
        </p:sp>
        <p:sp>
          <p:nvSpPr>
            <p:cNvPr id="36877" name="Line 13">
              <a:extLst>
                <a:ext uri="{FF2B5EF4-FFF2-40B4-BE49-F238E27FC236}">
                  <a16:creationId xmlns:a16="http://schemas.microsoft.com/office/drawing/2014/main" id="{09F767A4-767D-49E4-8242-C6051EBB0332}"/>
                </a:ext>
              </a:extLst>
            </p:cNvPr>
            <p:cNvSpPr>
              <a:spLocks noChangeShapeType="1"/>
            </p:cNvSpPr>
            <p:nvPr/>
          </p:nvSpPr>
          <p:spPr bwMode="auto">
            <a:xfrm>
              <a:off x="5791200" y="3986213"/>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36878" name="Text Box 14">
              <a:extLst>
                <a:ext uri="{FF2B5EF4-FFF2-40B4-BE49-F238E27FC236}">
                  <a16:creationId xmlns:a16="http://schemas.microsoft.com/office/drawing/2014/main" id="{7BC6068F-AC45-495F-929C-9D3561B2216C}"/>
                </a:ext>
              </a:extLst>
            </p:cNvPr>
            <p:cNvSpPr txBox="1">
              <a:spLocks noChangeArrowheads="1"/>
            </p:cNvSpPr>
            <p:nvPr/>
          </p:nvSpPr>
          <p:spPr bwMode="auto">
            <a:xfrm>
              <a:off x="4908560" y="2879725"/>
              <a:ext cx="2713223" cy="118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Arial Narrow" panose="020B0606020202030204" pitchFamily="34" charset="0"/>
                </a:rPr>
                <a:t>Global minimum</a:t>
              </a:r>
            </a:p>
            <a:p>
              <a:pPr eaLnBrk="1" hangingPunct="1">
                <a:spcBef>
                  <a:spcPct val="0"/>
                </a:spcBef>
                <a:buFontTx/>
                <a:buNone/>
              </a:pPr>
              <a:r>
                <a:rPr lang="en-GB" altLang="en-US" sz="2400">
                  <a:latin typeface="Arial Narrow" panose="020B0606020202030204" pitchFamily="34" charset="0"/>
                </a:rPr>
                <a:t>(lowest)</a:t>
              </a:r>
              <a:endParaRPr lang="en-US" altLang="en-US" sz="2400">
                <a:latin typeface="Arial Narrow" panose="020B0606020202030204" pitchFamily="34" charset="0"/>
              </a:endParaRPr>
            </a:p>
          </p:txBody>
        </p:sp>
      </p:grpSp>
      <p:sp>
        <p:nvSpPr>
          <p:cNvPr id="36869" name="Line 10">
            <a:extLst>
              <a:ext uri="{FF2B5EF4-FFF2-40B4-BE49-F238E27FC236}">
                <a16:creationId xmlns:a16="http://schemas.microsoft.com/office/drawing/2014/main" id="{DEB336C9-244B-4EEF-94E2-E703BE5E1841}"/>
              </a:ext>
            </a:extLst>
          </p:cNvPr>
          <p:cNvSpPr>
            <a:spLocks noChangeShapeType="1"/>
          </p:cNvSpPr>
          <p:nvPr/>
        </p:nvSpPr>
        <p:spPr bwMode="auto">
          <a:xfrm flipH="1">
            <a:off x="5310188" y="4572000"/>
            <a:ext cx="285750" cy="3889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Tree>
    <p:extLst>
      <p:ext uri="{BB962C8B-B14F-4D97-AF65-F5344CB8AC3E}">
        <p14:creationId xmlns:p14="http://schemas.microsoft.com/office/powerpoint/2010/main" val="1246225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4DF59312-9316-4B49-AEC9-1E3594AEB410}"/>
              </a:ext>
            </a:extLst>
          </p:cNvPr>
          <p:cNvSpPr>
            <a:spLocks noGrp="1"/>
          </p:cNvSpPr>
          <p:nvPr>
            <p:ph type="title"/>
          </p:nvPr>
        </p:nvSpPr>
        <p:spPr>
          <a:xfrm>
            <a:off x="2640012" y="620713"/>
            <a:ext cx="9072611" cy="1143000"/>
          </a:xfrm>
        </p:spPr>
        <p:txBody>
          <a:bodyPr/>
          <a:lstStyle/>
          <a:p>
            <a:pPr algn="r"/>
            <a:r>
              <a:rPr lang="en-GB" altLang="en-US" sz="4000" dirty="0"/>
              <a:t>Calibration</a:t>
            </a:r>
          </a:p>
        </p:txBody>
      </p:sp>
      <p:sp>
        <p:nvSpPr>
          <p:cNvPr id="26627" name="Content Placeholder 2">
            <a:extLst>
              <a:ext uri="{FF2B5EF4-FFF2-40B4-BE49-F238E27FC236}">
                <a16:creationId xmlns:a16="http://schemas.microsoft.com/office/drawing/2014/main" id="{C77A7545-FB09-4504-A47F-A963193BFE7A}"/>
              </a:ext>
            </a:extLst>
          </p:cNvPr>
          <p:cNvSpPr>
            <a:spLocks noGrp="1"/>
          </p:cNvSpPr>
          <p:nvPr>
            <p:ph sz="quarter" idx="1"/>
          </p:nvPr>
        </p:nvSpPr>
        <p:spPr>
          <a:xfrm>
            <a:off x="623392" y="2420938"/>
            <a:ext cx="9830297" cy="4222750"/>
          </a:xfrm>
        </p:spPr>
        <p:txBody>
          <a:bodyPr/>
          <a:lstStyle/>
          <a:p>
            <a:pPr marL="0" indent="0">
              <a:spcAft>
                <a:spcPts val="1200"/>
              </a:spcAft>
              <a:buNone/>
              <a:defRPr/>
            </a:pPr>
            <a:r>
              <a:rPr lang="en-GB" sz="2600" dirty="0"/>
              <a:t>Automatic calibration means sacrificing some of your data to generating the optimisation function scores.</a:t>
            </a:r>
          </a:p>
          <a:p>
            <a:pPr marL="0" indent="0">
              <a:spcAft>
                <a:spcPts val="1200"/>
              </a:spcAft>
              <a:buNone/>
              <a:defRPr/>
            </a:pPr>
            <a:r>
              <a:rPr lang="en-GB" sz="2600" dirty="0"/>
              <a:t>Need a clear separation between calibration and data used to check the model is correct or we could just be modelling the calibration data, not the underlying system dynamics (“</a:t>
            </a:r>
            <a:r>
              <a:rPr lang="en-GB" sz="2600" i="1" dirty="0">
                <a:solidFill>
                  <a:schemeClr val="tx2">
                    <a:lumMod val="60000"/>
                    <a:lumOff val="40000"/>
                  </a:schemeClr>
                </a:solidFill>
              </a:rPr>
              <a:t>over fitting</a:t>
            </a:r>
            <a:r>
              <a:rPr lang="en-GB" sz="2600" dirty="0"/>
              <a:t>”).</a:t>
            </a:r>
          </a:p>
          <a:p>
            <a:pPr marL="0" indent="0">
              <a:spcAft>
                <a:spcPts val="1200"/>
              </a:spcAft>
              <a:buNone/>
              <a:defRPr/>
            </a:pPr>
            <a:r>
              <a:rPr lang="en-GB" sz="2600" dirty="0"/>
              <a:t>To know we’ve modelled these, we need independent data to test against. This will prove the model can represent similar system states without re-calibration. </a:t>
            </a:r>
          </a:p>
        </p:txBody>
      </p:sp>
    </p:spTree>
    <p:extLst>
      <p:ext uri="{BB962C8B-B14F-4D97-AF65-F5344CB8AC3E}">
        <p14:creationId xmlns:p14="http://schemas.microsoft.com/office/powerpoint/2010/main" val="2008744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A6BCF4B4-8742-41B1-A95C-56000C951AA4}"/>
              </a:ext>
            </a:extLst>
          </p:cNvPr>
          <p:cNvSpPr>
            <a:spLocks noGrp="1" noChangeArrowheads="1"/>
          </p:cNvSpPr>
          <p:nvPr>
            <p:ph type="title"/>
          </p:nvPr>
        </p:nvSpPr>
        <p:spPr>
          <a:xfrm>
            <a:off x="2733675" y="188913"/>
            <a:ext cx="8762916" cy="1295400"/>
          </a:xfrm>
        </p:spPr>
        <p:txBody>
          <a:bodyPr/>
          <a:lstStyle/>
          <a:p>
            <a:pPr algn="r" eaLnBrk="1" hangingPunct="1"/>
            <a:r>
              <a:rPr lang="en-GB" altLang="en-US" sz="4000" dirty="0"/>
              <a:t>Heuristics (rule based) </a:t>
            </a:r>
            <a:endParaRPr lang="en-US" altLang="en-US" sz="4000" dirty="0"/>
          </a:p>
        </p:txBody>
      </p:sp>
      <p:sp>
        <p:nvSpPr>
          <p:cNvPr id="12291" name="Rectangle 3">
            <a:extLst>
              <a:ext uri="{FF2B5EF4-FFF2-40B4-BE49-F238E27FC236}">
                <a16:creationId xmlns:a16="http://schemas.microsoft.com/office/drawing/2014/main" id="{603F6BB2-ACC8-4D31-8967-2D93A9DD3B67}"/>
              </a:ext>
            </a:extLst>
          </p:cNvPr>
          <p:cNvSpPr>
            <a:spLocks noGrp="1" noChangeArrowheads="1"/>
          </p:cNvSpPr>
          <p:nvPr>
            <p:ph type="body" idx="1"/>
          </p:nvPr>
        </p:nvSpPr>
        <p:spPr>
          <a:xfrm>
            <a:off x="551386" y="1773239"/>
            <a:ext cx="10945205" cy="2441575"/>
          </a:xfrm>
        </p:spPr>
        <p:txBody>
          <a:bodyPr/>
          <a:lstStyle/>
          <a:p>
            <a:pPr marL="0" indent="0" eaLnBrk="1" hangingPunct="1">
              <a:buNone/>
              <a:defRPr/>
            </a:pPr>
            <a:r>
              <a:rPr lang="en-GB" sz="2600" dirty="0"/>
              <a:t>Given we can’t explore the whole space, how do we navigate?</a:t>
            </a:r>
          </a:p>
          <a:p>
            <a:pPr marL="0" indent="0" eaLnBrk="1" hangingPunct="1">
              <a:buNone/>
              <a:defRPr/>
            </a:pPr>
            <a:r>
              <a:rPr lang="en-GB" sz="2600" dirty="0"/>
              <a:t>Use rules of thumb. A good example is the “greedy” algorithm:</a:t>
            </a:r>
          </a:p>
          <a:p>
            <a:pPr marL="0" indent="0" eaLnBrk="1" hangingPunct="1">
              <a:buNone/>
              <a:defRPr/>
            </a:pPr>
            <a:r>
              <a:rPr lang="en-GB" sz="2600" dirty="0"/>
              <a:t>“Alter solutions slightly, but only keep those which improve the optimisation”.</a:t>
            </a:r>
          </a:p>
          <a:p>
            <a:pPr eaLnBrk="1" hangingPunct="1">
              <a:buFont typeface="Arial" charset="0"/>
              <a:buChar char="•"/>
              <a:defRPr/>
            </a:pPr>
            <a:endParaRPr lang="en-US" sz="2400" dirty="0"/>
          </a:p>
        </p:txBody>
      </p:sp>
      <p:sp>
        <p:nvSpPr>
          <p:cNvPr id="40964" name="Line 4">
            <a:extLst>
              <a:ext uri="{FF2B5EF4-FFF2-40B4-BE49-F238E27FC236}">
                <a16:creationId xmlns:a16="http://schemas.microsoft.com/office/drawing/2014/main" id="{6740CF0C-45D9-418F-B24D-1F14312D37C9}"/>
              </a:ext>
            </a:extLst>
          </p:cNvPr>
          <p:cNvSpPr>
            <a:spLocks noChangeShapeType="1"/>
          </p:cNvSpPr>
          <p:nvPr/>
        </p:nvSpPr>
        <p:spPr bwMode="auto">
          <a:xfrm flipV="1">
            <a:off x="4175125" y="4308475"/>
            <a:ext cx="0" cy="1898650"/>
          </a:xfrm>
          <a:prstGeom prst="line">
            <a:avLst/>
          </a:prstGeom>
          <a:noFill/>
          <a:ln w="9525">
            <a:solidFill>
              <a:schemeClr val="tx1"/>
            </a:solidFill>
            <a:round/>
            <a:headEnd type="triangle" w="lg" len="lg"/>
            <a:tailEnd/>
          </a:ln>
          <a:extLst>
            <a:ext uri="{909E8E84-426E-40DD-AFC4-6F175D3DCCD1}">
              <a14:hiddenFill xmlns:a14="http://schemas.microsoft.com/office/drawing/2010/main">
                <a:noFill/>
              </a14:hiddenFill>
            </a:ext>
          </a:extLst>
        </p:spPr>
        <p:txBody>
          <a:bodyPr wrap="none"/>
          <a:lstStyle/>
          <a:p>
            <a:endParaRPr lang="en-GB"/>
          </a:p>
        </p:txBody>
      </p:sp>
      <p:sp>
        <p:nvSpPr>
          <p:cNvPr id="40965" name="Line 6">
            <a:extLst>
              <a:ext uri="{FF2B5EF4-FFF2-40B4-BE49-F238E27FC236}">
                <a16:creationId xmlns:a16="http://schemas.microsoft.com/office/drawing/2014/main" id="{A6B7AF3D-AA1A-44DA-920A-3FD3E8716DED}"/>
              </a:ext>
            </a:extLst>
          </p:cNvPr>
          <p:cNvSpPr>
            <a:spLocks noChangeShapeType="1"/>
          </p:cNvSpPr>
          <p:nvPr/>
        </p:nvSpPr>
        <p:spPr bwMode="auto">
          <a:xfrm flipV="1">
            <a:off x="4175126" y="6207125"/>
            <a:ext cx="6111875"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en-GB"/>
          </a:p>
        </p:txBody>
      </p:sp>
      <p:sp>
        <p:nvSpPr>
          <p:cNvPr id="40966" name="Freeform 7">
            <a:extLst>
              <a:ext uri="{FF2B5EF4-FFF2-40B4-BE49-F238E27FC236}">
                <a16:creationId xmlns:a16="http://schemas.microsoft.com/office/drawing/2014/main" id="{288828EE-5E2A-48B2-BE45-23FE98060388}"/>
              </a:ext>
            </a:extLst>
          </p:cNvPr>
          <p:cNvSpPr>
            <a:spLocks/>
          </p:cNvSpPr>
          <p:nvPr/>
        </p:nvSpPr>
        <p:spPr bwMode="auto">
          <a:xfrm>
            <a:off x="4238625" y="4368800"/>
            <a:ext cx="5791200" cy="1614488"/>
          </a:xfrm>
          <a:custGeom>
            <a:avLst/>
            <a:gdLst>
              <a:gd name="T0" fmla="*/ 0 w 4320"/>
              <a:gd name="T1" fmla="*/ 2147483646 h 1264"/>
              <a:gd name="T2" fmla="*/ 2147483646 w 4320"/>
              <a:gd name="T3" fmla="*/ 2147483646 h 1264"/>
              <a:gd name="T4" fmla="*/ 2147483646 w 4320"/>
              <a:gd name="T5" fmla="*/ 2147483646 h 1264"/>
              <a:gd name="T6" fmla="*/ 2147483646 w 4320"/>
              <a:gd name="T7" fmla="*/ 2147483646 h 1264"/>
              <a:gd name="T8" fmla="*/ 2147483646 w 4320"/>
              <a:gd name="T9" fmla="*/ 2147483646 h 1264"/>
              <a:gd name="T10" fmla="*/ 2147483646 w 4320"/>
              <a:gd name="T11" fmla="*/ 2147483646 h 1264"/>
              <a:gd name="T12" fmla="*/ 2147483646 w 4320"/>
              <a:gd name="T13" fmla="*/ 2147483646 h 1264"/>
              <a:gd name="T14" fmla="*/ 2147483646 w 4320"/>
              <a:gd name="T15" fmla="*/ 2147483646 h 1264"/>
              <a:gd name="T16" fmla="*/ 2147483646 w 4320"/>
              <a:gd name="T17" fmla="*/ 2147483646 h 1264"/>
              <a:gd name="T18" fmla="*/ 2147483646 w 4320"/>
              <a:gd name="T19" fmla="*/ 2147483646 h 1264"/>
              <a:gd name="T20" fmla="*/ 2147483646 w 4320"/>
              <a:gd name="T21" fmla="*/ 2147483646 h 1264"/>
              <a:gd name="T22" fmla="*/ 2147483646 w 4320"/>
              <a:gd name="T23" fmla="*/ 2147483646 h 1264"/>
              <a:gd name="T24" fmla="*/ 2147483646 w 4320"/>
              <a:gd name="T25" fmla="*/ 2147483646 h 1264"/>
              <a:gd name="T26" fmla="*/ 2147483646 w 4320"/>
              <a:gd name="T27" fmla="*/ 2147483646 h 1264"/>
              <a:gd name="T28" fmla="*/ 2147483646 w 4320"/>
              <a:gd name="T29" fmla="*/ 2147483646 h 1264"/>
              <a:gd name="T30" fmla="*/ 2147483646 w 4320"/>
              <a:gd name="T31" fmla="*/ 2147483646 h 1264"/>
              <a:gd name="T32" fmla="*/ 2147483646 w 4320"/>
              <a:gd name="T33" fmla="*/ 2147483646 h 1264"/>
              <a:gd name="T34" fmla="*/ 2147483646 w 4320"/>
              <a:gd name="T35" fmla="*/ 2147483646 h 1264"/>
              <a:gd name="T36" fmla="*/ 2147483646 w 4320"/>
              <a:gd name="T37" fmla="*/ 2147483646 h 1264"/>
              <a:gd name="T38" fmla="*/ 2147483646 w 4320"/>
              <a:gd name="T39" fmla="*/ 2147483646 h 12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20"/>
              <a:gd name="T61" fmla="*/ 0 h 1264"/>
              <a:gd name="T62" fmla="*/ 4320 w 4320"/>
              <a:gd name="T63" fmla="*/ 1264 h 12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20" h="1264">
                <a:moveTo>
                  <a:pt x="0" y="136"/>
                </a:moveTo>
                <a:cubicBezTo>
                  <a:pt x="112" y="300"/>
                  <a:pt x="224" y="464"/>
                  <a:pt x="336" y="568"/>
                </a:cubicBezTo>
                <a:cubicBezTo>
                  <a:pt x="448" y="672"/>
                  <a:pt x="560" y="752"/>
                  <a:pt x="672" y="760"/>
                </a:cubicBezTo>
                <a:cubicBezTo>
                  <a:pt x="784" y="768"/>
                  <a:pt x="928" y="648"/>
                  <a:pt x="1008" y="616"/>
                </a:cubicBezTo>
                <a:cubicBezTo>
                  <a:pt x="1088" y="584"/>
                  <a:pt x="1088" y="552"/>
                  <a:pt x="1152" y="568"/>
                </a:cubicBezTo>
                <a:cubicBezTo>
                  <a:pt x="1216" y="584"/>
                  <a:pt x="1320" y="648"/>
                  <a:pt x="1392" y="712"/>
                </a:cubicBezTo>
                <a:cubicBezTo>
                  <a:pt x="1464" y="776"/>
                  <a:pt x="1512" y="904"/>
                  <a:pt x="1584" y="952"/>
                </a:cubicBezTo>
                <a:cubicBezTo>
                  <a:pt x="1656" y="1000"/>
                  <a:pt x="1744" y="1024"/>
                  <a:pt x="1824" y="1000"/>
                </a:cubicBezTo>
                <a:cubicBezTo>
                  <a:pt x="1904" y="976"/>
                  <a:pt x="2000" y="864"/>
                  <a:pt x="2064" y="808"/>
                </a:cubicBezTo>
                <a:cubicBezTo>
                  <a:pt x="2128" y="752"/>
                  <a:pt x="2144" y="648"/>
                  <a:pt x="2208" y="664"/>
                </a:cubicBezTo>
                <a:cubicBezTo>
                  <a:pt x="2272" y="680"/>
                  <a:pt x="2368" y="816"/>
                  <a:pt x="2448" y="904"/>
                </a:cubicBezTo>
                <a:cubicBezTo>
                  <a:pt x="2528" y="992"/>
                  <a:pt x="2592" y="1136"/>
                  <a:pt x="2688" y="1192"/>
                </a:cubicBezTo>
                <a:cubicBezTo>
                  <a:pt x="2784" y="1248"/>
                  <a:pt x="2920" y="1264"/>
                  <a:pt x="3024" y="1240"/>
                </a:cubicBezTo>
                <a:cubicBezTo>
                  <a:pt x="3128" y="1216"/>
                  <a:pt x="3224" y="1160"/>
                  <a:pt x="3312" y="1048"/>
                </a:cubicBezTo>
                <a:cubicBezTo>
                  <a:pt x="3400" y="936"/>
                  <a:pt x="3480" y="672"/>
                  <a:pt x="3552" y="568"/>
                </a:cubicBezTo>
                <a:cubicBezTo>
                  <a:pt x="3624" y="464"/>
                  <a:pt x="3680" y="416"/>
                  <a:pt x="3744" y="424"/>
                </a:cubicBezTo>
                <a:cubicBezTo>
                  <a:pt x="3808" y="432"/>
                  <a:pt x="3872" y="672"/>
                  <a:pt x="3936" y="616"/>
                </a:cubicBezTo>
                <a:cubicBezTo>
                  <a:pt x="4000" y="560"/>
                  <a:pt x="4072" y="176"/>
                  <a:pt x="4128" y="88"/>
                </a:cubicBezTo>
                <a:cubicBezTo>
                  <a:pt x="4184" y="0"/>
                  <a:pt x="4240" y="80"/>
                  <a:pt x="4272" y="88"/>
                </a:cubicBezTo>
                <a:cubicBezTo>
                  <a:pt x="4304" y="96"/>
                  <a:pt x="4312" y="116"/>
                  <a:pt x="4320" y="13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GB"/>
          </a:p>
        </p:txBody>
      </p:sp>
      <p:sp>
        <p:nvSpPr>
          <p:cNvPr id="40967" name="Text Box 8">
            <a:extLst>
              <a:ext uri="{FF2B5EF4-FFF2-40B4-BE49-F238E27FC236}">
                <a16:creationId xmlns:a16="http://schemas.microsoft.com/office/drawing/2014/main" id="{79D77DFC-CF6E-4995-B704-B4528310702E}"/>
              </a:ext>
            </a:extLst>
          </p:cNvPr>
          <p:cNvSpPr txBox="1">
            <a:spLocks noChangeArrowheads="1"/>
          </p:cNvSpPr>
          <p:nvPr/>
        </p:nvSpPr>
        <p:spPr bwMode="auto">
          <a:xfrm>
            <a:off x="6027738" y="6297613"/>
            <a:ext cx="1897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Arial Narrow" panose="020B0606020202030204" pitchFamily="34" charset="0"/>
              </a:rPr>
              <a:t>Variable values</a:t>
            </a:r>
            <a:endParaRPr lang="en-US" altLang="en-US" sz="2400">
              <a:latin typeface="Arial Narrow" panose="020B0606020202030204" pitchFamily="34" charset="0"/>
            </a:endParaRPr>
          </a:p>
        </p:txBody>
      </p:sp>
      <p:sp>
        <p:nvSpPr>
          <p:cNvPr id="40968" name="Text Box 9">
            <a:extLst>
              <a:ext uri="{FF2B5EF4-FFF2-40B4-BE49-F238E27FC236}">
                <a16:creationId xmlns:a16="http://schemas.microsoft.com/office/drawing/2014/main" id="{CE9F41A2-E0B6-40A8-8E0C-C204452C4C77}"/>
              </a:ext>
            </a:extLst>
          </p:cNvPr>
          <p:cNvSpPr txBox="1">
            <a:spLocks noChangeArrowheads="1"/>
          </p:cNvSpPr>
          <p:nvPr/>
        </p:nvSpPr>
        <p:spPr bwMode="auto">
          <a:xfrm rot="16200000">
            <a:off x="2851944" y="5025232"/>
            <a:ext cx="18732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Arial Narrow" panose="020B0606020202030204" pitchFamily="34" charset="0"/>
              </a:rPr>
              <a:t>Optimisation of</a:t>
            </a:r>
          </a:p>
          <a:p>
            <a:pPr eaLnBrk="1" hangingPunct="1">
              <a:spcBef>
                <a:spcPct val="0"/>
              </a:spcBef>
              <a:buFontTx/>
              <a:buNone/>
            </a:pPr>
            <a:r>
              <a:rPr lang="en-GB" altLang="en-US" sz="2400">
                <a:latin typeface="Arial Narrow" panose="020B0606020202030204" pitchFamily="34" charset="0"/>
              </a:rPr>
              <a:t> function</a:t>
            </a:r>
            <a:endParaRPr lang="en-US" altLang="en-US" sz="2400">
              <a:latin typeface="Arial Narrow" panose="020B0606020202030204" pitchFamily="34" charset="0"/>
            </a:endParaRPr>
          </a:p>
        </p:txBody>
      </p:sp>
      <p:grpSp>
        <p:nvGrpSpPr>
          <p:cNvPr id="40969" name="Group 1">
            <a:extLst>
              <a:ext uri="{FF2B5EF4-FFF2-40B4-BE49-F238E27FC236}">
                <a16:creationId xmlns:a16="http://schemas.microsoft.com/office/drawing/2014/main" id="{06DC4968-8B93-4F99-AB06-75949D6A8465}"/>
              </a:ext>
            </a:extLst>
          </p:cNvPr>
          <p:cNvGrpSpPr>
            <a:grpSpLocks/>
          </p:cNvGrpSpPr>
          <p:nvPr/>
        </p:nvGrpSpPr>
        <p:grpSpPr bwMode="auto">
          <a:xfrm>
            <a:off x="7231063" y="4927600"/>
            <a:ext cx="965200" cy="858838"/>
            <a:chOff x="2779621" y="4369282"/>
            <a:chExt cx="965061" cy="857886"/>
          </a:xfrm>
        </p:grpSpPr>
        <p:sp>
          <p:nvSpPr>
            <p:cNvPr id="40970" name="Line 16">
              <a:extLst>
                <a:ext uri="{FF2B5EF4-FFF2-40B4-BE49-F238E27FC236}">
                  <a16:creationId xmlns:a16="http://schemas.microsoft.com/office/drawing/2014/main" id="{E2F024A7-3F73-49AE-9125-0F04ED668961}"/>
                </a:ext>
              </a:extLst>
            </p:cNvPr>
            <p:cNvSpPr>
              <a:spLocks noChangeShapeType="1"/>
            </p:cNvSpPr>
            <p:nvPr/>
          </p:nvSpPr>
          <p:spPr bwMode="auto">
            <a:xfrm>
              <a:off x="2779621" y="4369282"/>
              <a:ext cx="386024" cy="551498"/>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40971" name="Line 17">
              <a:extLst>
                <a:ext uri="{FF2B5EF4-FFF2-40B4-BE49-F238E27FC236}">
                  <a16:creationId xmlns:a16="http://schemas.microsoft.com/office/drawing/2014/main" id="{4ECF5E19-AB40-4E13-8405-82656E6BF38A}"/>
                </a:ext>
              </a:extLst>
            </p:cNvPr>
            <p:cNvSpPr>
              <a:spLocks noChangeShapeType="1"/>
            </p:cNvSpPr>
            <p:nvPr/>
          </p:nvSpPr>
          <p:spPr bwMode="auto">
            <a:xfrm>
              <a:off x="3165645" y="4920780"/>
              <a:ext cx="386024" cy="24511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40972" name="Line 18">
              <a:extLst>
                <a:ext uri="{FF2B5EF4-FFF2-40B4-BE49-F238E27FC236}">
                  <a16:creationId xmlns:a16="http://schemas.microsoft.com/office/drawing/2014/main" id="{0C4BC635-A667-4BCE-9B83-B3621B686E71}"/>
                </a:ext>
              </a:extLst>
            </p:cNvPr>
            <p:cNvSpPr>
              <a:spLocks noChangeShapeType="1"/>
            </p:cNvSpPr>
            <p:nvPr/>
          </p:nvSpPr>
          <p:spPr bwMode="auto">
            <a:xfrm>
              <a:off x="3551670" y="5165890"/>
              <a:ext cx="193012" cy="61278"/>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grpSp>
    </p:spTree>
    <p:extLst>
      <p:ext uri="{BB962C8B-B14F-4D97-AF65-F5344CB8AC3E}">
        <p14:creationId xmlns:p14="http://schemas.microsoft.com/office/powerpoint/2010/main" val="223524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8E768139-35F1-426D-B439-994FD9AD54B7}"/>
              </a:ext>
            </a:extLst>
          </p:cNvPr>
          <p:cNvSpPr>
            <a:spLocks noGrp="1" noChangeArrowheads="1"/>
          </p:cNvSpPr>
          <p:nvPr>
            <p:ph type="title"/>
          </p:nvPr>
        </p:nvSpPr>
        <p:spPr>
          <a:xfrm>
            <a:off x="3287688" y="1052736"/>
            <a:ext cx="8229600" cy="777875"/>
          </a:xfrm>
        </p:spPr>
        <p:txBody>
          <a:bodyPr/>
          <a:lstStyle/>
          <a:p>
            <a:pPr algn="r" eaLnBrk="1" hangingPunct="1"/>
            <a:r>
              <a:rPr lang="en-GB" altLang="en-US" sz="4000" dirty="0"/>
              <a:t>Example: Microsimulation</a:t>
            </a:r>
          </a:p>
        </p:txBody>
      </p:sp>
      <p:sp>
        <p:nvSpPr>
          <p:cNvPr id="43011" name="Rectangle 3">
            <a:extLst>
              <a:ext uri="{FF2B5EF4-FFF2-40B4-BE49-F238E27FC236}">
                <a16:creationId xmlns:a16="http://schemas.microsoft.com/office/drawing/2014/main" id="{C1C90D5F-28BC-4A39-BD77-0F8F4863889B}"/>
              </a:ext>
            </a:extLst>
          </p:cNvPr>
          <p:cNvSpPr>
            <a:spLocks noGrp="1" noChangeArrowheads="1"/>
          </p:cNvSpPr>
          <p:nvPr>
            <p:ph type="body" idx="1"/>
          </p:nvPr>
        </p:nvSpPr>
        <p:spPr>
          <a:xfrm>
            <a:off x="623392" y="2781301"/>
            <a:ext cx="9587409" cy="3344863"/>
          </a:xfrm>
        </p:spPr>
        <p:txBody>
          <a:bodyPr/>
          <a:lstStyle/>
          <a:p>
            <a:pPr marL="0" indent="0" eaLnBrk="1" hangingPunct="1">
              <a:buNone/>
            </a:pPr>
            <a:r>
              <a:rPr lang="en-GB" altLang="en-US" sz="2600" dirty="0"/>
              <a:t>Basis for many other techniques.</a:t>
            </a:r>
          </a:p>
          <a:p>
            <a:pPr marL="0" indent="0" eaLnBrk="1" hangingPunct="1">
              <a:buNone/>
            </a:pPr>
            <a:r>
              <a:rPr lang="en-GB" altLang="en-US" sz="2600" dirty="0"/>
              <a:t>An analysis technique on its own.</a:t>
            </a:r>
          </a:p>
          <a:p>
            <a:pPr marL="0" indent="0" eaLnBrk="1" hangingPunct="1">
              <a:buNone/>
            </a:pPr>
            <a:r>
              <a:rPr lang="en-GB" altLang="en-US" sz="2600" dirty="0"/>
              <a:t>Simulates individuals from aggregate data sets.</a:t>
            </a:r>
          </a:p>
          <a:p>
            <a:pPr marL="0" indent="0" eaLnBrk="1" hangingPunct="1">
              <a:buNone/>
            </a:pPr>
            <a:r>
              <a:rPr lang="en-GB" altLang="en-US" sz="2600" dirty="0"/>
              <a:t>Allows you to estimate numbers of people effected by policies.</a:t>
            </a:r>
          </a:p>
          <a:p>
            <a:pPr marL="0" indent="0" eaLnBrk="1" hangingPunct="1">
              <a:buNone/>
            </a:pPr>
            <a:r>
              <a:rPr lang="en-GB" altLang="en-US" sz="2600" dirty="0"/>
              <a:t>Could equally be used on tree species or soil types.</a:t>
            </a:r>
          </a:p>
          <a:p>
            <a:pPr marL="0" indent="0" eaLnBrk="1" hangingPunct="1">
              <a:buNone/>
            </a:pPr>
            <a:r>
              <a:rPr lang="en-GB" altLang="en-US" sz="2600" dirty="0"/>
              <a:t>Increasingly the starting point for ABM.</a:t>
            </a:r>
          </a:p>
        </p:txBody>
      </p:sp>
    </p:spTree>
    <p:extLst>
      <p:ext uri="{BB962C8B-B14F-4D97-AF65-F5344CB8AC3E}">
        <p14:creationId xmlns:p14="http://schemas.microsoft.com/office/powerpoint/2010/main" val="34124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050CF32-BB62-4BF1-A040-A0A8D4D47BE4}"/>
              </a:ext>
            </a:extLst>
          </p:cNvPr>
          <p:cNvSpPr>
            <a:spLocks noGrp="1"/>
          </p:cNvSpPr>
          <p:nvPr>
            <p:ph type="title"/>
          </p:nvPr>
        </p:nvSpPr>
        <p:spPr>
          <a:xfrm>
            <a:off x="2711450" y="333375"/>
            <a:ext cx="9073182" cy="1143000"/>
          </a:xfrm>
        </p:spPr>
        <p:txBody>
          <a:bodyPr/>
          <a:lstStyle/>
          <a:p>
            <a:pPr algn="r"/>
            <a:r>
              <a:rPr lang="en-GB" altLang="en-US" sz="4000" dirty="0"/>
              <a:t>Preparing to model</a:t>
            </a:r>
          </a:p>
        </p:txBody>
      </p:sp>
      <p:sp>
        <p:nvSpPr>
          <p:cNvPr id="9219" name="Content Placeholder 2">
            <a:extLst>
              <a:ext uri="{FF2B5EF4-FFF2-40B4-BE49-F238E27FC236}">
                <a16:creationId xmlns:a16="http://schemas.microsoft.com/office/drawing/2014/main" id="{DD2F0639-FAF1-42C5-A0ED-3EF29C8D9A09}"/>
              </a:ext>
            </a:extLst>
          </p:cNvPr>
          <p:cNvSpPr>
            <a:spLocks noGrp="1"/>
          </p:cNvSpPr>
          <p:nvPr>
            <p:ph sz="quarter" idx="1"/>
          </p:nvPr>
        </p:nvSpPr>
        <p:spPr>
          <a:xfrm>
            <a:off x="551384" y="1268414"/>
            <a:ext cx="11017224" cy="5375275"/>
          </a:xfrm>
        </p:spPr>
        <p:txBody>
          <a:bodyPr/>
          <a:lstStyle/>
          <a:p>
            <a:pPr>
              <a:buFont typeface="Wingdings 2" panose="05020102010507070707" pitchFamily="18" charset="2"/>
              <a:buNone/>
            </a:pPr>
            <a:r>
              <a:rPr lang="en-GB" altLang="en-US" sz="2600" dirty="0"/>
              <a:t>What questions do we want answering?</a:t>
            </a:r>
          </a:p>
          <a:p>
            <a:pPr>
              <a:spcAft>
                <a:spcPts val="1200"/>
              </a:spcAft>
              <a:buNone/>
            </a:pPr>
            <a:r>
              <a:rPr lang="en-GB" altLang="en-US" sz="2600" dirty="0"/>
              <a:t>Do we need something more open-ended?</a:t>
            </a:r>
          </a:p>
          <a:p>
            <a:pPr>
              <a:buFont typeface="Wingdings 2" panose="05020102010507070707" pitchFamily="18" charset="2"/>
              <a:buNone/>
            </a:pPr>
            <a:r>
              <a:rPr lang="en-GB" altLang="en-US" sz="2600" dirty="0"/>
              <a:t>Literature review</a:t>
            </a:r>
          </a:p>
          <a:p>
            <a:pPr>
              <a:buFont typeface="Wingdings 2" panose="05020102010507070707" pitchFamily="18" charset="2"/>
              <a:buNone/>
            </a:pPr>
            <a:r>
              <a:rPr lang="en-GB" altLang="en-US" sz="2600" dirty="0"/>
              <a:t>	what do we know about fully? </a:t>
            </a:r>
          </a:p>
          <a:p>
            <a:pPr>
              <a:buFont typeface="Wingdings 2" panose="05020102010507070707" pitchFamily="18" charset="2"/>
              <a:buNone/>
            </a:pPr>
            <a:r>
              <a:rPr lang="en-GB" altLang="en-US" sz="2600" dirty="0"/>
              <a:t>	what do we know about in sufficient detail?</a:t>
            </a:r>
          </a:p>
          <a:p>
            <a:pPr>
              <a:spcAft>
                <a:spcPts val="1200"/>
              </a:spcAft>
              <a:buNone/>
            </a:pPr>
            <a:r>
              <a:rPr lang="en-GB" altLang="en-US" sz="2600" dirty="0"/>
              <a:t>	what don't we know about (and does this matter?). </a:t>
            </a:r>
          </a:p>
          <a:p>
            <a:pPr>
              <a:buFont typeface="Wingdings 2" panose="05020102010507070707" pitchFamily="18" charset="2"/>
              <a:buNone/>
            </a:pPr>
            <a:r>
              <a:rPr lang="en-GB" altLang="en-US" sz="2600" dirty="0"/>
              <a:t>What can be simplified, for example, by replacing them with a single number or an AI? </a:t>
            </a:r>
          </a:p>
          <a:p>
            <a:pPr>
              <a:buFont typeface="Wingdings 2" panose="05020102010507070707" pitchFamily="18" charset="2"/>
              <a:buNone/>
            </a:pPr>
            <a:r>
              <a:rPr lang="en-GB" altLang="en-US" sz="2600" dirty="0"/>
              <a:t>	Housing model: detail of mortgage rates’ variation with economy, vs. a time-series of data, vs. a single rate figure. </a:t>
            </a:r>
          </a:p>
          <a:p>
            <a:pPr>
              <a:buFont typeface="Wingdings 2" panose="05020102010507070707" pitchFamily="18" charset="2"/>
              <a:buNone/>
            </a:pPr>
            <a:r>
              <a:rPr lang="en-GB" altLang="en-US" sz="2600" dirty="0"/>
              <a:t>	It depends on what you want from the model.</a:t>
            </a:r>
          </a:p>
        </p:txBody>
      </p:sp>
    </p:spTree>
    <p:extLst>
      <p:ext uri="{BB962C8B-B14F-4D97-AF65-F5344CB8AC3E}">
        <p14:creationId xmlns:p14="http://schemas.microsoft.com/office/powerpoint/2010/main" val="1124671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871761D7-7EF7-44A7-A239-9D739985D656}"/>
              </a:ext>
            </a:extLst>
          </p:cNvPr>
          <p:cNvSpPr>
            <a:spLocks noGrp="1" noChangeArrowheads="1"/>
          </p:cNvSpPr>
          <p:nvPr>
            <p:ph type="title"/>
          </p:nvPr>
        </p:nvSpPr>
        <p:spPr/>
        <p:txBody>
          <a:bodyPr/>
          <a:lstStyle/>
          <a:p>
            <a:pPr algn="r" eaLnBrk="1" hangingPunct="1"/>
            <a:r>
              <a:rPr lang="en-GB" altLang="en-US" sz="4000"/>
              <a:t>How?</a:t>
            </a:r>
          </a:p>
        </p:txBody>
      </p:sp>
      <p:sp>
        <p:nvSpPr>
          <p:cNvPr id="44035" name="Rectangle 3">
            <a:extLst>
              <a:ext uri="{FF2B5EF4-FFF2-40B4-BE49-F238E27FC236}">
                <a16:creationId xmlns:a16="http://schemas.microsoft.com/office/drawing/2014/main" id="{F86D8036-8B3A-4A5D-A605-4058F028A27F}"/>
              </a:ext>
            </a:extLst>
          </p:cNvPr>
          <p:cNvSpPr>
            <a:spLocks noGrp="1" noChangeArrowheads="1"/>
          </p:cNvSpPr>
          <p:nvPr>
            <p:ph type="body" idx="1"/>
          </p:nvPr>
        </p:nvSpPr>
        <p:spPr>
          <a:xfrm>
            <a:off x="551384" y="2205039"/>
            <a:ext cx="11233248" cy="4319587"/>
          </a:xfrm>
        </p:spPr>
        <p:txBody>
          <a:bodyPr/>
          <a:lstStyle/>
          <a:p>
            <a:pPr marL="0" indent="0" eaLnBrk="1" hangingPunct="1">
              <a:lnSpc>
                <a:spcPct val="90000"/>
              </a:lnSpc>
              <a:buNone/>
              <a:tabLst>
                <a:tab pos="176213" algn="l"/>
              </a:tabLst>
            </a:pPr>
            <a:r>
              <a:rPr lang="en-GB" altLang="en-US" sz="2600" dirty="0"/>
              <a:t>Combines anonymised individual-level samples with aggregate population figures. </a:t>
            </a:r>
          </a:p>
          <a:p>
            <a:pPr marL="0" indent="0" eaLnBrk="1" hangingPunct="1">
              <a:lnSpc>
                <a:spcPct val="90000"/>
              </a:lnSpc>
              <a:buNone/>
              <a:tabLst>
                <a:tab pos="176213" algn="l"/>
              </a:tabLst>
            </a:pPr>
            <a:r>
              <a:rPr lang="en-GB" altLang="en-US" sz="2600" dirty="0"/>
              <a:t>Take known individuals from small scale surveys.</a:t>
            </a:r>
          </a:p>
          <a:p>
            <a:pPr marL="0" lvl="1" indent="0" eaLnBrk="1" hangingPunct="1">
              <a:lnSpc>
                <a:spcPct val="90000"/>
              </a:lnSpc>
              <a:buNone/>
              <a:tabLst>
                <a:tab pos="176213" algn="l"/>
              </a:tabLst>
            </a:pPr>
            <a:r>
              <a:rPr lang="en-GB" altLang="en-US" sz="2600" dirty="0"/>
              <a:t>		British Household Panel Survey</a:t>
            </a:r>
          </a:p>
          <a:p>
            <a:pPr marL="0" lvl="1" indent="0" eaLnBrk="1" hangingPunct="1">
              <a:lnSpc>
                <a:spcPct val="90000"/>
              </a:lnSpc>
              <a:buNone/>
              <a:tabLst>
                <a:tab pos="176213" algn="l"/>
              </a:tabLst>
            </a:pPr>
            <a:r>
              <a:rPr lang="en-GB" altLang="en-US" sz="2600" dirty="0"/>
              <a:t>		British Crime Survey</a:t>
            </a:r>
          </a:p>
          <a:p>
            <a:pPr marL="0" lvl="1" indent="0" eaLnBrk="1" hangingPunct="1">
              <a:lnSpc>
                <a:spcPct val="90000"/>
              </a:lnSpc>
              <a:buNone/>
              <a:tabLst>
                <a:tab pos="176213" algn="l"/>
              </a:tabLst>
            </a:pPr>
            <a:r>
              <a:rPr lang="en-GB" altLang="en-US" sz="2600" dirty="0"/>
              <a:t>		Lifestyle databases</a:t>
            </a:r>
          </a:p>
          <a:p>
            <a:pPr marL="0" indent="0" eaLnBrk="1" hangingPunct="1">
              <a:lnSpc>
                <a:spcPct val="90000"/>
              </a:lnSpc>
              <a:buNone/>
              <a:tabLst>
                <a:tab pos="176213" algn="l"/>
              </a:tabLst>
            </a:pPr>
            <a:r>
              <a:rPr lang="en-GB" altLang="en-US" sz="2600" dirty="0"/>
              <a:t>Take aggregate statistics where we don’t know about individuals.</a:t>
            </a:r>
          </a:p>
          <a:p>
            <a:pPr marL="0" lvl="1" indent="0" eaLnBrk="1" hangingPunct="1">
              <a:lnSpc>
                <a:spcPct val="90000"/>
              </a:lnSpc>
              <a:buNone/>
              <a:tabLst>
                <a:tab pos="176213" algn="l"/>
              </a:tabLst>
            </a:pPr>
            <a:r>
              <a:rPr lang="en-GB" altLang="en-US" sz="2600" dirty="0"/>
              <a:t>		UK Census</a:t>
            </a:r>
          </a:p>
          <a:p>
            <a:pPr marL="0" indent="0" eaLnBrk="1" hangingPunct="1">
              <a:lnSpc>
                <a:spcPct val="90000"/>
              </a:lnSpc>
              <a:buNone/>
              <a:tabLst>
                <a:tab pos="176213" algn="l"/>
              </a:tabLst>
            </a:pPr>
            <a:r>
              <a:rPr lang="en-GB" altLang="en-US" sz="2600" dirty="0"/>
              <a:t>Combine them on the basis of as many variables as they share.</a:t>
            </a:r>
          </a:p>
        </p:txBody>
      </p:sp>
    </p:spTree>
    <p:extLst>
      <p:ext uri="{BB962C8B-B14F-4D97-AF65-F5344CB8AC3E}">
        <p14:creationId xmlns:p14="http://schemas.microsoft.com/office/powerpoint/2010/main" val="2063397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046E5A27-C8B0-47AB-9113-4322A5EE0BFB}"/>
              </a:ext>
            </a:extLst>
          </p:cNvPr>
          <p:cNvSpPr>
            <a:spLocks noGrp="1" noChangeArrowheads="1"/>
          </p:cNvSpPr>
          <p:nvPr>
            <p:ph type="title"/>
          </p:nvPr>
        </p:nvSpPr>
        <p:spPr>
          <a:xfrm>
            <a:off x="3791744" y="476672"/>
            <a:ext cx="7772400" cy="762000"/>
          </a:xfrm>
        </p:spPr>
        <p:txBody>
          <a:bodyPr/>
          <a:lstStyle/>
          <a:p>
            <a:pPr algn="r" eaLnBrk="1" hangingPunct="1"/>
            <a:r>
              <a:rPr lang="en-GB" altLang="en-US" sz="4000" dirty="0" err="1"/>
              <a:t>MicroSimulation</a:t>
            </a:r>
            <a:endParaRPr lang="en-US" altLang="en-US" sz="4000" dirty="0"/>
          </a:p>
        </p:txBody>
      </p:sp>
      <p:sp>
        <p:nvSpPr>
          <p:cNvPr id="46083" name="Rectangle 3">
            <a:extLst>
              <a:ext uri="{FF2B5EF4-FFF2-40B4-BE49-F238E27FC236}">
                <a16:creationId xmlns:a16="http://schemas.microsoft.com/office/drawing/2014/main" id="{2F5D4116-84E9-4710-B0F0-657A1C37C046}"/>
              </a:ext>
            </a:extLst>
          </p:cNvPr>
          <p:cNvSpPr>
            <a:spLocks noGrp="1" noChangeArrowheads="1"/>
          </p:cNvSpPr>
          <p:nvPr>
            <p:ph type="body" idx="1"/>
          </p:nvPr>
        </p:nvSpPr>
        <p:spPr>
          <a:xfrm>
            <a:off x="263352" y="1340768"/>
            <a:ext cx="11521280" cy="5401345"/>
          </a:xfrm>
        </p:spPr>
        <p:txBody>
          <a:bodyPr/>
          <a:lstStyle/>
          <a:p>
            <a:pPr marL="0" indent="0" eaLnBrk="1" hangingPunct="1">
              <a:buNone/>
            </a:pPr>
            <a:r>
              <a:rPr lang="en-GB" altLang="en-US" sz="2800" dirty="0"/>
              <a:t>Randomly put individuals into an area until the population numbers match.</a:t>
            </a:r>
          </a:p>
          <a:p>
            <a:pPr marL="0" indent="0" eaLnBrk="1" hangingPunct="1">
              <a:buNone/>
            </a:pPr>
            <a:r>
              <a:rPr lang="en-GB" altLang="en-US" sz="2800" dirty="0"/>
              <a:t>Swap people out with others while it improves the match between the real aggregate variables and the synthetic population. </a:t>
            </a:r>
          </a:p>
          <a:p>
            <a:pPr marL="0" indent="0" eaLnBrk="1" hangingPunct="1">
              <a:buNone/>
            </a:pPr>
            <a:r>
              <a:rPr lang="en-GB" altLang="en-US" sz="2800" dirty="0"/>
              <a:t>The more aggregate variables we try and match, the less likely a combination of individuals will match perfectly with all of them, but swapping will get closer.</a:t>
            </a:r>
          </a:p>
          <a:p>
            <a:pPr marL="0" indent="0" eaLnBrk="1" hangingPunct="1">
              <a:buNone/>
            </a:pPr>
            <a:r>
              <a:rPr lang="en-GB" altLang="en-US" sz="2800" dirty="0"/>
              <a:t>Use these to model direct effects.</a:t>
            </a:r>
          </a:p>
          <a:p>
            <a:pPr marL="714375" lvl="1" indent="0" eaLnBrk="1" hangingPunct="1">
              <a:buNone/>
            </a:pPr>
            <a:r>
              <a:rPr lang="en-GB" altLang="en-US" sz="2300" dirty="0"/>
              <a:t>If we have distance to work data and employment, we can simulate people who work in factory X in ED Y. </a:t>
            </a:r>
          </a:p>
          <a:p>
            <a:pPr marL="0" indent="0" eaLnBrk="1" hangingPunct="1">
              <a:buNone/>
            </a:pPr>
            <a:r>
              <a:rPr lang="en-GB" altLang="en-US" sz="2900" dirty="0"/>
              <a:t>Use these to model multiplier effects.</a:t>
            </a:r>
          </a:p>
          <a:p>
            <a:pPr marL="714375" lvl="1" indent="0" eaLnBrk="1" hangingPunct="1">
              <a:buNone/>
            </a:pPr>
            <a:r>
              <a:rPr lang="en-GB" altLang="en-US" sz="2300" dirty="0"/>
              <a:t>If the factory shuts down, and those people are unemployed, and their money lost from that ED, how many people will the local supermarket sack?</a:t>
            </a:r>
            <a:endParaRPr lang="en-GB" altLang="en-US" dirty="0"/>
          </a:p>
        </p:txBody>
      </p:sp>
    </p:spTree>
    <p:extLst>
      <p:ext uri="{BB962C8B-B14F-4D97-AF65-F5344CB8AC3E}">
        <p14:creationId xmlns:p14="http://schemas.microsoft.com/office/powerpoint/2010/main" val="3686839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FB43090-A6D7-47AE-A847-EF3118145665}"/>
              </a:ext>
            </a:extLst>
          </p:cNvPr>
          <p:cNvSpPr>
            <a:spLocks noGrp="1" noChangeArrowheads="1"/>
          </p:cNvSpPr>
          <p:nvPr>
            <p:ph type="title"/>
          </p:nvPr>
        </p:nvSpPr>
        <p:spPr>
          <a:xfrm>
            <a:off x="2733674" y="188913"/>
            <a:ext cx="8834933" cy="1295400"/>
          </a:xfrm>
        </p:spPr>
        <p:txBody>
          <a:bodyPr/>
          <a:lstStyle/>
          <a:p>
            <a:pPr algn="r" eaLnBrk="1" hangingPunct="1"/>
            <a:r>
              <a:rPr lang="en-GB" altLang="en-US" sz="4000" dirty="0"/>
              <a:t>Heuristics (rule based) </a:t>
            </a:r>
            <a:endParaRPr lang="en-US" altLang="en-US" sz="4000" dirty="0"/>
          </a:p>
        </p:txBody>
      </p:sp>
      <p:sp>
        <p:nvSpPr>
          <p:cNvPr id="12291" name="Rectangle 3">
            <a:extLst>
              <a:ext uri="{FF2B5EF4-FFF2-40B4-BE49-F238E27FC236}">
                <a16:creationId xmlns:a16="http://schemas.microsoft.com/office/drawing/2014/main" id="{25F3BBBF-73C2-4176-B30B-95C505D6765D}"/>
              </a:ext>
            </a:extLst>
          </p:cNvPr>
          <p:cNvSpPr>
            <a:spLocks noGrp="1" noChangeArrowheads="1"/>
          </p:cNvSpPr>
          <p:nvPr>
            <p:ph type="body" idx="1"/>
          </p:nvPr>
        </p:nvSpPr>
        <p:spPr>
          <a:xfrm>
            <a:off x="407370" y="1628775"/>
            <a:ext cx="11305252" cy="2586038"/>
          </a:xfrm>
        </p:spPr>
        <p:txBody>
          <a:bodyPr/>
          <a:lstStyle/>
          <a:p>
            <a:pPr marL="0" indent="0" eaLnBrk="1" hangingPunct="1">
              <a:buNone/>
              <a:defRPr/>
            </a:pPr>
            <a:r>
              <a:rPr lang="en-GB" sz="2600" dirty="0"/>
              <a:t>“Alter solutions slightly, but only keep those which improve the optimisation”.</a:t>
            </a:r>
          </a:p>
          <a:p>
            <a:pPr marL="0" indent="0" eaLnBrk="1" hangingPunct="1">
              <a:buNone/>
              <a:defRPr/>
            </a:pPr>
            <a:r>
              <a:rPr lang="en-GB" sz="2600" dirty="0"/>
              <a:t>Finds a solution, but not necessarily the “best”.</a:t>
            </a:r>
            <a:endParaRPr lang="en-US" sz="2600" dirty="0"/>
          </a:p>
          <a:p>
            <a:pPr eaLnBrk="1" hangingPunct="1">
              <a:buFont typeface="Arial" charset="0"/>
              <a:buChar char="•"/>
              <a:defRPr/>
            </a:pPr>
            <a:endParaRPr lang="en-US" sz="2400" dirty="0"/>
          </a:p>
        </p:txBody>
      </p:sp>
      <p:grpSp>
        <p:nvGrpSpPr>
          <p:cNvPr id="48132" name="Group 16">
            <a:extLst>
              <a:ext uri="{FF2B5EF4-FFF2-40B4-BE49-F238E27FC236}">
                <a16:creationId xmlns:a16="http://schemas.microsoft.com/office/drawing/2014/main" id="{F78444FD-31EF-440F-99BD-02713DA35309}"/>
              </a:ext>
            </a:extLst>
          </p:cNvPr>
          <p:cNvGrpSpPr>
            <a:grpSpLocks/>
          </p:cNvGrpSpPr>
          <p:nvPr/>
        </p:nvGrpSpPr>
        <p:grpSpPr bwMode="auto">
          <a:xfrm>
            <a:off x="3373438" y="4214813"/>
            <a:ext cx="6913562" cy="2544762"/>
            <a:chOff x="574709" y="3617914"/>
            <a:chExt cx="8188291" cy="3164890"/>
          </a:xfrm>
        </p:grpSpPr>
        <p:sp>
          <p:nvSpPr>
            <p:cNvPr id="48134" name="Line 4">
              <a:extLst>
                <a:ext uri="{FF2B5EF4-FFF2-40B4-BE49-F238E27FC236}">
                  <a16:creationId xmlns:a16="http://schemas.microsoft.com/office/drawing/2014/main" id="{D16BF713-26D0-45BF-B776-9EDF64490188}"/>
                </a:ext>
              </a:extLst>
            </p:cNvPr>
            <p:cNvSpPr>
              <a:spLocks noChangeShapeType="1"/>
            </p:cNvSpPr>
            <p:nvPr/>
          </p:nvSpPr>
          <p:spPr bwMode="auto">
            <a:xfrm flipV="1">
              <a:off x="1524000" y="3733800"/>
              <a:ext cx="0" cy="2362200"/>
            </a:xfrm>
            <a:prstGeom prst="line">
              <a:avLst/>
            </a:prstGeom>
            <a:noFill/>
            <a:ln w="9525">
              <a:solidFill>
                <a:schemeClr val="tx1"/>
              </a:solidFill>
              <a:round/>
              <a:headEnd type="triangle" w="lg" len="lg"/>
              <a:tailEnd/>
            </a:ln>
            <a:extLst>
              <a:ext uri="{909E8E84-426E-40DD-AFC4-6F175D3DCCD1}">
                <a14:hiddenFill xmlns:a14="http://schemas.microsoft.com/office/drawing/2010/main">
                  <a:noFill/>
                </a14:hiddenFill>
              </a:ext>
            </a:extLst>
          </p:spPr>
          <p:txBody>
            <a:bodyPr wrap="none"/>
            <a:lstStyle/>
            <a:p>
              <a:endParaRPr lang="en-GB"/>
            </a:p>
          </p:txBody>
        </p:sp>
        <p:sp>
          <p:nvSpPr>
            <p:cNvPr id="48135" name="Line 6">
              <a:extLst>
                <a:ext uri="{FF2B5EF4-FFF2-40B4-BE49-F238E27FC236}">
                  <a16:creationId xmlns:a16="http://schemas.microsoft.com/office/drawing/2014/main" id="{E598A4B7-3D4B-4781-8479-8FF834D35CF3}"/>
                </a:ext>
              </a:extLst>
            </p:cNvPr>
            <p:cNvSpPr>
              <a:spLocks noChangeShapeType="1"/>
            </p:cNvSpPr>
            <p:nvPr/>
          </p:nvSpPr>
          <p:spPr bwMode="auto">
            <a:xfrm flipV="1">
              <a:off x="1524000" y="6096000"/>
              <a:ext cx="72390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en-GB"/>
            </a:p>
          </p:txBody>
        </p:sp>
        <p:sp>
          <p:nvSpPr>
            <p:cNvPr id="48136" name="Freeform 7">
              <a:extLst>
                <a:ext uri="{FF2B5EF4-FFF2-40B4-BE49-F238E27FC236}">
                  <a16:creationId xmlns:a16="http://schemas.microsoft.com/office/drawing/2014/main" id="{5FC28767-EEE0-45BB-BE80-68DE9EE92171}"/>
                </a:ext>
              </a:extLst>
            </p:cNvPr>
            <p:cNvSpPr>
              <a:spLocks/>
            </p:cNvSpPr>
            <p:nvPr/>
          </p:nvSpPr>
          <p:spPr bwMode="auto">
            <a:xfrm>
              <a:off x="1600200" y="3810000"/>
              <a:ext cx="6858000" cy="2006600"/>
            </a:xfrm>
            <a:custGeom>
              <a:avLst/>
              <a:gdLst>
                <a:gd name="T0" fmla="*/ 0 w 4320"/>
                <a:gd name="T1" fmla="*/ 2147483646 h 1264"/>
                <a:gd name="T2" fmla="*/ 2147483646 w 4320"/>
                <a:gd name="T3" fmla="*/ 2147483646 h 1264"/>
                <a:gd name="T4" fmla="*/ 2147483646 w 4320"/>
                <a:gd name="T5" fmla="*/ 2147483646 h 1264"/>
                <a:gd name="T6" fmla="*/ 2147483646 w 4320"/>
                <a:gd name="T7" fmla="*/ 2147483646 h 1264"/>
                <a:gd name="T8" fmla="*/ 2147483646 w 4320"/>
                <a:gd name="T9" fmla="*/ 2147483646 h 1264"/>
                <a:gd name="T10" fmla="*/ 2147483646 w 4320"/>
                <a:gd name="T11" fmla="*/ 2147483646 h 1264"/>
                <a:gd name="T12" fmla="*/ 2147483646 w 4320"/>
                <a:gd name="T13" fmla="*/ 2147483646 h 1264"/>
                <a:gd name="T14" fmla="*/ 2147483646 w 4320"/>
                <a:gd name="T15" fmla="*/ 2147483646 h 1264"/>
                <a:gd name="T16" fmla="*/ 2147483646 w 4320"/>
                <a:gd name="T17" fmla="*/ 2147483646 h 1264"/>
                <a:gd name="T18" fmla="*/ 2147483646 w 4320"/>
                <a:gd name="T19" fmla="*/ 2147483646 h 1264"/>
                <a:gd name="T20" fmla="*/ 2147483646 w 4320"/>
                <a:gd name="T21" fmla="*/ 2147483646 h 1264"/>
                <a:gd name="T22" fmla="*/ 2147483646 w 4320"/>
                <a:gd name="T23" fmla="*/ 2147483646 h 1264"/>
                <a:gd name="T24" fmla="*/ 2147483646 w 4320"/>
                <a:gd name="T25" fmla="*/ 2147483646 h 1264"/>
                <a:gd name="T26" fmla="*/ 2147483646 w 4320"/>
                <a:gd name="T27" fmla="*/ 2147483646 h 1264"/>
                <a:gd name="T28" fmla="*/ 2147483646 w 4320"/>
                <a:gd name="T29" fmla="*/ 2147483646 h 1264"/>
                <a:gd name="T30" fmla="*/ 2147483646 w 4320"/>
                <a:gd name="T31" fmla="*/ 2147483646 h 1264"/>
                <a:gd name="T32" fmla="*/ 2147483646 w 4320"/>
                <a:gd name="T33" fmla="*/ 2147483646 h 1264"/>
                <a:gd name="T34" fmla="*/ 2147483646 w 4320"/>
                <a:gd name="T35" fmla="*/ 2147483646 h 1264"/>
                <a:gd name="T36" fmla="*/ 2147483646 w 4320"/>
                <a:gd name="T37" fmla="*/ 2147483646 h 1264"/>
                <a:gd name="T38" fmla="*/ 2147483646 w 4320"/>
                <a:gd name="T39" fmla="*/ 2147483646 h 12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20"/>
                <a:gd name="T61" fmla="*/ 0 h 1264"/>
                <a:gd name="T62" fmla="*/ 4320 w 4320"/>
                <a:gd name="T63" fmla="*/ 1264 h 12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20" h="1264">
                  <a:moveTo>
                    <a:pt x="0" y="136"/>
                  </a:moveTo>
                  <a:cubicBezTo>
                    <a:pt x="112" y="300"/>
                    <a:pt x="224" y="464"/>
                    <a:pt x="336" y="568"/>
                  </a:cubicBezTo>
                  <a:cubicBezTo>
                    <a:pt x="448" y="672"/>
                    <a:pt x="560" y="752"/>
                    <a:pt x="672" y="760"/>
                  </a:cubicBezTo>
                  <a:cubicBezTo>
                    <a:pt x="784" y="768"/>
                    <a:pt x="928" y="648"/>
                    <a:pt x="1008" y="616"/>
                  </a:cubicBezTo>
                  <a:cubicBezTo>
                    <a:pt x="1088" y="584"/>
                    <a:pt x="1088" y="552"/>
                    <a:pt x="1152" y="568"/>
                  </a:cubicBezTo>
                  <a:cubicBezTo>
                    <a:pt x="1216" y="584"/>
                    <a:pt x="1320" y="648"/>
                    <a:pt x="1392" y="712"/>
                  </a:cubicBezTo>
                  <a:cubicBezTo>
                    <a:pt x="1464" y="776"/>
                    <a:pt x="1512" y="904"/>
                    <a:pt x="1584" y="952"/>
                  </a:cubicBezTo>
                  <a:cubicBezTo>
                    <a:pt x="1656" y="1000"/>
                    <a:pt x="1744" y="1024"/>
                    <a:pt x="1824" y="1000"/>
                  </a:cubicBezTo>
                  <a:cubicBezTo>
                    <a:pt x="1904" y="976"/>
                    <a:pt x="2000" y="864"/>
                    <a:pt x="2064" y="808"/>
                  </a:cubicBezTo>
                  <a:cubicBezTo>
                    <a:pt x="2128" y="752"/>
                    <a:pt x="2144" y="648"/>
                    <a:pt x="2208" y="664"/>
                  </a:cubicBezTo>
                  <a:cubicBezTo>
                    <a:pt x="2272" y="680"/>
                    <a:pt x="2368" y="816"/>
                    <a:pt x="2448" y="904"/>
                  </a:cubicBezTo>
                  <a:cubicBezTo>
                    <a:pt x="2528" y="992"/>
                    <a:pt x="2592" y="1136"/>
                    <a:pt x="2688" y="1192"/>
                  </a:cubicBezTo>
                  <a:cubicBezTo>
                    <a:pt x="2784" y="1248"/>
                    <a:pt x="2920" y="1264"/>
                    <a:pt x="3024" y="1240"/>
                  </a:cubicBezTo>
                  <a:cubicBezTo>
                    <a:pt x="3128" y="1216"/>
                    <a:pt x="3224" y="1160"/>
                    <a:pt x="3312" y="1048"/>
                  </a:cubicBezTo>
                  <a:cubicBezTo>
                    <a:pt x="3400" y="936"/>
                    <a:pt x="3480" y="672"/>
                    <a:pt x="3552" y="568"/>
                  </a:cubicBezTo>
                  <a:cubicBezTo>
                    <a:pt x="3624" y="464"/>
                    <a:pt x="3680" y="416"/>
                    <a:pt x="3744" y="424"/>
                  </a:cubicBezTo>
                  <a:cubicBezTo>
                    <a:pt x="3808" y="432"/>
                    <a:pt x="3872" y="672"/>
                    <a:pt x="3936" y="616"/>
                  </a:cubicBezTo>
                  <a:cubicBezTo>
                    <a:pt x="4000" y="560"/>
                    <a:pt x="4072" y="176"/>
                    <a:pt x="4128" y="88"/>
                  </a:cubicBezTo>
                  <a:cubicBezTo>
                    <a:pt x="4184" y="0"/>
                    <a:pt x="4240" y="80"/>
                    <a:pt x="4272" y="88"/>
                  </a:cubicBezTo>
                  <a:cubicBezTo>
                    <a:pt x="4304" y="96"/>
                    <a:pt x="4312" y="116"/>
                    <a:pt x="4320" y="13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GB"/>
            </a:p>
          </p:txBody>
        </p:sp>
        <p:sp>
          <p:nvSpPr>
            <p:cNvPr id="48137" name="Text Box 8">
              <a:extLst>
                <a:ext uri="{FF2B5EF4-FFF2-40B4-BE49-F238E27FC236}">
                  <a16:creationId xmlns:a16="http://schemas.microsoft.com/office/drawing/2014/main" id="{673BA0D6-F402-43B6-B531-9B1A6C1C5479}"/>
                </a:ext>
              </a:extLst>
            </p:cNvPr>
            <p:cNvSpPr txBox="1">
              <a:spLocks noChangeArrowheads="1"/>
            </p:cNvSpPr>
            <p:nvPr/>
          </p:nvSpPr>
          <p:spPr bwMode="auto">
            <a:xfrm>
              <a:off x="3717925" y="6208713"/>
              <a:ext cx="2247295" cy="57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Arial Narrow" panose="020B0606020202030204" pitchFamily="34" charset="0"/>
                </a:rPr>
                <a:t>Variable values</a:t>
              </a:r>
              <a:endParaRPr lang="en-US" altLang="en-US" sz="2400">
                <a:latin typeface="Arial Narrow" panose="020B0606020202030204" pitchFamily="34" charset="0"/>
              </a:endParaRPr>
            </a:p>
          </p:txBody>
        </p:sp>
        <p:sp>
          <p:nvSpPr>
            <p:cNvPr id="48138" name="Text Box 9">
              <a:extLst>
                <a:ext uri="{FF2B5EF4-FFF2-40B4-BE49-F238E27FC236}">
                  <a16:creationId xmlns:a16="http://schemas.microsoft.com/office/drawing/2014/main" id="{90B19C76-ADE7-45B4-AAE2-5FABE761E001}"/>
                </a:ext>
              </a:extLst>
            </p:cNvPr>
            <p:cNvSpPr txBox="1">
              <a:spLocks noChangeArrowheads="1"/>
            </p:cNvSpPr>
            <p:nvPr/>
          </p:nvSpPr>
          <p:spPr bwMode="auto">
            <a:xfrm rot="-5400000">
              <a:off x="-98528" y="4649822"/>
              <a:ext cx="2330655" cy="98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Arial Narrow" panose="020B0606020202030204" pitchFamily="34" charset="0"/>
                </a:rPr>
                <a:t>Optimisation of</a:t>
              </a:r>
            </a:p>
            <a:p>
              <a:pPr eaLnBrk="1" hangingPunct="1">
                <a:spcBef>
                  <a:spcPct val="0"/>
                </a:spcBef>
                <a:buFontTx/>
                <a:buNone/>
              </a:pPr>
              <a:r>
                <a:rPr lang="en-GB" altLang="en-US" sz="2400">
                  <a:latin typeface="Arial Narrow" panose="020B0606020202030204" pitchFamily="34" charset="0"/>
                </a:rPr>
                <a:t> function</a:t>
              </a:r>
              <a:endParaRPr lang="en-US" altLang="en-US" sz="2400">
                <a:latin typeface="Arial Narrow" panose="020B0606020202030204" pitchFamily="34" charset="0"/>
              </a:endParaRPr>
            </a:p>
          </p:txBody>
        </p:sp>
        <p:sp>
          <p:nvSpPr>
            <p:cNvPr id="48139" name="Line 10">
              <a:extLst>
                <a:ext uri="{FF2B5EF4-FFF2-40B4-BE49-F238E27FC236}">
                  <a16:creationId xmlns:a16="http://schemas.microsoft.com/office/drawing/2014/main" id="{C96957DD-3EB2-45CE-9D6E-9749BC948D45}"/>
                </a:ext>
              </a:extLst>
            </p:cNvPr>
            <p:cNvSpPr>
              <a:spLocks noChangeShapeType="1"/>
            </p:cNvSpPr>
            <p:nvPr/>
          </p:nvSpPr>
          <p:spPr bwMode="auto">
            <a:xfrm flipH="1">
              <a:off x="4343400" y="4114800"/>
              <a:ext cx="762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48140" name="Text Box 12">
              <a:extLst>
                <a:ext uri="{FF2B5EF4-FFF2-40B4-BE49-F238E27FC236}">
                  <a16:creationId xmlns:a16="http://schemas.microsoft.com/office/drawing/2014/main" id="{C88DFA27-D5B2-4367-990E-63BB4E8B6D22}"/>
                </a:ext>
              </a:extLst>
            </p:cNvPr>
            <p:cNvSpPr txBox="1">
              <a:spLocks noChangeArrowheads="1"/>
            </p:cNvSpPr>
            <p:nvPr/>
          </p:nvSpPr>
          <p:spPr bwMode="auto">
            <a:xfrm>
              <a:off x="3545617" y="3617914"/>
              <a:ext cx="1984382" cy="57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Arial Narrow" panose="020B0606020202030204" pitchFamily="34" charset="0"/>
                </a:rPr>
                <a:t>Local minima</a:t>
              </a:r>
              <a:endParaRPr lang="en-US" altLang="en-US" sz="2400">
                <a:latin typeface="Arial Narrow" panose="020B0606020202030204" pitchFamily="34" charset="0"/>
              </a:endParaRPr>
            </a:p>
          </p:txBody>
        </p:sp>
        <p:sp>
          <p:nvSpPr>
            <p:cNvPr id="48141" name="Line 13">
              <a:extLst>
                <a:ext uri="{FF2B5EF4-FFF2-40B4-BE49-F238E27FC236}">
                  <a16:creationId xmlns:a16="http://schemas.microsoft.com/office/drawing/2014/main" id="{D6269F39-4109-41FD-A644-1DEBA654BFE5}"/>
                </a:ext>
              </a:extLst>
            </p:cNvPr>
            <p:cNvSpPr>
              <a:spLocks noChangeShapeType="1"/>
            </p:cNvSpPr>
            <p:nvPr/>
          </p:nvSpPr>
          <p:spPr bwMode="auto">
            <a:xfrm>
              <a:off x="6248400" y="47244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48142" name="Text Box 14">
              <a:extLst>
                <a:ext uri="{FF2B5EF4-FFF2-40B4-BE49-F238E27FC236}">
                  <a16:creationId xmlns:a16="http://schemas.microsoft.com/office/drawing/2014/main" id="{DFE60F1B-56AC-458F-8C75-32DB881844C0}"/>
                </a:ext>
              </a:extLst>
            </p:cNvPr>
            <p:cNvSpPr txBox="1">
              <a:spLocks noChangeArrowheads="1"/>
            </p:cNvSpPr>
            <p:nvPr/>
          </p:nvSpPr>
          <p:spPr bwMode="auto">
            <a:xfrm>
              <a:off x="5660787" y="3706749"/>
              <a:ext cx="2383080" cy="103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Arial Narrow" panose="020B0606020202030204" pitchFamily="34" charset="0"/>
                </a:rPr>
                <a:t>Global minimum</a:t>
              </a:r>
            </a:p>
            <a:p>
              <a:pPr eaLnBrk="1" hangingPunct="1">
                <a:spcBef>
                  <a:spcPct val="0"/>
                </a:spcBef>
                <a:buFontTx/>
                <a:buNone/>
              </a:pPr>
              <a:r>
                <a:rPr lang="en-GB" altLang="en-US" sz="2400">
                  <a:latin typeface="Arial Narrow" panose="020B0606020202030204" pitchFamily="34" charset="0"/>
                </a:rPr>
                <a:t>(lowest)</a:t>
              </a:r>
              <a:endParaRPr lang="en-US" altLang="en-US" sz="2400">
                <a:latin typeface="Arial Narrow" panose="020B0606020202030204" pitchFamily="34" charset="0"/>
              </a:endParaRPr>
            </a:p>
          </p:txBody>
        </p:sp>
        <p:sp>
          <p:nvSpPr>
            <p:cNvPr id="48143" name="Line 16">
              <a:extLst>
                <a:ext uri="{FF2B5EF4-FFF2-40B4-BE49-F238E27FC236}">
                  <a16:creationId xmlns:a16="http://schemas.microsoft.com/office/drawing/2014/main" id="{CA5EBBD9-AEAD-4FC2-980E-5D0D9261623A}"/>
                </a:ext>
              </a:extLst>
            </p:cNvPr>
            <p:cNvSpPr>
              <a:spLocks noChangeShapeType="1"/>
            </p:cNvSpPr>
            <p:nvPr/>
          </p:nvSpPr>
          <p:spPr bwMode="auto">
            <a:xfrm>
              <a:off x="1676400" y="3810000"/>
              <a:ext cx="457200" cy="6858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48144" name="Line 17">
              <a:extLst>
                <a:ext uri="{FF2B5EF4-FFF2-40B4-BE49-F238E27FC236}">
                  <a16:creationId xmlns:a16="http://schemas.microsoft.com/office/drawing/2014/main" id="{5862778C-52F2-4A3A-9B40-B0C94FDDB6D8}"/>
                </a:ext>
              </a:extLst>
            </p:cNvPr>
            <p:cNvSpPr>
              <a:spLocks noChangeShapeType="1"/>
            </p:cNvSpPr>
            <p:nvPr/>
          </p:nvSpPr>
          <p:spPr bwMode="auto">
            <a:xfrm>
              <a:off x="2133600" y="4495800"/>
              <a:ext cx="457200" cy="3048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48145" name="Line 18">
              <a:extLst>
                <a:ext uri="{FF2B5EF4-FFF2-40B4-BE49-F238E27FC236}">
                  <a16:creationId xmlns:a16="http://schemas.microsoft.com/office/drawing/2014/main" id="{A56141ED-DFFE-492F-A4F4-569F808F1C0C}"/>
                </a:ext>
              </a:extLst>
            </p:cNvPr>
            <p:cNvSpPr>
              <a:spLocks noChangeShapeType="1"/>
            </p:cNvSpPr>
            <p:nvPr/>
          </p:nvSpPr>
          <p:spPr bwMode="auto">
            <a:xfrm>
              <a:off x="2590800" y="4800600"/>
              <a:ext cx="228600" cy="762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48146" name="Text Box 19">
              <a:extLst>
                <a:ext uri="{FF2B5EF4-FFF2-40B4-BE49-F238E27FC236}">
                  <a16:creationId xmlns:a16="http://schemas.microsoft.com/office/drawing/2014/main" id="{287BB222-9DA9-4BC8-86FA-7C5D7C28620B}"/>
                </a:ext>
              </a:extLst>
            </p:cNvPr>
            <p:cNvSpPr txBox="1">
              <a:spLocks noChangeArrowheads="1"/>
            </p:cNvSpPr>
            <p:nvPr/>
          </p:nvSpPr>
          <p:spPr bwMode="auto">
            <a:xfrm>
              <a:off x="2286000" y="4267200"/>
              <a:ext cx="1052186" cy="57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solidFill>
                    <a:schemeClr val="accent1"/>
                  </a:solidFill>
                  <a:latin typeface="Arial Narrow" panose="020B0606020202030204" pitchFamily="34" charset="0"/>
                </a:rPr>
                <a:t>Stuck!</a:t>
              </a:r>
              <a:endParaRPr lang="en-US" altLang="en-US" sz="2400">
                <a:solidFill>
                  <a:schemeClr val="accent1"/>
                </a:solidFill>
                <a:latin typeface="Arial Narrow" panose="020B0606020202030204" pitchFamily="34" charset="0"/>
              </a:endParaRPr>
            </a:p>
          </p:txBody>
        </p:sp>
      </p:grpSp>
      <p:sp>
        <p:nvSpPr>
          <p:cNvPr id="48133" name="Line 10">
            <a:extLst>
              <a:ext uri="{FF2B5EF4-FFF2-40B4-BE49-F238E27FC236}">
                <a16:creationId xmlns:a16="http://schemas.microsoft.com/office/drawing/2014/main" id="{C299738D-B2D2-4A73-8C46-4EA5DD033633}"/>
              </a:ext>
            </a:extLst>
          </p:cNvPr>
          <p:cNvSpPr>
            <a:spLocks noChangeShapeType="1"/>
          </p:cNvSpPr>
          <p:nvPr/>
        </p:nvSpPr>
        <p:spPr bwMode="auto">
          <a:xfrm flipH="1">
            <a:off x="5667376" y="4643439"/>
            <a:ext cx="428625" cy="714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Tree>
    <p:extLst>
      <p:ext uri="{BB962C8B-B14F-4D97-AF65-F5344CB8AC3E}">
        <p14:creationId xmlns:p14="http://schemas.microsoft.com/office/powerpoint/2010/main" val="2130051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EDBFAB3E-1DEB-4DB2-9780-AD388951A979}"/>
              </a:ext>
            </a:extLst>
          </p:cNvPr>
          <p:cNvSpPr>
            <a:spLocks noGrp="1"/>
          </p:cNvSpPr>
          <p:nvPr>
            <p:ph type="title"/>
          </p:nvPr>
        </p:nvSpPr>
        <p:spPr>
          <a:xfrm>
            <a:off x="3287688" y="276543"/>
            <a:ext cx="8229600" cy="1143000"/>
          </a:xfrm>
        </p:spPr>
        <p:txBody>
          <a:bodyPr/>
          <a:lstStyle/>
          <a:p>
            <a:pPr algn="r"/>
            <a:r>
              <a:rPr lang="en-GB" altLang="en-US" sz="4000" dirty="0"/>
              <a:t>Meta-heuristic optimisation</a:t>
            </a:r>
            <a:endParaRPr lang="en-GB" altLang="en-US" dirty="0"/>
          </a:p>
        </p:txBody>
      </p:sp>
      <p:sp>
        <p:nvSpPr>
          <p:cNvPr id="50179" name="Content Placeholder 2">
            <a:extLst>
              <a:ext uri="{FF2B5EF4-FFF2-40B4-BE49-F238E27FC236}">
                <a16:creationId xmlns:a16="http://schemas.microsoft.com/office/drawing/2014/main" id="{4C33322C-A618-4E43-B86B-A6AFEE1711C4}"/>
              </a:ext>
            </a:extLst>
          </p:cNvPr>
          <p:cNvSpPr>
            <a:spLocks noGrp="1"/>
          </p:cNvSpPr>
          <p:nvPr>
            <p:ph idx="1"/>
          </p:nvPr>
        </p:nvSpPr>
        <p:spPr>
          <a:xfrm>
            <a:off x="479376" y="2636838"/>
            <a:ext cx="9669512" cy="3949700"/>
          </a:xfrm>
        </p:spPr>
        <p:txBody>
          <a:bodyPr/>
          <a:lstStyle/>
          <a:p>
            <a:pPr marL="0" indent="0">
              <a:spcAft>
                <a:spcPts val="1200"/>
              </a:spcAft>
              <a:buNone/>
            </a:pPr>
            <a:r>
              <a:rPr lang="en-GB" altLang="en-US" sz="2600" dirty="0"/>
              <a:t>Randomisation</a:t>
            </a:r>
          </a:p>
          <a:p>
            <a:pPr marL="0" indent="0">
              <a:spcAft>
                <a:spcPts val="1200"/>
              </a:spcAft>
              <a:buNone/>
            </a:pPr>
            <a:r>
              <a:rPr lang="en-GB" altLang="en-US" sz="2600" dirty="0"/>
              <a:t>Simulated annealing</a:t>
            </a:r>
          </a:p>
          <a:p>
            <a:pPr marL="0" indent="0">
              <a:spcAft>
                <a:spcPts val="1200"/>
              </a:spcAft>
              <a:buNone/>
            </a:pPr>
            <a:r>
              <a:rPr lang="en-GB" altLang="en-US" sz="2600" dirty="0"/>
              <a:t>Genetic Algorithm/Programming</a:t>
            </a:r>
          </a:p>
        </p:txBody>
      </p:sp>
    </p:spTree>
    <p:extLst>
      <p:ext uri="{BB962C8B-B14F-4D97-AF65-F5344CB8AC3E}">
        <p14:creationId xmlns:p14="http://schemas.microsoft.com/office/powerpoint/2010/main" val="3923333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5F844BEF-106E-43F2-9262-B21CA836E4E4}"/>
              </a:ext>
            </a:extLst>
          </p:cNvPr>
          <p:cNvSpPr>
            <a:spLocks noGrp="1" noChangeArrowheads="1"/>
          </p:cNvSpPr>
          <p:nvPr>
            <p:ph type="title"/>
          </p:nvPr>
        </p:nvSpPr>
        <p:spPr>
          <a:xfrm>
            <a:off x="2639616" y="427295"/>
            <a:ext cx="8664575" cy="1219200"/>
          </a:xfrm>
        </p:spPr>
        <p:txBody>
          <a:bodyPr/>
          <a:lstStyle/>
          <a:p>
            <a:pPr algn="r" eaLnBrk="1" hangingPunct="1"/>
            <a:r>
              <a:rPr lang="en-GB" altLang="en-US" sz="4000" dirty="0"/>
              <a:t>Typical method: Randomisation</a:t>
            </a:r>
            <a:endParaRPr lang="en-US" altLang="en-US" sz="4000" dirty="0"/>
          </a:p>
        </p:txBody>
      </p:sp>
      <p:sp>
        <p:nvSpPr>
          <p:cNvPr id="52227" name="Rectangle 3">
            <a:extLst>
              <a:ext uri="{FF2B5EF4-FFF2-40B4-BE49-F238E27FC236}">
                <a16:creationId xmlns:a16="http://schemas.microsoft.com/office/drawing/2014/main" id="{2B309A10-B5C4-442D-AB99-7F487FEA134C}"/>
              </a:ext>
            </a:extLst>
          </p:cNvPr>
          <p:cNvSpPr>
            <a:spLocks noGrp="1" noChangeArrowheads="1"/>
          </p:cNvSpPr>
          <p:nvPr>
            <p:ph type="body" idx="1"/>
          </p:nvPr>
        </p:nvSpPr>
        <p:spPr>
          <a:xfrm>
            <a:off x="551388" y="1916114"/>
            <a:ext cx="10945211" cy="2727325"/>
          </a:xfrm>
        </p:spPr>
        <p:txBody>
          <a:bodyPr/>
          <a:lstStyle/>
          <a:p>
            <a:pPr marL="0" indent="0" eaLnBrk="1" hangingPunct="1">
              <a:buNone/>
            </a:pPr>
            <a:r>
              <a:rPr lang="en-GB" altLang="en-US" sz="2600" dirty="0"/>
              <a:t>Randomise starting point.</a:t>
            </a:r>
          </a:p>
          <a:p>
            <a:pPr marL="0" indent="0" eaLnBrk="1" hangingPunct="1">
              <a:buNone/>
            </a:pPr>
            <a:r>
              <a:rPr lang="en-GB" altLang="en-US" sz="2600" dirty="0"/>
              <a:t>Randomly  change values, but only keep those that optimise our function.</a:t>
            </a:r>
          </a:p>
          <a:p>
            <a:pPr marL="0" indent="0" eaLnBrk="1" hangingPunct="1">
              <a:buNone/>
            </a:pPr>
            <a:r>
              <a:rPr lang="en-GB" altLang="en-US" sz="2600" dirty="0"/>
              <a:t>Repeat and keep the best result. Aims to find the global minimum by randomising starts.</a:t>
            </a:r>
            <a:endParaRPr lang="en-US" altLang="en-US" sz="2600" dirty="0"/>
          </a:p>
        </p:txBody>
      </p:sp>
      <p:grpSp>
        <p:nvGrpSpPr>
          <p:cNvPr id="52228" name="Group 17">
            <a:extLst>
              <a:ext uri="{FF2B5EF4-FFF2-40B4-BE49-F238E27FC236}">
                <a16:creationId xmlns:a16="http://schemas.microsoft.com/office/drawing/2014/main" id="{4235F46F-9F83-4737-87C7-1194029C8348}"/>
              </a:ext>
            </a:extLst>
          </p:cNvPr>
          <p:cNvGrpSpPr>
            <a:grpSpLocks/>
          </p:cNvGrpSpPr>
          <p:nvPr/>
        </p:nvGrpSpPr>
        <p:grpSpPr bwMode="auto">
          <a:xfrm>
            <a:off x="4667251" y="4643438"/>
            <a:ext cx="5662613" cy="1928812"/>
            <a:chOff x="781050" y="3924300"/>
            <a:chExt cx="7239000" cy="2362200"/>
          </a:xfrm>
        </p:grpSpPr>
        <p:sp>
          <p:nvSpPr>
            <p:cNvPr id="52229" name="Line 4">
              <a:extLst>
                <a:ext uri="{FF2B5EF4-FFF2-40B4-BE49-F238E27FC236}">
                  <a16:creationId xmlns:a16="http://schemas.microsoft.com/office/drawing/2014/main" id="{728B459E-E454-41EF-BAED-42E30EAF3893}"/>
                </a:ext>
              </a:extLst>
            </p:cNvPr>
            <p:cNvSpPr>
              <a:spLocks noChangeShapeType="1"/>
            </p:cNvSpPr>
            <p:nvPr/>
          </p:nvSpPr>
          <p:spPr bwMode="auto">
            <a:xfrm flipV="1">
              <a:off x="781050" y="3924300"/>
              <a:ext cx="0" cy="2362200"/>
            </a:xfrm>
            <a:prstGeom prst="line">
              <a:avLst/>
            </a:prstGeom>
            <a:noFill/>
            <a:ln w="9525">
              <a:solidFill>
                <a:schemeClr val="tx1"/>
              </a:solidFill>
              <a:round/>
              <a:headEnd type="triangle" w="lg" len="lg"/>
              <a:tailEnd/>
            </a:ln>
            <a:extLst>
              <a:ext uri="{909E8E84-426E-40DD-AFC4-6F175D3DCCD1}">
                <a14:hiddenFill xmlns:a14="http://schemas.microsoft.com/office/drawing/2010/main">
                  <a:noFill/>
                </a14:hiddenFill>
              </a:ext>
            </a:extLst>
          </p:spPr>
          <p:txBody>
            <a:bodyPr wrap="none"/>
            <a:lstStyle/>
            <a:p>
              <a:endParaRPr lang="en-GB"/>
            </a:p>
          </p:txBody>
        </p:sp>
        <p:sp>
          <p:nvSpPr>
            <p:cNvPr id="52230" name="Line 5">
              <a:extLst>
                <a:ext uri="{FF2B5EF4-FFF2-40B4-BE49-F238E27FC236}">
                  <a16:creationId xmlns:a16="http://schemas.microsoft.com/office/drawing/2014/main" id="{B2D2FC2C-D244-42D6-AD47-235F67B22AFE}"/>
                </a:ext>
              </a:extLst>
            </p:cNvPr>
            <p:cNvSpPr>
              <a:spLocks noChangeShapeType="1"/>
            </p:cNvSpPr>
            <p:nvPr/>
          </p:nvSpPr>
          <p:spPr bwMode="auto">
            <a:xfrm flipV="1">
              <a:off x="781050" y="6286500"/>
              <a:ext cx="72390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en-GB"/>
            </a:p>
          </p:txBody>
        </p:sp>
        <p:sp>
          <p:nvSpPr>
            <p:cNvPr id="52231" name="Freeform 6">
              <a:extLst>
                <a:ext uri="{FF2B5EF4-FFF2-40B4-BE49-F238E27FC236}">
                  <a16:creationId xmlns:a16="http://schemas.microsoft.com/office/drawing/2014/main" id="{EB067303-5E2C-4439-AD4D-7A46C615D698}"/>
                </a:ext>
              </a:extLst>
            </p:cNvPr>
            <p:cNvSpPr>
              <a:spLocks/>
            </p:cNvSpPr>
            <p:nvPr/>
          </p:nvSpPr>
          <p:spPr bwMode="auto">
            <a:xfrm>
              <a:off x="857250" y="4000500"/>
              <a:ext cx="6858000" cy="2006600"/>
            </a:xfrm>
            <a:custGeom>
              <a:avLst/>
              <a:gdLst>
                <a:gd name="T0" fmla="*/ 0 w 4320"/>
                <a:gd name="T1" fmla="*/ 2147483646 h 1264"/>
                <a:gd name="T2" fmla="*/ 2147483646 w 4320"/>
                <a:gd name="T3" fmla="*/ 2147483646 h 1264"/>
                <a:gd name="T4" fmla="*/ 2147483646 w 4320"/>
                <a:gd name="T5" fmla="*/ 2147483646 h 1264"/>
                <a:gd name="T6" fmla="*/ 2147483646 w 4320"/>
                <a:gd name="T7" fmla="*/ 2147483646 h 1264"/>
                <a:gd name="T8" fmla="*/ 2147483646 w 4320"/>
                <a:gd name="T9" fmla="*/ 2147483646 h 1264"/>
                <a:gd name="T10" fmla="*/ 2147483646 w 4320"/>
                <a:gd name="T11" fmla="*/ 2147483646 h 1264"/>
                <a:gd name="T12" fmla="*/ 2147483646 w 4320"/>
                <a:gd name="T13" fmla="*/ 2147483646 h 1264"/>
                <a:gd name="T14" fmla="*/ 2147483646 w 4320"/>
                <a:gd name="T15" fmla="*/ 2147483646 h 1264"/>
                <a:gd name="T16" fmla="*/ 2147483646 w 4320"/>
                <a:gd name="T17" fmla="*/ 2147483646 h 1264"/>
                <a:gd name="T18" fmla="*/ 2147483646 w 4320"/>
                <a:gd name="T19" fmla="*/ 2147483646 h 1264"/>
                <a:gd name="T20" fmla="*/ 2147483646 w 4320"/>
                <a:gd name="T21" fmla="*/ 2147483646 h 1264"/>
                <a:gd name="T22" fmla="*/ 2147483646 w 4320"/>
                <a:gd name="T23" fmla="*/ 2147483646 h 1264"/>
                <a:gd name="T24" fmla="*/ 2147483646 w 4320"/>
                <a:gd name="T25" fmla="*/ 2147483646 h 1264"/>
                <a:gd name="T26" fmla="*/ 2147483646 w 4320"/>
                <a:gd name="T27" fmla="*/ 2147483646 h 1264"/>
                <a:gd name="T28" fmla="*/ 2147483646 w 4320"/>
                <a:gd name="T29" fmla="*/ 2147483646 h 1264"/>
                <a:gd name="T30" fmla="*/ 2147483646 w 4320"/>
                <a:gd name="T31" fmla="*/ 2147483646 h 1264"/>
                <a:gd name="T32" fmla="*/ 2147483646 w 4320"/>
                <a:gd name="T33" fmla="*/ 2147483646 h 1264"/>
                <a:gd name="T34" fmla="*/ 2147483646 w 4320"/>
                <a:gd name="T35" fmla="*/ 2147483646 h 1264"/>
                <a:gd name="T36" fmla="*/ 2147483646 w 4320"/>
                <a:gd name="T37" fmla="*/ 2147483646 h 1264"/>
                <a:gd name="T38" fmla="*/ 2147483646 w 4320"/>
                <a:gd name="T39" fmla="*/ 2147483646 h 12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20"/>
                <a:gd name="T61" fmla="*/ 0 h 1264"/>
                <a:gd name="T62" fmla="*/ 4320 w 4320"/>
                <a:gd name="T63" fmla="*/ 1264 h 12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20" h="1264">
                  <a:moveTo>
                    <a:pt x="0" y="136"/>
                  </a:moveTo>
                  <a:cubicBezTo>
                    <a:pt x="112" y="300"/>
                    <a:pt x="224" y="464"/>
                    <a:pt x="336" y="568"/>
                  </a:cubicBezTo>
                  <a:cubicBezTo>
                    <a:pt x="448" y="672"/>
                    <a:pt x="560" y="752"/>
                    <a:pt x="672" y="760"/>
                  </a:cubicBezTo>
                  <a:cubicBezTo>
                    <a:pt x="784" y="768"/>
                    <a:pt x="928" y="648"/>
                    <a:pt x="1008" y="616"/>
                  </a:cubicBezTo>
                  <a:cubicBezTo>
                    <a:pt x="1088" y="584"/>
                    <a:pt x="1088" y="552"/>
                    <a:pt x="1152" y="568"/>
                  </a:cubicBezTo>
                  <a:cubicBezTo>
                    <a:pt x="1216" y="584"/>
                    <a:pt x="1320" y="648"/>
                    <a:pt x="1392" y="712"/>
                  </a:cubicBezTo>
                  <a:cubicBezTo>
                    <a:pt x="1464" y="776"/>
                    <a:pt x="1512" y="904"/>
                    <a:pt x="1584" y="952"/>
                  </a:cubicBezTo>
                  <a:cubicBezTo>
                    <a:pt x="1656" y="1000"/>
                    <a:pt x="1744" y="1024"/>
                    <a:pt x="1824" y="1000"/>
                  </a:cubicBezTo>
                  <a:cubicBezTo>
                    <a:pt x="1904" y="976"/>
                    <a:pt x="2000" y="864"/>
                    <a:pt x="2064" y="808"/>
                  </a:cubicBezTo>
                  <a:cubicBezTo>
                    <a:pt x="2128" y="752"/>
                    <a:pt x="2144" y="648"/>
                    <a:pt x="2208" y="664"/>
                  </a:cubicBezTo>
                  <a:cubicBezTo>
                    <a:pt x="2272" y="680"/>
                    <a:pt x="2368" y="816"/>
                    <a:pt x="2448" y="904"/>
                  </a:cubicBezTo>
                  <a:cubicBezTo>
                    <a:pt x="2528" y="992"/>
                    <a:pt x="2592" y="1136"/>
                    <a:pt x="2688" y="1192"/>
                  </a:cubicBezTo>
                  <a:cubicBezTo>
                    <a:pt x="2784" y="1248"/>
                    <a:pt x="2920" y="1264"/>
                    <a:pt x="3024" y="1240"/>
                  </a:cubicBezTo>
                  <a:cubicBezTo>
                    <a:pt x="3128" y="1216"/>
                    <a:pt x="3224" y="1160"/>
                    <a:pt x="3312" y="1048"/>
                  </a:cubicBezTo>
                  <a:cubicBezTo>
                    <a:pt x="3400" y="936"/>
                    <a:pt x="3480" y="672"/>
                    <a:pt x="3552" y="568"/>
                  </a:cubicBezTo>
                  <a:cubicBezTo>
                    <a:pt x="3624" y="464"/>
                    <a:pt x="3680" y="416"/>
                    <a:pt x="3744" y="424"/>
                  </a:cubicBezTo>
                  <a:cubicBezTo>
                    <a:pt x="3808" y="432"/>
                    <a:pt x="3872" y="672"/>
                    <a:pt x="3936" y="616"/>
                  </a:cubicBezTo>
                  <a:cubicBezTo>
                    <a:pt x="4000" y="560"/>
                    <a:pt x="4072" y="176"/>
                    <a:pt x="4128" y="88"/>
                  </a:cubicBezTo>
                  <a:cubicBezTo>
                    <a:pt x="4184" y="0"/>
                    <a:pt x="4240" y="80"/>
                    <a:pt x="4272" y="88"/>
                  </a:cubicBezTo>
                  <a:cubicBezTo>
                    <a:pt x="4304" y="96"/>
                    <a:pt x="4312" y="116"/>
                    <a:pt x="4320" y="13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GB"/>
            </a:p>
          </p:txBody>
        </p:sp>
        <p:sp>
          <p:nvSpPr>
            <p:cNvPr id="52232" name="Line 16">
              <a:extLst>
                <a:ext uri="{FF2B5EF4-FFF2-40B4-BE49-F238E27FC236}">
                  <a16:creationId xmlns:a16="http://schemas.microsoft.com/office/drawing/2014/main" id="{436F51DE-1818-4CE8-98A8-22233D621F01}"/>
                </a:ext>
              </a:extLst>
            </p:cNvPr>
            <p:cNvSpPr>
              <a:spLocks noChangeShapeType="1"/>
            </p:cNvSpPr>
            <p:nvPr/>
          </p:nvSpPr>
          <p:spPr bwMode="auto">
            <a:xfrm>
              <a:off x="1314450" y="4000500"/>
              <a:ext cx="0" cy="6096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2233" name="Line 17">
              <a:extLst>
                <a:ext uri="{FF2B5EF4-FFF2-40B4-BE49-F238E27FC236}">
                  <a16:creationId xmlns:a16="http://schemas.microsoft.com/office/drawing/2014/main" id="{8268318B-DB10-4214-97A0-89953D97CFF9}"/>
                </a:ext>
              </a:extLst>
            </p:cNvPr>
            <p:cNvSpPr>
              <a:spLocks noChangeShapeType="1"/>
            </p:cNvSpPr>
            <p:nvPr/>
          </p:nvSpPr>
          <p:spPr bwMode="auto">
            <a:xfrm>
              <a:off x="1314450" y="4610100"/>
              <a:ext cx="457200" cy="3810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52234" name="Line 18">
              <a:extLst>
                <a:ext uri="{FF2B5EF4-FFF2-40B4-BE49-F238E27FC236}">
                  <a16:creationId xmlns:a16="http://schemas.microsoft.com/office/drawing/2014/main" id="{F7BC7156-49FC-483C-8917-9F3359F2BC31}"/>
                </a:ext>
              </a:extLst>
            </p:cNvPr>
            <p:cNvSpPr>
              <a:spLocks noChangeShapeType="1"/>
            </p:cNvSpPr>
            <p:nvPr/>
          </p:nvSpPr>
          <p:spPr bwMode="auto">
            <a:xfrm>
              <a:off x="2762250" y="3924300"/>
              <a:ext cx="0" cy="8382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2235" name="Line 20">
              <a:extLst>
                <a:ext uri="{FF2B5EF4-FFF2-40B4-BE49-F238E27FC236}">
                  <a16:creationId xmlns:a16="http://schemas.microsoft.com/office/drawing/2014/main" id="{BB2970AF-D450-4A41-B913-414EB8B0A00A}"/>
                </a:ext>
              </a:extLst>
            </p:cNvPr>
            <p:cNvSpPr>
              <a:spLocks noChangeShapeType="1"/>
            </p:cNvSpPr>
            <p:nvPr/>
          </p:nvSpPr>
          <p:spPr bwMode="auto">
            <a:xfrm>
              <a:off x="2762250" y="4762500"/>
              <a:ext cx="381000" cy="2286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2236" name="Line 21">
              <a:extLst>
                <a:ext uri="{FF2B5EF4-FFF2-40B4-BE49-F238E27FC236}">
                  <a16:creationId xmlns:a16="http://schemas.microsoft.com/office/drawing/2014/main" id="{5FB4021F-EC10-424A-A098-1D8772B912A0}"/>
                </a:ext>
              </a:extLst>
            </p:cNvPr>
            <p:cNvSpPr>
              <a:spLocks noChangeShapeType="1"/>
            </p:cNvSpPr>
            <p:nvPr/>
          </p:nvSpPr>
          <p:spPr bwMode="auto">
            <a:xfrm>
              <a:off x="3143250" y="4991100"/>
              <a:ext cx="228600" cy="3048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52237" name="Line 22">
              <a:extLst>
                <a:ext uri="{FF2B5EF4-FFF2-40B4-BE49-F238E27FC236}">
                  <a16:creationId xmlns:a16="http://schemas.microsoft.com/office/drawing/2014/main" id="{42A80DFD-CDDD-495D-8DBD-DF7BC2771838}"/>
                </a:ext>
              </a:extLst>
            </p:cNvPr>
            <p:cNvSpPr>
              <a:spLocks noChangeShapeType="1"/>
            </p:cNvSpPr>
            <p:nvPr/>
          </p:nvSpPr>
          <p:spPr bwMode="auto">
            <a:xfrm>
              <a:off x="4743450" y="3924300"/>
              <a:ext cx="0" cy="12954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2238" name="Line 23">
              <a:extLst>
                <a:ext uri="{FF2B5EF4-FFF2-40B4-BE49-F238E27FC236}">
                  <a16:creationId xmlns:a16="http://schemas.microsoft.com/office/drawing/2014/main" id="{00D06A40-E6D4-4B0A-9A31-93F8F25DBCFF}"/>
                </a:ext>
              </a:extLst>
            </p:cNvPr>
            <p:cNvSpPr>
              <a:spLocks noChangeShapeType="1"/>
            </p:cNvSpPr>
            <p:nvPr/>
          </p:nvSpPr>
          <p:spPr bwMode="auto">
            <a:xfrm>
              <a:off x="4743450" y="5219700"/>
              <a:ext cx="381000" cy="4572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52239" name="Line 24">
              <a:extLst>
                <a:ext uri="{FF2B5EF4-FFF2-40B4-BE49-F238E27FC236}">
                  <a16:creationId xmlns:a16="http://schemas.microsoft.com/office/drawing/2014/main" id="{2BBEB905-8676-4ED3-88BB-D68E3ABC2782}"/>
                </a:ext>
              </a:extLst>
            </p:cNvPr>
            <p:cNvSpPr>
              <a:spLocks noChangeShapeType="1"/>
            </p:cNvSpPr>
            <p:nvPr/>
          </p:nvSpPr>
          <p:spPr bwMode="auto">
            <a:xfrm>
              <a:off x="6191250" y="3924300"/>
              <a:ext cx="0" cy="12192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2240" name="Line 25">
              <a:extLst>
                <a:ext uri="{FF2B5EF4-FFF2-40B4-BE49-F238E27FC236}">
                  <a16:creationId xmlns:a16="http://schemas.microsoft.com/office/drawing/2014/main" id="{2A64467C-C8A5-4AD7-BA50-1CBFABC90570}"/>
                </a:ext>
              </a:extLst>
            </p:cNvPr>
            <p:cNvSpPr>
              <a:spLocks noChangeShapeType="1"/>
            </p:cNvSpPr>
            <p:nvPr/>
          </p:nvSpPr>
          <p:spPr bwMode="auto">
            <a:xfrm flipH="1">
              <a:off x="5810250" y="5143500"/>
              <a:ext cx="381000" cy="5334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52241" name="Line 26">
              <a:extLst>
                <a:ext uri="{FF2B5EF4-FFF2-40B4-BE49-F238E27FC236}">
                  <a16:creationId xmlns:a16="http://schemas.microsoft.com/office/drawing/2014/main" id="{7F4B127A-6266-4126-B222-43C2FA25ABCA}"/>
                </a:ext>
              </a:extLst>
            </p:cNvPr>
            <p:cNvSpPr>
              <a:spLocks noChangeShapeType="1"/>
            </p:cNvSpPr>
            <p:nvPr/>
          </p:nvSpPr>
          <p:spPr bwMode="auto">
            <a:xfrm>
              <a:off x="6877050" y="3924300"/>
              <a:ext cx="0" cy="6096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52242" name="Line 27">
              <a:extLst>
                <a:ext uri="{FF2B5EF4-FFF2-40B4-BE49-F238E27FC236}">
                  <a16:creationId xmlns:a16="http://schemas.microsoft.com/office/drawing/2014/main" id="{EDBA0C6B-CCC2-4F55-ADCC-38FBE4AC0423}"/>
                </a:ext>
              </a:extLst>
            </p:cNvPr>
            <p:cNvSpPr>
              <a:spLocks noChangeShapeType="1"/>
            </p:cNvSpPr>
            <p:nvPr/>
          </p:nvSpPr>
          <p:spPr bwMode="auto">
            <a:xfrm>
              <a:off x="6877050" y="4533900"/>
              <a:ext cx="152400" cy="2286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grpSp>
    </p:spTree>
    <p:extLst>
      <p:ext uri="{BB962C8B-B14F-4D97-AF65-F5344CB8AC3E}">
        <p14:creationId xmlns:p14="http://schemas.microsoft.com/office/powerpoint/2010/main" val="1634635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A387CBA9-1DC7-408F-A494-6BE0766FC700}"/>
              </a:ext>
            </a:extLst>
          </p:cNvPr>
          <p:cNvSpPr>
            <a:spLocks noGrp="1" noChangeArrowheads="1"/>
          </p:cNvSpPr>
          <p:nvPr>
            <p:ph type="title"/>
          </p:nvPr>
        </p:nvSpPr>
        <p:spPr>
          <a:xfrm>
            <a:off x="3647728" y="620688"/>
            <a:ext cx="7772400" cy="685800"/>
          </a:xfrm>
        </p:spPr>
        <p:txBody>
          <a:bodyPr/>
          <a:lstStyle/>
          <a:p>
            <a:pPr algn="r" eaLnBrk="1" hangingPunct="1"/>
            <a:r>
              <a:rPr lang="en-GB" altLang="en-US" sz="4000" dirty="0"/>
              <a:t>Simulated Annealing (SA) </a:t>
            </a:r>
          </a:p>
        </p:txBody>
      </p:sp>
      <p:sp>
        <p:nvSpPr>
          <p:cNvPr id="54275" name="Rectangle 3">
            <a:extLst>
              <a:ext uri="{FF2B5EF4-FFF2-40B4-BE49-F238E27FC236}">
                <a16:creationId xmlns:a16="http://schemas.microsoft.com/office/drawing/2014/main" id="{7B541C7E-327E-4441-8D1B-0494C02D659F}"/>
              </a:ext>
            </a:extLst>
          </p:cNvPr>
          <p:cNvSpPr>
            <a:spLocks noGrp="1" noChangeArrowheads="1"/>
          </p:cNvSpPr>
          <p:nvPr>
            <p:ph type="body" idx="1"/>
          </p:nvPr>
        </p:nvSpPr>
        <p:spPr>
          <a:xfrm>
            <a:off x="479376" y="1857376"/>
            <a:ext cx="11233248" cy="4772025"/>
          </a:xfrm>
        </p:spPr>
        <p:txBody>
          <a:bodyPr/>
          <a:lstStyle/>
          <a:p>
            <a:pPr marL="0" indent="0" eaLnBrk="1" hangingPunct="1">
              <a:lnSpc>
                <a:spcPct val="90000"/>
              </a:lnSpc>
              <a:buNone/>
            </a:pPr>
            <a:r>
              <a:rPr lang="en-GB" altLang="en-US" sz="2400" dirty="0"/>
              <a:t>Based on the cooling of metals, but replicates the intelligent notion that trying non-optimal solutions can be beneficial.</a:t>
            </a:r>
          </a:p>
          <a:p>
            <a:pPr marL="0" indent="0" eaLnBrk="1" hangingPunct="1">
              <a:lnSpc>
                <a:spcPct val="30000"/>
              </a:lnSpc>
              <a:buNone/>
            </a:pPr>
            <a:endParaRPr lang="en-GB" altLang="en-US" sz="2400" dirty="0"/>
          </a:p>
          <a:p>
            <a:pPr marL="0" indent="0" eaLnBrk="1" hangingPunct="1">
              <a:lnSpc>
                <a:spcPct val="90000"/>
              </a:lnSpc>
              <a:buNone/>
            </a:pPr>
            <a:r>
              <a:rPr lang="en-GB" altLang="en-US" sz="2400" dirty="0"/>
              <a:t>As the temperature drops, so the probability of metal atoms freezing where they are increases, but there’s still a chance they’ll move elsewhere.</a:t>
            </a:r>
          </a:p>
          <a:p>
            <a:pPr marL="0" indent="0" eaLnBrk="1" hangingPunct="1">
              <a:lnSpc>
                <a:spcPct val="30000"/>
              </a:lnSpc>
              <a:buNone/>
            </a:pPr>
            <a:endParaRPr lang="en-GB" altLang="en-US" sz="2400" dirty="0"/>
          </a:p>
          <a:p>
            <a:pPr marL="0" indent="0" eaLnBrk="1" hangingPunct="1">
              <a:lnSpc>
                <a:spcPct val="90000"/>
              </a:lnSpc>
              <a:buNone/>
            </a:pPr>
            <a:r>
              <a:rPr lang="en-GB" altLang="en-US" sz="2400" dirty="0"/>
              <a:t>The algorithm moves freely around the solution space, but the chances of it following a non-improving path drop with “temperature” (usually time).</a:t>
            </a:r>
          </a:p>
          <a:p>
            <a:pPr marL="0" indent="0" eaLnBrk="1" hangingPunct="1">
              <a:lnSpc>
                <a:spcPct val="30000"/>
              </a:lnSpc>
              <a:buNone/>
            </a:pPr>
            <a:endParaRPr lang="en-GB" altLang="en-US" sz="2400" dirty="0"/>
          </a:p>
          <a:p>
            <a:pPr marL="0" indent="0" eaLnBrk="1" hangingPunct="1">
              <a:lnSpc>
                <a:spcPct val="90000"/>
              </a:lnSpc>
              <a:buNone/>
            </a:pPr>
            <a:r>
              <a:rPr lang="en-GB" altLang="en-US" sz="2400" dirty="0"/>
              <a:t>In this way there’s a chance early on for it to go into less-optimal areas and find the global minimum.</a:t>
            </a:r>
          </a:p>
          <a:p>
            <a:pPr marL="0" indent="0" eaLnBrk="1" hangingPunct="1">
              <a:lnSpc>
                <a:spcPct val="30000"/>
              </a:lnSpc>
              <a:buNone/>
            </a:pPr>
            <a:endParaRPr lang="en-GB" altLang="en-US" sz="2400" dirty="0"/>
          </a:p>
          <a:p>
            <a:pPr marL="0" indent="0" eaLnBrk="1" hangingPunct="1">
              <a:lnSpc>
                <a:spcPct val="90000"/>
              </a:lnSpc>
              <a:buNone/>
            </a:pPr>
            <a:r>
              <a:rPr lang="en-GB" altLang="en-US" sz="2400" i="1" dirty="0"/>
              <a:t>But how is the probability determined?</a:t>
            </a:r>
          </a:p>
        </p:txBody>
      </p:sp>
    </p:spTree>
    <p:extLst>
      <p:ext uri="{BB962C8B-B14F-4D97-AF65-F5344CB8AC3E}">
        <p14:creationId xmlns:p14="http://schemas.microsoft.com/office/powerpoint/2010/main" val="1612779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E81566AB-5E7C-4175-9B6A-F1EEF8F2CE9A}"/>
              </a:ext>
            </a:extLst>
          </p:cNvPr>
          <p:cNvSpPr>
            <a:spLocks noGrp="1" noChangeArrowheads="1"/>
          </p:cNvSpPr>
          <p:nvPr>
            <p:ph type="title"/>
          </p:nvPr>
        </p:nvSpPr>
        <p:spPr>
          <a:xfrm>
            <a:off x="3710000" y="568139"/>
            <a:ext cx="7772400" cy="685800"/>
          </a:xfrm>
        </p:spPr>
        <p:txBody>
          <a:bodyPr/>
          <a:lstStyle/>
          <a:p>
            <a:pPr algn="r" eaLnBrk="1" hangingPunct="1"/>
            <a:r>
              <a:rPr lang="en-GB" altLang="en-US" sz="4000" dirty="0"/>
              <a:t>The Metropolis Algorithm</a:t>
            </a:r>
          </a:p>
        </p:txBody>
      </p:sp>
      <p:sp>
        <p:nvSpPr>
          <p:cNvPr id="56323" name="Rectangle 3">
            <a:extLst>
              <a:ext uri="{FF2B5EF4-FFF2-40B4-BE49-F238E27FC236}">
                <a16:creationId xmlns:a16="http://schemas.microsoft.com/office/drawing/2014/main" id="{3F81A8E5-7B75-464D-8F08-C79747C1DE89}"/>
              </a:ext>
            </a:extLst>
          </p:cNvPr>
          <p:cNvSpPr>
            <a:spLocks noGrp="1" noChangeArrowheads="1"/>
          </p:cNvSpPr>
          <p:nvPr>
            <p:ph type="body" idx="1"/>
          </p:nvPr>
        </p:nvSpPr>
        <p:spPr>
          <a:xfrm>
            <a:off x="479376" y="2357439"/>
            <a:ext cx="11089232" cy="4052887"/>
          </a:xfrm>
        </p:spPr>
        <p:txBody>
          <a:bodyPr/>
          <a:lstStyle/>
          <a:p>
            <a:pPr marL="0" indent="0" eaLnBrk="1" hangingPunct="1">
              <a:buNone/>
            </a:pPr>
            <a:r>
              <a:rPr lang="en-GB" altLang="en-US" sz="2400" dirty="0"/>
              <a:t>Probability of following a worse path…</a:t>
            </a:r>
          </a:p>
          <a:p>
            <a:pPr marL="0" indent="0" eaLnBrk="1" hangingPunct="1">
              <a:lnSpc>
                <a:spcPct val="50000"/>
              </a:lnSpc>
              <a:buNone/>
            </a:pPr>
            <a:endParaRPr lang="en-GB" altLang="en-US" sz="2400" dirty="0"/>
          </a:p>
          <a:p>
            <a:pPr marL="0" indent="0" eaLnBrk="1" hangingPunct="1">
              <a:buNone/>
            </a:pPr>
            <a:r>
              <a:rPr lang="en-GB" altLang="en-US" sz="2400" dirty="0"/>
              <a:t>	</a:t>
            </a:r>
            <a:r>
              <a:rPr lang="en-GB" altLang="en-US" sz="2000" dirty="0">
                <a:solidFill>
                  <a:schemeClr val="tx2"/>
                </a:solidFill>
              </a:rPr>
              <a:t>P = </a:t>
            </a:r>
            <a:r>
              <a:rPr lang="en-GB" altLang="en-US" sz="2000" dirty="0" err="1">
                <a:solidFill>
                  <a:schemeClr val="tx2"/>
                </a:solidFill>
              </a:rPr>
              <a:t>exp</a:t>
            </a:r>
            <a:r>
              <a:rPr lang="en-GB" altLang="en-US" sz="2000" dirty="0">
                <a:solidFill>
                  <a:schemeClr val="tx2"/>
                </a:solidFill>
              </a:rPr>
              <a:t>[ -(drop in optimisation / temperature)]</a:t>
            </a:r>
          </a:p>
          <a:p>
            <a:pPr marL="0" lvl="1" indent="0" eaLnBrk="1" hangingPunct="1">
              <a:buNone/>
            </a:pPr>
            <a:r>
              <a:rPr lang="en-GB" altLang="en-US" sz="2100" dirty="0"/>
              <a:t>		(This is usually compared with a random number)</a:t>
            </a:r>
          </a:p>
          <a:p>
            <a:pPr marL="0" lvl="1" indent="0" eaLnBrk="1" hangingPunct="1">
              <a:lnSpc>
                <a:spcPct val="50000"/>
              </a:lnSpc>
              <a:buNone/>
            </a:pPr>
            <a:endParaRPr lang="en-GB" altLang="en-US" sz="2100" dirty="0"/>
          </a:p>
          <a:p>
            <a:pPr marL="0" indent="0" eaLnBrk="1" hangingPunct="1">
              <a:buNone/>
            </a:pPr>
            <a:r>
              <a:rPr lang="en-GB" altLang="en-US" sz="2400" dirty="0"/>
              <a:t>Paths that increase the optimisation are always followed.</a:t>
            </a:r>
          </a:p>
          <a:p>
            <a:pPr marL="0" indent="0" eaLnBrk="1" hangingPunct="1">
              <a:lnSpc>
                <a:spcPct val="50000"/>
              </a:lnSpc>
              <a:buNone/>
            </a:pPr>
            <a:endParaRPr lang="en-GB" altLang="en-US" sz="2400" dirty="0"/>
          </a:p>
          <a:p>
            <a:pPr marL="0" indent="0" eaLnBrk="1" hangingPunct="1">
              <a:buNone/>
            </a:pPr>
            <a:r>
              <a:rPr lang="en-GB" altLang="en-US" sz="2400" dirty="0"/>
              <a:t>The “temperature” change varies with implementation, but broadly decreases with time or area searched. </a:t>
            </a:r>
          </a:p>
          <a:p>
            <a:pPr marL="0" indent="0" eaLnBrk="1" hangingPunct="1">
              <a:lnSpc>
                <a:spcPct val="50000"/>
              </a:lnSpc>
              <a:buNone/>
            </a:pPr>
            <a:endParaRPr lang="en-GB" altLang="en-US" sz="2400" dirty="0"/>
          </a:p>
          <a:p>
            <a:pPr marL="0" indent="0" eaLnBrk="1" hangingPunct="1">
              <a:buNone/>
            </a:pPr>
            <a:r>
              <a:rPr lang="en-GB" altLang="en-US" sz="2400" dirty="0"/>
              <a:t>Picking this is the problem: too slow a decrease and it’s computationally expensive, too fast and the solution isn’t good.</a:t>
            </a:r>
          </a:p>
        </p:txBody>
      </p:sp>
      <p:graphicFrame>
        <p:nvGraphicFramePr>
          <p:cNvPr id="4" name="Chart 3">
            <a:extLst>
              <a:ext uri="{FF2B5EF4-FFF2-40B4-BE49-F238E27FC236}">
                <a16:creationId xmlns:a16="http://schemas.microsoft.com/office/drawing/2014/main" id="{25641F53-7A6D-4632-9919-A77CAAA80130}"/>
              </a:ext>
            </a:extLst>
          </p:cNvPr>
          <p:cNvGraphicFramePr/>
          <p:nvPr/>
        </p:nvGraphicFramePr>
        <p:xfrm>
          <a:off x="1809720" y="285728"/>
          <a:ext cx="2786082" cy="20002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9520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01CBC3C1-2F51-4E40-A939-B414C429B8A9}"/>
              </a:ext>
            </a:extLst>
          </p:cNvPr>
          <p:cNvSpPr>
            <a:spLocks noGrp="1" noChangeArrowheads="1"/>
          </p:cNvSpPr>
          <p:nvPr>
            <p:ph type="title"/>
          </p:nvPr>
        </p:nvSpPr>
        <p:spPr>
          <a:xfrm>
            <a:off x="3503712" y="692696"/>
            <a:ext cx="7772400" cy="838200"/>
          </a:xfrm>
        </p:spPr>
        <p:txBody>
          <a:bodyPr/>
          <a:lstStyle/>
          <a:p>
            <a:pPr algn="r" eaLnBrk="1" hangingPunct="1"/>
            <a:r>
              <a:rPr lang="en-GB" altLang="en-US" sz="4000" dirty="0"/>
              <a:t>Genetic Algorithms (GA)</a:t>
            </a:r>
            <a:endParaRPr lang="en-US" altLang="en-US" sz="4000" dirty="0"/>
          </a:p>
        </p:txBody>
      </p:sp>
      <p:sp>
        <p:nvSpPr>
          <p:cNvPr id="58371" name="Rectangle 3">
            <a:extLst>
              <a:ext uri="{FF2B5EF4-FFF2-40B4-BE49-F238E27FC236}">
                <a16:creationId xmlns:a16="http://schemas.microsoft.com/office/drawing/2014/main" id="{CD20E605-014F-4CEE-81C8-803420A5DB15}"/>
              </a:ext>
            </a:extLst>
          </p:cNvPr>
          <p:cNvSpPr>
            <a:spLocks noGrp="1" noChangeArrowheads="1"/>
          </p:cNvSpPr>
          <p:nvPr>
            <p:ph type="body" idx="1"/>
          </p:nvPr>
        </p:nvSpPr>
        <p:spPr>
          <a:xfrm>
            <a:off x="479376" y="2205038"/>
            <a:ext cx="11233248" cy="4348162"/>
          </a:xfrm>
        </p:spPr>
        <p:txBody>
          <a:bodyPr/>
          <a:lstStyle/>
          <a:p>
            <a:pPr marL="0" indent="0" eaLnBrk="1" hangingPunct="1">
              <a:spcAft>
                <a:spcPts val="1200"/>
              </a:spcAft>
              <a:buNone/>
            </a:pPr>
            <a:r>
              <a:rPr lang="en-GB" altLang="en-US" sz="2600" dirty="0"/>
              <a:t>In the 1950’s a number of people tried to use evolution to solve problems.</a:t>
            </a:r>
          </a:p>
          <a:p>
            <a:pPr marL="0" indent="0" eaLnBrk="1" hangingPunct="1">
              <a:spcAft>
                <a:spcPts val="1200"/>
              </a:spcAft>
              <a:buNone/>
            </a:pPr>
            <a:r>
              <a:rPr lang="en-GB" altLang="en-US" sz="2600" dirty="0"/>
              <a:t>The main advances were completed by John Holland in the mid-60’s to 70’s.</a:t>
            </a:r>
          </a:p>
          <a:p>
            <a:pPr marL="0" indent="0" eaLnBrk="1" hangingPunct="1">
              <a:spcAft>
                <a:spcPts val="1200"/>
              </a:spcAft>
              <a:buNone/>
            </a:pPr>
            <a:r>
              <a:rPr lang="en-GB" altLang="en-US" sz="2600" dirty="0"/>
              <a:t>He laid down the algorithms for problem solving with evolution – derivatives of these are known as </a:t>
            </a:r>
            <a:r>
              <a:rPr lang="en-GB" altLang="en-US" sz="2600" dirty="0">
                <a:solidFill>
                  <a:schemeClr val="tx2"/>
                </a:solidFill>
              </a:rPr>
              <a:t>Genetic Algorithms</a:t>
            </a:r>
            <a:r>
              <a:rPr lang="en-GB" altLang="en-US" sz="2600" dirty="0"/>
              <a:t>.</a:t>
            </a:r>
            <a:endParaRPr lang="en-US" altLang="en-US" sz="2600" dirty="0"/>
          </a:p>
        </p:txBody>
      </p:sp>
    </p:spTree>
    <p:extLst>
      <p:ext uri="{BB962C8B-B14F-4D97-AF65-F5344CB8AC3E}">
        <p14:creationId xmlns:p14="http://schemas.microsoft.com/office/powerpoint/2010/main" val="430694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A4E1483C-7F07-435E-9E5A-AABC1C1F987C}"/>
              </a:ext>
            </a:extLst>
          </p:cNvPr>
          <p:cNvSpPr>
            <a:spLocks noGrp="1" noChangeArrowheads="1"/>
          </p:cNvSpPr>
          <p:nvPr>
            <p:ph type="title"/>
          </p:nvPr>
        </p:nvSpPr>
        <p:spPr>
          <a:xfrm>
            <a:off x="3791744" y="692696"/>
            <a:ext cx="7772400" cy="685800"/>
          </a:xfrm>
        </p:spPr>
        <p:txBody>
          <a:bodyPr/>
          <a:lstStyle/>
          <a:p>
            <a:pPr algn="r" eaLnBrk="1" hangingPunct="1"/>
            <a:r>
              <a:rPr lang="en-GB" altLang="en-US" sz="4000" dirty="0"/>
              <a:t>The basic Genetic Algorithm</a:t>
            </a:r>
            <a:endParaRPr lang="en-US" altLang="en-US" sz="4000" dirty="0"/>
          </a:p>
        </p:txBody>
      </p:sp>
      <p:sp>
        <p:nvSpPr>
          <p:cNvPr id="60419" name="Rectangle 3">
            <a:extLst>
              <a:ext uri="{FF2B5EF4-FFF2-40B4-BE49-F238E27FC236}">
                <a16:creationId xmlns:a16="http://schemas.microsoft.com/office/drawing/2014/main" id="{B3B7EC57-9D1F-42B9-92CE-2BDA1295F031}"/>
              </a:ext>
            </a:extLst>
          </p:cNvPr>
          <p:cNvSpPr>
            <a:spLocks noGrp="1" noChangeArrowheads="1"/>
          </p:cNvSpPr>
          <p:nvPr>
            <p:ph type="body" idx="1"/>
          </p:nvPr>
        </p:nvSpPr>
        <p:spPr>
          <a:xfrm>
            <a:off x="479376" y="2786063"/>
            <a:ext cx="11161240" cy="3771900"/>
          </a:xfrm>
        </p:spPr>
        <p:txBody>
          <a:bodyPr/>
          <a:lstStyle/>
          <a:p>
            <a:pPr marL="609600" indent="-609600" eaLnBrk="1" hangingPunct="1">
              <a:buClr>
                <a:schemeClr val="tx1"/>
              </a:buClr>
              <a:buFont typeface="Wingdings" panose="05000000000000000000" pitchFamily="2" charset="2"/>
              <a:buAutoNum type="arabicParenR"/>
            </a:pPr>
            <a:r>
              <a:rPr lang="en-GB" altLang="en-US" sz="2600" dirty="0"/>
              <a:t>Define the problem / target: usually some function to optimise or target data to model.</a:t>
            </a:r>
          </a:p>
          <a:p>
            <a:pPr marL="609600" indent="-609600" eaLnBrk="1" hangingPunct="1">
              <a:buClr>
                <a:schemeClr val="tx1"/>
              </a:buClr>
              <a:buFont typeface="Wingdings" panose="05000000000000000000" pitchFamily="2" charset="2"/>
              <a:buAutoNum type="arabicParenR"/>
            </a:pPr>
            <a:r>
              <a:rPr lang="en-GB" altLang="en-US" sz="2600" dirty="0"/>
              <a:t>Characterise the result / parameters you’re looking for as a string of numbers. These are individual’s genes.</a:t>
            </a:r>
          </a:p>
          <a:p>
            <a:pPr marL="609600" indent="-609600" eaLnBrk="1" hangingPunct="1">
              <a:buClr>
                <a:schemeClr val="tx1"/>
              </a:buClr>
              <a:buFont typeface="Wingdings" panose="05000000000000000000" pitchFamily="2" charset="2"/>
              <a:buAutoNum type="arabicParenR"/>
            </a:pPr>
            <a:r>
              <a:rPr lang="en-GB" altLang="en-US" sz="2600" dirty="0"/>
              <a:t>Make a population of individuals with random genes.</a:t>
            </a:r>
          </a:p>
          <a:p>
            <a:pPr marL="609600" indent="-609600" eaLnBrk="1" hangingPunct="1">
              <a:buClr>
                <a:schemeClr val="tx1"/>
              </a:buClr>
              <a:buFont typeface="Wingdings" panose="05000000000000000000" pitchFamily="2" charset="2"/>
              <a:buAutoNum type="arabicParenR"/>
            </a:pPr>
            <a:r>
              <a:rPr lang="en-GB" altLang="en-US" sz="2600" dirty="0"/>
              <a:t>Test each to see how closely it matches the target.</a:t>
            </a:r>
          </a:p>
          <a:p>
            <a:pPr marL="609600" indent="-609600" eaLnBrk="1" hangingPunct="1">
              <a:buClr>
                <a:schemeClr val="tx1"/>
              </a:buClr>
              <a:buFont typeface="Wingdings" panose="05000000000000000000" pitchFamily="2" charset="2"/>
              <a:buAutoNum type="arabicParenR"/>
            </a:pPr>
            <a:r>
              <a:rPr lang="en-GB" altLang="en-US" sz="2600" dirty="0"/>
              <a:t>Use those closest to the target to make new genes.</a:t>
            </a:r>
          </a:p>
          <a:p>
            <a:pPr marL="609600" indent="-609600" eaLnBrk="1" hangingPunct="1">
              <a:buClr>
                <a:schemeClr val="tx1"/>
              </a:buClr>
              <a:buFont typeface="Wingdings" panose="05000000000000000000" pitchFamily="2" charset="2"/>
              <a:buAutoNum type="arabicParenR"/>
            </a:pPr>
            <a:r>
              <a:rPr lang="en-GB" altLang="en-US" sz="2600" dirty="0"/>
              <a:t>Repeat until the result is satisfactory.</a:t>
            </a:r>
            <a:endParaRPr lang="en-US" altLang="en-US" sz="2600" dirty="0"/>
          </a:p>
        </p:txBody>
      </p:sp>
    </p:spTree>
    <p:extLst>
      <p:ext uri="{BB962C8B-B14F-4D97-AF65-F5344CB8AC3E}">
        <p14:creationId xmlns:p14="http://schemas.microsoft.com/office/powerpoint/2010/main" val="895835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940D1F70-1C1F-42D9-AFFC-381D95704CA1}"/>
              </a:ext>
            </a:extLst>
          </p:cNvPr>
          <p:cNvSpPr>
            <a:spLocks noGrp="1" noChangeArrowheads="1"/>
          </p:cNvSpPr>
          <p:nvPr>
            <p:ph type="title"/>
          </p:nvPr>
        </p:nvSpPr>
        <p:spPr>
          <a:xfrm>
            <a:off x="3575720" y="548680"/>
            <a:ext cx="7772400" cy="533400"/>
          </a:xfrm>
        </p:spPr>
        <p:txBody>
          <a:bodyPr/>
          <a:lstStyle/>
          <a:p>
            <a:pPr algn="r" eaLnBrk="1" hangingPunct="1"/>
            <a:r>
              <a:rPr lang="en-GB" altLang="en-US" sz="4000" dirty="0"/>
              <a:t>A GA example</a:t>
            </a:r>
            <a:endParaRPr lang="en-US" altLang="en-US" sz="4000" dirty="0"/>
          </a:p>
        </p:txBody>
      </p:sp>
      <p:sp>
        <p:nvSpPr>
          <p:cNvPr id="62467" name="Rectangle 3">
            <a:extLst>
              <a:ext uri="{FF2B5EF4-FFF2-40B4-BE49-F238E27FC236}">
                <a16:creationId xmlns:a16="http://schemas.microsoft.com/office/drawing/2014/main" id="{2DCC926C-C4B5-49C7-A085-080F69A5A4AD}"/>
              </a:ext>
            </a:extLst>
          </p:cNvPr>
          <p:cNvSpPr>
            <a:spLocks noGrp="1" noChangeArrowheads="1"/>
          </p:cNvSpPr>
          <p:nvPr>
            <p:ph type="body" idx="1"/>
          </p:nvPr>
        </p:nvSpPr>
        <p:spPr>
          <a:xfrm>
            <a:off x="335360" y="1285876"/>
            <a:ext cx="11449272" cy="5343525"/>
          </a:xfrm>
        </p:spPr>
        <p:txBody>
          <a:bodyPr/>
          <a:lstStyle/>
          <a:p>
            <a:pPr marL="0" indent="0" eaLnBrk="1" hangingPunct="1">
              <a:lnSpc>
                <a:spcPct val="90000"/>
              </a:lnSpc>
              <a:buNone/>
            </a:pPr>
            <a:r>
              <a:rPr lang="en-GB" altLang="en-US" sz="2400" dirty="0"/>
              <a:t>Say we have a valley profile we want to model as an equation.</a:t>
            </a:r>
          </a:p>
          <a:p>
            <a:pPr marL="0" indent="0" eaLnBrk="1" hangingPunct="1">
              <a:lnSpc>
                <a:spcPct val="90000"/>
              </a:lnSpc>
              <a:buNone/>
            </a:pPr>
            <a:r>
              <a:rPr lang="en-GB" altLang="en-US" sz="2400" dirty="0"/>
              <a:t>We know the equation is in the form… </a:t>
            </a:r>
          </a:p>
          <a:p>
            <a:pPr marL="0" indent="0" eaLnBrk="1" hangingPunct="1">
              <a:lnSpc>
                <a:spcPct val="90000"/>
              </a:lnSpc>
              <a:buNone/>
            </a:pPr>
            <a:r>
              <a:rPr lang="en-GB" altLang="en-US" sz="2400" dirty="0"/>
              <a:t>				</a:t>
            </a:r>
            <a:r>
              <a:rPr lang="en-GB" altLang="en-US" sz="2400" dirty="0">
                <a:solidFill>
                  <a:schemeClr val="tx2"/>
                </a:solidFill>
              </a:rPr>
              <a:t>y = a + b + c</a:t>
            </a:r>
            <a:r>
              <a:rPr lang="en-GB" altLang="en-US" sz="2000" b="1" baseline="30000" dirty="0">
                <a:solidFill>
                  <a:schemeClr val="tx2"/>
                </a:solidFill>
              </a:rPr>
              <a:t>2</a:t>
            </a:r>
            <a:r>
              <a:rPr lang="en-GB" altLang="en-US" sz="2000" dirty="0">
                <a:solidFill>
                  <a:schemeClr val="tx2"/>
                </a:solidFill>
              </a:rPr>
              <a:t> </a:t>
            </a:r>
            <a:r>
              <a:rPr lang="en-GB" altLang="en-US" sz="2400" dirty="0">
                <a:solidFill>
                  <a:schemeClr val="tx2"/>
                </a:solidFill>
              </a:rPr>
              <a:t>+ d</a:t>
            </a:r>
            <a:r>
              <a:rPr lang="en-GB" altLang="en-US" sz="2000" b="1" baseline="30000" dirty="0">
                <a:solidFill>
                  <a:schemeClr val="tx2"/>
                </a:solidFill>
              </a:rPr>
              <a:t>3</a:t>
            </a:r>
            <a:r>
              <a:rPr lang="en-GB" altLang="en-US" sz="2400" b="1" dirty="0">
                <a:solidFill>
                  <a:schemeClr val="tx2"/>
                </a:solidFill>
              </a:rPr>
              <a:t>.</a:t>
            </a:r>
          </a:p>
          <a:p>
            <a:pPr marL="0" indent="0" eaLnBrk="1" hangingPunct="1">
              <a:lnSpc>
                <a:spcPct val="90000"/>
              </a:lnSpc>
              <a:buNone/>
            </a:pPr>
            <a:endParaRPr lang="en-GB" altLang="en-US" sz="2800" dirty="0">
              <a:solidFill>
                <a:schemeClr val="tx2"/>
              </a:solidFill>
            </a:endParaRPr>
          </a:p>
          <a:p>
            <a:pPr marL="0" indent="0" eaLnBrk="1" hangingPunct="1">
              <a:lnSpc>
                <a:spcPct val="90000"/>
              </a:lnSpc>
              <a:buNone/>
            </a:pPr>
            <a:r>
              <a:rPr lang="en-GB" altLang="en-US" sz="2400" dirty="0"/>
              <a:t>We can model our solution as a string of four numbers, representing </a:t>
            </a:r>
            <a:r>
              <a:rPr lang="en-GB" altLang="en-US" sz="2400" dirty="0">
                <a:solidFill>
                  <a:schemeClr val="tx2"/>
                </a:solidFill>
              </a:rPr>
              <a:t>a</a:t>
            </a:r>
            <a:r>
              <a:rPr lang="en-GB" altLang="en-US" sz="2400" dirty="0"/>
              <a:t>, </a:t>
            </a:r>
            <a:r>
              <a:rPr lang="en-GB" altLang="en-US" sz="2400" dirty="0">
                <a:solidFill>
                  <a:schemeClr val="tx2"/>
                </a:solidFill>
              </a:rPr>
              <a:t>b</a:t>
            </a:r>
            <a:r>
              <a:rPr lang="en-GB" altLang="en-US" sz="2400" dirty="0"/>
              <a:t>, </a:t>
            </a:r>
            <a:r>
              <a:rPr lang="en-GB" altLang="en-US" sz="2400" dirty="0">
                <a:solidFill>
                  <a:schemeClr val="tx2"/>
                </a:solidFill>
              </a:rPr>
              <a:t>c</a:t>
            </a:r>
            <a:r>
              <a:rPr lang="en-GB" altLang="en-US" sz="2400" dirty="0"/>
              <a:t> and </a:t>
            </a:r>
            <a:r>
              <a:rPr lang="en-GB" altLang="en-US" sz="2400" dirty="0">
                <a:solidFill>
                  <a:schemeClr val="tx2"/>
                </a:solidFill>
              </a:rPr>
              <a:t>d</a:t>
            </a:r>
            <a:r>
              <a:rPr lang="en-GB" altLang="en-US" sz="2400" dirty="0"/>
              <a:t>.</a:t>
            </a:r>
          </a:p>
          <a:p>
            <a:pPr marL="0" indent="0" eaLnBrk="1" hangingPunct="1">
              <a:lnSpc>
                <a:spcPct val="90000"/>
              </a:lnSpc>
              <a:buNone/>
            </a:pPr>
            <a:r>
              <a:rPr lang="en-GB" altLang="en-US" sz="2400" dirty="0"/>
              <a:t>We randomise this first (e.g. to get “1 6 8 5”), 30 times to produce a population of thirty different random individuals.</a:t>
            </a:r>
          </a:p>
          <a:p>
            <a:pPr marL="0" indent="0" eaLnBrk="1" hangingPunct="1">
              <a:lnSpc>
                <a:spcPct val="90000"/>
              </a:lnSpc>
              <a:buNone/>
            </a:pPr>
            <a:endParaRPr lang="en-GB" altLang="en-US" sz="2400" dirty="0"/>
          </a:p>
          <a:p>
            <a:pPr marL="0" indent="0" eaLnBrk="1" hangingPunct="1">
              <a:lnSpc>
                <a:spcPct val="90000"/>
              </a:lnSpc>
              <a:buNone/>
            </a:pPr>
            <a:r>
              <a:rPr lang="en-GB" altLang="en-US" sz="2400" dirty="0"/>
              <a:t>We work out the equation for each, and see what the residuals are between the predicted and real valley profile.</a:t>
            </a:r>
          </a:p>
          <a:p>
            <a:pPr marL="0" indent="0" eaLnBrk="1" hangingPunct="1">
              <a:lnSpc>
                <a:spcPct val="90000"/>
              </a:lnSpc>
              <a:buNone/>
            </a:pPr>
            <a:r>
              <a:rPr lang="en-GB" altLang="en-US" sz="2400" dirty="0"/>
              <a:t>We keep the best genes, and use these to make the next set of genes.</a:t>
            </a:r>
          </a:p>
          <a:p>
            <a:pPr marL="0" indent="0" eaLnBrk="1" hangingPunct="1">
              <a:lnSpc>
                <a:spcPct val="90000"/>
              </a:lnSpc>
              <a:buNone/>
            </a:pPr>
            <a:r>
              <a:rPr lang="en-GB" altLang="en-US" sz="2400" dirty="0">
                <a:solidFill>
                  <a:schemeClr val="tx2"/>
                </a:solidFill>
              </a:rPr>
              <a:t>How do we make the next genes?</a:t>
            </a:r>
            <a:endParaRPr lang="en-US" altLang="en-US" sz="2400" dirty="0">
              <a:solidFill>
                <a:schemeClr val="tx2"/>
              </a:solidFill>
            </a:endParaRPr>
          </a:p>
        </p:txBody>
      </p:sp>
    </p:spTree>
    <p:extLst>
      <p:ext uri="{BB962C8B-B14F-4D97-AF65-F5344CB8AC3E}">
        <p14:creationId xmlns:p14="http://schemas.microsoft.com/office/powerpoint/2010/main" val="2971969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A7C39850-9728-458D-9B8C-F8D04111ACA0}"/>
              </a:ext>
            </a:extLst>
          </p:cNvPr>
          <p:cNvSpPr>
            <a:spLocks noGrp="1"/>
          </p:cNvSpPr>
          <p:nvPr>
            <p:ph type="title"/>
          </p:nvPr>
        </p:nvSpPr>
        <p:spPr>
          <a:xfrm>
            <a:off x="2640012" y="765175"/>
            <a:ext cx="9000603" cy="1143000"/>
          </a:xfrm>
        </p:spPr>
        <p:txBody>
          <a:bodyPr/>
          <a:lstStyle/>
          <a:p>
            <a:pPr algn="r"/>
            <a:r>
              <a:rPr lang="en-GB" altLang="en-US" sz="4000" dirty="0"/>
              <a:t>Data review</a:t>
            </a:r>
          </a:p>
        </p:txBody>
      </p:sp>
      <p:sp>
        <p:nvSpPr>
          <p:cNvPr id="17411" name="Content Placeholder 2">
            <a:extLst>
              <a:ext uri="{FF2B5EF4-FFF2-40B4-BE49-F238E27FC236}">
                <a16:creationId xmlns:a16="http://schemas.microsoft.com/office/drawing/2014/main" id="{6AD7D347-EECC-454B-89FD-24F933E0B359}"/>
              </a:ext>
            </a:extLst>
          </p:cNvPr>
          <p:cNvSpPr>
            <a:spLocks noGrp="1"/>
          </p:cNvSpPr>
          <p:nvPr>
            <p:ph sz="quarter" idx="1"/>
          </p:nvPr>
        </p:nvSpPr>
        <p:spPr>
          <a:xfrm>
            <a:off x="551384" y="2571750"/>
            <a:ext cx="11089232" cy="4071938"/>
          </a:xfrm>
        </p:spPr>
        <p:txBody>
          <a:bodyPr/>
          <a:lstStyle/>
          <a:p>
            <a:pPr marL="0" indent="0">
              <a:buNone/>
              <a:defRPr/>
            </a:pPr>
            <a:r>
              <a:rPr lang="en-GB" sz="2600" dirty="0"/>
              <a:t>Outline the key elements of the system, and compare this with the data you need. </a:t>
            </a:r>
          </a:p>
          <a:p>
            <a:pPr marL="0" indent="0">
              <a:buNone/>
              <a:defRPr/>
            </a:pPr>
            <a:endParaRPr lang="en-GB" sz="2600" dirty="0"/>
          </a:p>
          <a:p>
            <a:pPr marL="0" indent="0">
              <a:buNone/>
              <a:defRPr/>
            </a:pPr>
            <a:r>
              <a:rPr lang="en-GB" sz="2600" dirty="0"/>
              <a:t>What data do you need, what can you do without, and what can't you do without? </a:t>
            </a:r>
          </a:p>
          <a:p>
            <a:pPr>
              <a:buFont typeface="Wingdings 2" pitchFamily="18" charset="2"/>
              <a:buNone/>
              <a:defRPr/>
            </a:pPr>
            <a:endParaRPr lang="en-GB" dirty="0"/>
          </a:p>
        </p:txBody>
      </p:sp>
    </p:spTree>
    <p:extLst>
      <p:ext uri="{BB962C8B-B14F-4D97-AF65-F5344CB8AC3E}">
        <p14:creationId xmlns:p14="http://schemas.microsoft.com/office/powerpoint/2010/main" val="2314228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CB46D8E3-4EA1-4263-98CA-E561A654934B}"/>
              </a:ext>
            </a:extLst>
          </p:cNvPr>
          <p:cNvSpPr>
            <a:spLocks noGrp="1" noChangeArrowheads="1"/>
          </p:cNvSpPr>
          <p:nvPr>
            <p:ph type="title"/>
          </p:nvPr>
        </p:nvSpPr>
        <p:spPr>
          <a:xfrm>
            <a:off x="2043112" y="404813"/>
            <a:ext cx="9597503" cy="1295400"/>
          </a:xfrm>
        </p:spPr>
        <p:txBody>
          <a:bodyPr/>
          <a:lstStyle/>
          <a:p>
            <a:pPr algn="r" eaLnBrk="1" hangingPunct="1"/>
            <a:r>
              <a:rPr lang="en-GB" altLang="en-US" sz="4000"/>
              <a:t>Inheritance, cross-over reproduction and mutation</a:t>
            </a:r>
            <a:endParaRPr lang="en-US" altLang="en-US" sz="4000"/>
          </a:p>
        </p:txBody>
      </p:sp>
      <p:sp>
        <p:nvSpPr>
          <p:cNvPr id="63491" name="Rectangle 3">
            <a:extLst>
              <a:ext uri="{FF2B5EF4-FFF2-40B4-BE49-F238E27FC236}">
                <a16:creationId xmlns:a16="http://schemas.microsoft.com/office/drawing/2014/main" id="{9E8F5ED0-15AA-4C2E-B241-A8B9C422DBEE}"/>
              </a:ext>
            </a:extLst>
          </p:cNvPr>
          <p:cNvSpPr>
            <a:spLocks noGrp="1" noChangeArrowheads="1"/>
          </p:cNvSpPr>
          <p:nvPr>
            <p:ph type="body" idx="1"/>
          </p:nvPr>
        </p:nvSpPr>
        <p:spPr>
          <a:xfrm>
            <a:off x="335360" y="2143126"/>
            <a:ext cx="11305256" cy="4462463"/>
          </a:xfrm>
        </p:spPr>
        <p:txBody>
          <a:bodyPr/>
          <a:lstStyle/>
          <a:p>
            <a:pPr marL="0" indent="0" eaLnBrk="1" hangingPunct="1">
              <a:buNone/>
            </a:pPr>
            <a:r>
              <a:rPr lang="en-GB" altLang="en-US" sz="2600" dirty="0"/>
              <a:t>We use the best genes to make the next population.</a:t>
            </a:r>
          </a:p>
          <a:p>
            <a:pPr marL="0" indent="0" eaLnBrk="1" hangingPunct="1">
              <a:buNone/>
            </a:pPr>
            <a:r>
              <a:rPr lang="en-GB" altLang="en-US" sz="2600" dirty="0"/>
              <a:t>We take some proportion of the best genes and randomly cross-over portions of them.</a:t>
            </a:r>
          </a:p>
          <a:p>
            <a:pPr marL="0" indent="0" eaLnBrk="1" hangingPunct="1">
              <a:buNone/>
            </a:pPr>
            <a:r>
              <a:rPr lang="en-GB" altLang="en-US" sz="2600" dirty="0"/>
              <a:t> 			16|</a:t>
            </a:r>
            <a:r>
              <a:rPr lang="en-GB" altLang="en-US" sz="2600" dirty="0">
                <a:solidFill>
                  <a:schemeClr val="tx2"/>
                </a:solidFill>
              </a:rPr>
              <a:t>85</a:t>
            </a:r>
            <a:r>
              <a:rPr lang="en-GB" altLang="en-US" sz="2600" dirty="0"/>
              <a:t>			16|</a:t>
            </a:r>
            <a:r>
              <a:rPr lang="en-GB" altLang="en-US" sz="2600" dirty="0">
                <a:solidFill>
                  <a:schemeClr val="tx2"/>
                </a:solidFill>
              </a:rPr>
              <a:t>37</a:t>
            </a:r>
          </a:p>
          <a:p>
            <a:pPr marL="0" indent="0" eaLnBrk="1" hangingPunct="1">
              <a:buNone/>
            </a:pPr>
            <a:r>
              <a:rPr lang="en-GB" altLang="en-US" sz="2600" dirty="0"/>
              <a:t> 			39|</a:t>
            </a:r>
            <a:r>
              <a:rPr lang="en-GB" altLang="en-US" sz="2600" dirty="0">
                <a:solidFill>
                  <a:schemeClr val="tx2"/>
                </a:solidFill>
              </a:rPr>
              <a:t>37</a:t>
            </a:r>
            <a:r>
              <a:rPr lang="en-GB" altLang="en-US" sz="2600" dirty="0"/>
              <a:t>			39|</a:t>
            </a:r>
            <a:r>
              <a:rPr lang="en-GB" altLang="en-US" sz="2600" dirty="0">
                <a:solidFill>
                  <a:schemeClr val="tx2"/>
                </a:solidFill>
              </a:rPr>
              <a:t>85</a:t>
            </a:r>
          </a:p>
          <a:p>
            <a:pPr marL="0" indent="0" eaLnBrk="1" hangingPunct="1">
              <a:buNone/>
            </a:pPr>
            <a:r>
              <a:rPr lang="en-GB" altLang="en-US" sz="2600" dirty="0"/>
              <a:t>We allow the new population to inherit these combined best genes (i.e. we copy them to make the new population).</a:t>
            </a:r>
          </a:p>
          <a:p>
            <a:pPr marL="0" indent="0" eaLnBrk="1" hangingPunct="1">
              <a:buNone/>
            </a:pPr>
            <a:r>
              <a:rPr lang="en-GB" altLang="en-US" sz="2600" dirty="0"/>
              <a:t>We then randomly mutate a few genes in the new population.</a:t>
            </a:r>
          </a:p>
          <a:p>
            <a:pPr marL="0" indent="0" eaLnBrk="1" hangingPunct="1">
              <a:buNone/>
            </a:pPr>
            <a:r>
              <a:rPr lang="en-GB" altLang="en-US" sz="2600" dirty="0"/>
              <a:t> 			1</a:t>
            </a:r>
            <a:r>
              <a:rPr lang="en-GB" altLang="en-US" sz="2600" dirty="0">
                <a:solidFill>
                  <a:schemeClr val="tx2"/>
                </a:solidFill>
              </a:rPr>
              <a:t>6</a:t>
            </a:r>
            <a:r>
              <a:rPr lang="en-GB" altLang="en-US" sz="2600" dirty="0"/>
              <a:t>37			1</a:t>
            </a:r>
            <a:r>
              <a:rPr lang="en-GB" altLang="en-US" sz="2600" dirty="0">
                <a:solidFill>
                  <a:schemeClr val="tx2"/>
                </a:solidFill>
              </a:rPr>
              <a:t>7</a:t>
            </a:r>
            <a:r>
              <a:rPr lang="en-GB" altLang="en-US" sz="2600" dirty="0"/>
              <a:t>37</a:t>
            </a:r>
            <a:endParaRPr lang="en-US" altLang="en-US" sz="2600" dirty="0"/>
          </a:p>
        </p:txBody>
      </p:sp>
      <p:sp>
        <p:nvSpPr>
          <p:cNvPr id="63492" name="Line 4">
            <a:extLst>
              <a:ext uri="{FF2B5EF4-FFF2-40B4-BE49-F238E27FC236}">
                <a16:creationId xmlns:a16="http://schemas.microsoft.com/office/drawing/2014/main" id="{95B2EC4B-153A-43F3-8C75-19AAF334AB14}"/>
              </a:ext>
            </a:extLst>
          </p:cNvPr>
          <p:cNvSpPr>
            <a:spLocks noChangeShapeType="1"/>
          </p:cNvSpPr>
          <p:nvPr/>
        </p:nvSpPr>
        <p:spPr bwMode="auto">
          <a:xfrm>
            <a:off x="4439816" y="3933056"/>
            <a:ext cx="9144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en-GB"/>
          </a:p>
        </p:txBody>
      </p:sp>
      <p:sp>
        <p:nvSpPr>
          <p:cNvPr id="63493" name="Line 5">
            <a:extLst>
              <a:ext uri="{FF2B5EF4-FFF2-40B4-BE49-F238E27FC236}">
                <a16:creationId xmlns:a16="http://schemas.microsoft.com/office/drawing/2014/main" id="{BC8D40EE-861C-4FB2-85F9-27C24D461B47}"/>
              </a:ext>
            </a:extLst>
          </p:cNvPr>
          <p:cNvSpPr>
            <a:spLocks noChangeShapeType="1"/>
          </p:cNvSpPr>
          <p:nvPr/>
        </p:nvSpPr>
        <p:spPr bwMode="auto">
          <a:xfrm>
            <a:off x="4439816" y="6021288"/>
            <a:ext cx="914400" cy="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wrap="none"/>
          <a:lstStyle/>
          <a:p>
            <a:endParaRPr lang="en-GB"/>
          </a:p>
        </p:txBody>
      </p:sp>
    </p:spTree>
    <p:extLst>
      <p:ext uri="{BB962C8B-B14F-4D97-AF65-F5344CB8AC3E}">
        <p14:creationId xmlns:p14="http://schemas.microsoft.com/office/powerpoint/2010/main" val="445489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CC79AEFE-DBD7-4114-9A63-BEA3FBA7FAB2}"/>
              </a:ext>
            </a:extLst>
          </p:cNvPr>
          <p:cNvSpPr>
            <a:spLocks noGrp="1" noChangeArrowheads="1"/>
          </p:cNvSpPr>
          <p:nvPr>
            <p:ph type="title"/>
          </p:nvPr>
        </p:nvSpPr>
        <p:spPr>
          <a:xfrm>
            <a:off x="3719736" y="620688"/>
            <a:ext cx="7772400" cy="685800"/>
          </a:xfrm>
        </p:spPr>
        <p:txBody>
          <a:bodyPr/>
          <a:lstStyle/>
          <a:p>
            <a:pPr algn="r" eaLnBrk="1" hangingPunct="1"/>
            <a:r>
              <a:rPr lang="en-GB" altLang="en-US" sz="4000" dirty="0"/>
              <a:t>Other details</a:t>
            </a:r>
            <a:endParaRPr lang="en-US" altLang="en-US" sz="4000" dirty="0"/>
          </a:p>
        </p:txBody>
      </p:sp>
      <p:sp>
        <p:nvSpPr>
          <p:cNvPr id="65539" name="Rectangle 3">
            <a:extLst>
              <a:ext uri="{FF2B5EF4-FFF2-40B4-BE49-F238E27FC236}">
                <a16:creationId xmlns:a16="http://schemas.microsoft.com/office/drawing/2014/main" id="{C981550C-6617-4DDA-A9AB-A6EF38BAC304}"/>
              </a:ext>
            </a:extLst>
          </p:cNvPr>
          <p:cNvSpPr>
            <a:spLocks noGrp="1" noChangeArrowheads="1"/>
          </p:cNvSpPr>
          <p:nvPr>
            <p:ph type="body" idx="1"/>
          </p:nvPr>
        </p:nvSpPr>
        <p:spPr>
          <a:xfrm>
            <a:off x="479376" y="1785938"/>
            <a:ext cx="11233248" cy="4843462"/>
          </a:xfrm>
        </p:spPr>
        <p:txBody>
          <a:bodyPr/>
          <a:lstStyle/>
          <a:p>
            <a:pPr marL="0" indent="0" eaLnBrk="1" hangingPunct="1">
              <a:buNone/>
            </a:pPr>
            <a:r>
              <a:rPr lang="en-GB" altLang="en-US" sz="2600" dirty="0"/>
              <a:t>Often we don’t just take the best – we jump out of local minima by taking </a:t>
            </a:r>
            <a:r>
              <a:rPr lang="en-GB" altLang="en-US" sz="2600" i="1" dirty="0"/>
              <a:t>worse</a:t>
            </a:r>
            <a:r>
              <a:rPr lang="en-GB" altLang="en-US" sz="2600" dirty="0"/>
              <a:t> solutions.</a:t>
            </a:r>
          </a:p>
          <a:p>
            <a:pPr marL="0" indent="0" eaLnBrk="1" hangingPunct="1">
              <a:buNone/>
            </a:pPr>
            <a:r>
              <a:rPr lang="en-GB" altLang="en-US" sz="2600" dirty="0"/>
              <a:t>Usually this is done by setting the probability of taking a gene into the next generation as based on how good it is.</a:t>
            </a:r>
          </a:p>
          <a:p>
            <a:pPr marL="0" indent="0" eaLnBrk="1" hangingPunct="1">
              <a:buNone/>
            </a:pPr>
            <a:endParaRPr lang="en-GB" altLang="en-US" sz="2600" dirty="0"/>
          </a:p>
          <a:p>
            <a:pPr marL="0" indent="0" eaLnBrk="1" hangingPunct="1">
              <a:buNone/>
            </a:pPr>
            <a:r>
              <a:rPr lang="en-GB" altLang="en-US" sz="2600" dirty="0"/>
              <a:t>The solutions can be letters as well (e.g. evolving sentences) or true / false statements.</a:t>
            </a:r>
          </a:p>
          <a:p>
            <a:pPr marL="0" indent="0" eaLnBrk="1" hangingPunct="1">
              <a:buNone/>
            </a:pPr>
            <a:r>
              <a:rPr lang="en-GB" altLang="en-US" sz="2600" dirty="0"/>
              <a:t>The genes are usually represented as binary figures, and switched between one and zero. </a:t>
            </a:r>
          </a:p>
          <a:p>
            <a:pPr marL="0" indent="0" eaLnBrk="1" hangingPunct="1">
              <a:lnSpc>
                <a:spcPct val="50000"/>
              </a:lnSpc>
              <a:buNone/>
            </a:pPr>
            <a:endParaRPr lang="en-GB" altLang="en-US" sz="2600" dirty="0"/>
          </a:p>
          <a:p>
            <a:pPr marL="0" indent="0" eaLnBrk="1" hangingPunct="1">
              <a:buNone/>
            </a:pPr>
            <a:r>
              <a:rPr lang="en-GB" altLang="en-US" sz="2600" dirty="0"/>
              <a:t> 	E.g. 1 | 7 | 3 | 7 would be 0001 | 0111 | 0011 | 0111</a:t>
            </a:r>
            <a:endParaRPr lang="en-US" altLang="en-US" sz="2600" dirty="0"/>
          </a:p>
        </p:txBody>
      </p:sp>
    </p:spTree>
    <p:extLst>
      <p:ext uri="{BB962C8B-B14F-4D97-AF65-F5344CB8AC3E}">
        <p14:creationId xmlns:p14="http://schemas.microsoft.com/office/powerpoint/2010/main" val="3739719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E813D-8889-4002-8ADB-DD65A8B0B582}"/>
              </a:ext>
            </a:extLst>
          </p:cNvPr>
          <p:cNvSpPr>
            <a:spLocks noGrp="1"/>
          </p:cNvSpPr>
          <p:nvPr>
            <p:ph type="title"/>
          </p:nvPr>
        </p:nvSpPr>
        <p:spPr/>
        <p:txBody>
          <a:bodyPr/>
          <a:lstStyle/>
          <a:p>
            <a:pPr algn="r"/>
            <a:r>
              <a:rPr lang="en-GB" dirty="0"/>
              <a:t>Thinking machines</a:t>
            </a:r>
          </a:p>
        </p:txBody>
      </p:sp>
      <p:sp>
        <p:nvSpPr>
          <p:cNvPr id="3" name="Content Placeholder 2">
            <a:extLst>
              <a:ext uri="{FF2B5EF4-FFF2-40B4-BE49-F238E27FC236}">
                <a16:creationId xmlns:a16="http://schemas.microsoft.com/office/drawing/2014/main" id="{FD406445-A8E0-4072-AB0C-6D5756BDA94C}"/>
              </a:ext>
            </a:extLst>
          </p:cNvPr>
          <p:cNvSpPr>
            <a:spLocks noGrp="1"/>
          </p:cNvSpPr>
          <p:nvPr>
            <p:ph idx="1"/>
          </p:nvPr>
        </p:nvSpPr>
        <p:spPr>
          <a:xfrm>
            <a:off x="609600" y="2420888"/>
            <a:ext cx="10972800" cy="3705276"/>
          </a:xfrm>
        </p:spPr>
        <p:txBody>
          <a:bodyPr/>
          <a:lstStyle/>
          <a:p>
            <a:pPr marL="0" indent="0">
              <a:buNone/>
            </a:pPr>
            <a:r>
              <a:rPr lang="en-GB" sz="2800" dirty="0"/>
              <a:t>Such optimisation algorithms are also a key component of adding flexible intelligence to ABM.</a:t>
            </a:r>
          </a:p>
          <a:p>
            <a:pPr marL="0" indent="0">
              <a:buNone/>
            </a:pPr>
            <a:r>
              <a:rPr lang="en-GB" sz="2800" dirty="0"/>
              <a:t>To understand how, we need to understand how agents make decisions.</a:t>
            </a:r>
          </a:p>
        </p:txBody>
      </p:sp>
    </p:spTree>
    <p:extLst>
      <p:ext uri="{BB962C8B-B14F-4D97-AF65-F5344CB8AC3E}">
        <p14:creationId xmlns:p14="http://schemas.microsoft.com/office/powerpoint/2010/main" val="2237414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BCD70225-4ACA-48CA-A06E-CC2994AE5257}"/>
              </a:ext>
            </a:extLst>
          </p:cNvPr>
          <p:cNvSpPr>
            <a:spLocks noGrp="1" noChangeArrowheads="1"/>
          </p:cNvSpPr>
          <p:nvPr>
            <p:ph idx="1"/>
          </p:nvPr>
        </p:nvSpPr>
        <p:spPr>
          <a:xfrm>
            <a:off x="623392" y="2349500"/>
            <a:ext cx="10945216" cy="4237038"/>
          </a:xfrm>
        </p:spPr>
        <p:txBody>
          <a:bodyPr rtlCol="0">
            <a:normAutofit/>
          </a:bodyPr>
          <a:lstStyle/>
          <a:p>
            <a:pPr lvl="1" eaLnBrk="1" fontAlgn="auto" hangingPunct="1">
              <a:spcAft>
                <a:spcPts val="0"/>
              </a:spcAft>
              <a:buNone/>
              <a:defRPr/>
            </a:pPr>
            <a:r>
              <a:rPr lang="en-GB" sz="3600" dirty="0"/>
              <a:t>The modelling process:</a:t>
            </a:r>
          </a:p>
          <a:p>
            <a:pPr lvl="1" eaLnBrk="1" fontAlgn="auto" hangingPunct="1">
              <a:spcAft>
                <a:spcPts val="0"/>
              </a:spcAft>
              <a:buNone/>
              <a:defRPr/>
            </a:pPr>
            <a:r>
              <a:rPr lang="en-GB" sz="2000" dirty="0">
                <a:solidFill>
                  <a:schemeClr val="bg1">
                    <a:lumMod val="50000"/>
                  </a:schemeClr>
                </a:solidFill>
              </a:rPr>
              <a:t>Preparing to model</a:t>
            </a:r>
          </a:p>
          <a:p>
            <a:pPr lvl="1" eaLnBrk="1" fontAlgn="auto" hangingPunct="1">
              <a:spcAft>
                <a:spcPts val="0"/>
              </a:spcAft>
              <a:buNone/>
              <a:defRPr/>
            </a:pPr>
            <a:r>
              <a:rPr lang="en-GB" sz="2000" dirty="0">
                <a:solidFill>
                  <a:schemeClr val="bg1">
                    <a:lumMod val="50000"/>
                  </a:schemeClr>
                </a:solidFill>
              </a:rPr>
              <a:t>Verification</a:t>
            </a:r>
          </a:p>
          <a:p>
            <a:pPr lvl="1" eaLnBrk="1" fontAlgn="auto" hangingPunct="1">
              <a:spcAft>
                <a:spcPts val="0"/>
              </a:spcAft>
              <a:buNone/>
              <a:defRPr/>
            </a:pPr>
            <a:r>
              <a:rPr lang="en-GB" dirty="0">
                <a:solidFill>
                  <a:schemeClr val="bg1">
                    <a:lumMod val="50000"/>
                  </a:schemeClr>
                </a:solidFill>
              </a:rPr>
              <a:t>Calibration/Optimisation</a:t>
            </a:r>
          </a:p>
          <a:p>
            <a:pPr lvl="1" eaLnBrk="1" fontAlgn="auto" hangingPunct="1">
              <a:spcAft>
                <a:spcPts val="0"/>
              </a:spcAft>
              <a:buNone/>
              <a:defRPr/>
            </a:pPr>
            <a:r>
              <a:rPr lang="en-GB" sz="3600" dirty="0"/>
              <a:t>Thinking machines</a:t>
            </a:r>
          </a:p>
          <a:p>
            <a:pPr lvl="1" eaLnBrk="1" fontAlgn="auto" hangingPunct="1">
              <a:spcAft>
                <a:spcPts val="0"/>
              </a:spcAft>
              <a:buNone/>
              <a:defRPr/>
            </a:pPr>
            <a:r>
              <a:rPr lang="en-GB" dirty="0">
                <a:solidFill>
                  <a:schemeClr val="bg1">
                    <a:lumMod val="50000"/>
                  </a:schemeClr>
                </a:solidFill>
              </a:rPr>
              <a:t>Validation</a:t>
            </a:r>
          </a:p>
          <a:p>
            <a:pPr lvl="1" eaLnBrk="1" fontAlgn="auto" hangingPunct="1">
              <a:spcAft>
                <a:spcPts val="0"/>
              </a:spcAft>
              <a:buNone/>
              <a:defRPr/>
            </a:pPr>
            <a:r>
              <a:rPr lang="en-GB" sz="2000" dirty="0">
                <a:solidFill>
                  <a:prstClr val="white">
                    <a:lumMod val="50000"/>
                  </a:prstClr>
                </a:solidFill>
              </a:rPr>
              <a:t>Sensitivity testing and dealing with error</a:t>
            </a:r>
          </a:p>
          <a:p>
            <a:pPr lvl="1" eaLnBrk="1" fontAlgn="auto" hangingPunct="1">
              <a:spcAft>
                <a:spcPts val="0"/>
              </a:spcAft>
              <a:buNone/>
              <a:defRPr/>
            </a:pPr>
            <a:endParaRPr lang="en-GB" sz="2000" dirty="0">
              <a:solidFill>
                <a:schemeClr val="bg1">
                  <a:lumMod val="50000"/>
                </a:schemeClr>
              </a:solidFill>
            </a:endParaRPr>
          </a:p>
          <a:p>
            <a:pPr lvl="1" eaLnBrk="1" fontAlgn="auto" hangingPunct="1">
              <a:spcAft>
                <a:spcPts val="0"/>
              </a:spcAft>
              <a:buNone/>
              <a:defRPr/>
            </a:pPr>
            <a:endParaRPr lang="en-GB" sz="2000" dirty="0">
              <a:solidFill>
                <a:schemeClr val="bg1">
                  <a:lumMod val="50000"/>
                </a:schemeClr>
              </a:solidFill>
            </a:endParaRPr>
          </a:p>
        </p:txBody>
      </p:sp>
    </p:spTree>
    <p:extLst>
      <p:ext uri="{BB962C8B-B14F-4D97-AF65-F5344CB8AC3E}">
        <p14:creationId xmlns:p14="http://schemas.microsoft.com/office/powerpoint/2010/main" val="570316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D74BE950-CA59-4E2B-8B72-867CE1148C91}"/>
              </a:ext>
            </a:extLst>
          </p:cNvPr>
          <p:cNvSpPr>
            <a:spLocks noGrp="1"/>
          </p:cNvSpPr>
          <p:nvPr>
            <p:ph type="title"/>
          </p:nvPr>
        </p:nvSpPr>
        <p:spPr>
          <a:xfrm>
            <a:off x="3791744" y="476672"/>
            <a:ext cx="7772400" cy="1143000"/>
          </a:xfrm>
        </p:spPr>
        <p:txBody>
          <a:bodyPr/>
          <a:lstStyle/>
          <a:p>
            <a:pPr algn="r" eaLnBrk="1" hangingPunct="1"/>
            <a:r>
              <a:rPr lang="en-GB" altLang="en-US" sz="4000" dirty="0"/>
              <a:t>Thinking in AI</a:t>
            </a:r>
          </a:p>
        </p:txBody>
      </p:sp>
      <p:sp>
        <p:nvSpPr>
          <p:cNvPr id="58371" name="Content Placeholder 2">
            <a:extLst>
              <a:ext uri="{FF2B5EF4-FFF2-40B4-BE49-F238E27FC236}">
                <a16:creationId xmlns:a16="http://schemas.microsoft.com/office/drawing/2014/main" id="{1936845C-3E69-4451-BEA3-CD852A2C3631}"/>
              </a:ext>
            </a:extLst>
          </p:cNvPr>
          <p:cNvSpPr>
            <a:spLocks noGrp="1"/>
          </p:cNvSpPr>
          <p:nvPr>
            <p:ph sz="quarter" idx="1"/>
          </p:nvPr>
        </p:nvSpPr>
        <p:spPr>
          <a:xfrm>
            <a:off x="479376" y="1989138"/>
            <a:ext cx="11084767" cy="4654550"/>
          </a:xfrm>
        </p:spPr>
        <p:txBody>
          <a:bodyPr/>
          <a:lstStyle/>
          <a:p>
            <a:pPr marL="0" indent="0" eaLnBrk="1" hangingPunct="1">
              <a:spcAft>
                <a:spcPts val="1200"/>
              </a:spcAft>
              <a:buNone/>
            </a:pPr>
            <a:r>
              <a:rPr lang="en-GB" altLang="en-US" sz="2600" dirty="0"/>
              <a:t>Agent based systems and other AI can contain standard maths etc.</a:t>
            </a:r>
          </a:p>
          <a:p>
            <a:pPr marL="0" indent="0" eaLnBrk="1" hangingPunct="1">
              <a:spcAft>
                <a:spcPts val="1200"/>
              </a:spcAft>
              <a:buNone/>
            </a:pPr>
            <a:r>
              <a:rPr lang="en-GB" altLang="en-US" sz="2600" dirty="0"/>
              <a:t>But their real power comes from replicating how we act in the real world: assessing situations, reasoning about them, making decisions, and then applying rules.</a:t>
            </a:r>
          </a:p>
          <a:p>
            <a:pPr marL="0" indent="0" eaLnBrk="1" hangingPunct="1">
              <a:buNone/>
            </a:pPr>
            <a:r>
              <a:rPr lang="en-GB" altLang="en-US" sz="2600" dirty="0"/>
              <a:t>Reasoning: “if a café contains food, and food removes hunger, a café 	removes hunger”</a:t>
            </a:r>
          </a:p>
          <a:p>
            <a:pPr marL="0" indent="0" eaLnBrk="1" hangingPunct="1">
              <a:buNone/>
            </a:pPr>
            <a:r>
              <a:rPr lang="en-GB" altLang="en-US" sz="2600" dirty="0"/>
              <a:t>Rules: “if my hunger is high, I should go to a café”</a:t>
            </a:r>
          </a:p>
        </p:txBody>
      </p:sp>
    </p:spTree>
    <p:extLst>
      <p:ext uri="{BB962C8B-B14F-4D97-AF65-F5344CB8AC3E}">
        <p14:creationId xmlns:p14="http://schemas.microsoft.com/office/powerpoint/2010/main" val="620257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6A6A494D-A951-4BDE-8527-5609D69EECE0}"/>
              </a:ext>
            </a:extLst>
          </p:cNvPr>
          <p:cNvSpPr>
            <a:spLocks noGrp="1"/>
          </p:cNvSpPr>
          <p:nvPr>
            <p:ph type="title"/>
          </p:nvPr>
        </p:nvSpPr>
        <p:spPr>
          <a:xfrm>
            <a:off x="3647728" y="404664"/>
            <a:ext cx="7772400" cy="1143000"/>
          </a:xfrm>
        </p:spPr>
        <p:txBody>
          <a:bodyPr/>
          <a:lstStyle/>
          <a:p>
            <a:pPr algn="r" eaLnBrk="1" hangingPunct="1"/>
            <a:r>
              <a:rPr lang="en-GB" altLang="en-US" sz="4000" dirty="0"/>
              <a:t>Reasoning</a:t>
            </a:r>
          </a:p>
        </p:txBody>
      </p:sp>
      <p:sp>
        <p:nvSpPr>
          <p:cNvPr id="60419" name="Content Placeholder 2">
            <a:extLst>
              <a:ext uri="{FF2B5EF4-FFF2-40B4-BE49-F238E27FC236}">
                <a16:creationId xmlns:a16="http://schemas.microsoft.com/office/drawing/2014/main" id="{BC782D32-CDCA-454B-AB78-8F3383295267}"/>
              </a:ext>
            </a:extLst>
          </p:cNvPr>
          <p:cNvSpPr>
            <a:spLocks noGrp="1"/>
          </p:cNvSpPr>
          <p:nvPr>
            <p:ph sz="quarter" idx="1"/>
          </p:nvPr>
        </p:nvSpPr>
        <p:spPr>
          <a:xfrm>
            <a:off x="623392" y="2492376"/>
            <a:ext cx="11017224" cy="3643313"/>
          </a:xfrm>
        </p:spPr>
        <p:txBody>
          <a:bodyPr/>
          <a:lstStyle/>
          <a:p>
            <a:pPr eaLnBrk="1" hangingPunct="1">
              <a:buFont typeface="Wingdings 2" panose="05020102010507070707" pitchFamily="18" charset="2"/>
              <a:buNone/>
            </a:pPr>
            <a:r>
              <a:rPr lang="en-GB" altLang="en-US" sz="2600" dirty="0"/>
              <a:t>Reasoning is the remit of “brain in a box” AI.</a:t>
            </a:r>
          </a:p>
          <a:p>
            <a:pPr eaLnBrk="1" hangingPunct="1">
              <a:buFont typeface="Wingdings 2" panose="05020102010507070707" pitchFamily="18" charset="2"/>
              <a:buNone/>
            </a:pPr>
            <a:r>
              <a:rPr lang="en-GB" altLang="en-US" sz="2600" dirty="0"/>
              <a:t>Useful for:</a:t>
            </a:r>
          </a:p>
          <a:p>
            <a:pPr marL="444500" lvl="1" indent="0" eaLnBrk="1" hangingPunct="1">
              <a:buNone/>
            </a:pPr>
            <a:r>
              <a:rPr lang="en-GB" altLang="en-US" sz="2600" dirty="0"/>
              <a:t>Developing rulesets in AI.</a:t>
            </a:r>
          </a:p>
          <a:p>
            <a:pPr marL="444500" lvl="1" indent="0" eaLnBrk="1" hangingPunct="1">
              <a:buNone/>
            </a:pPr>
            <a:r>
              <a:rPr lang="en-GB" altLang="en-US" sz="2600" dirty="0"/>
              <a:t>Interpreting requests from people (Natural Language Processing).</a:t>
            </a:r>
          </a:p>
          <a:p>
            <a:pPr marL="444500" lvl="1" indent="0" eaLnBrk="1" hangingPunct="1">
              <a:buNone/>
            </a:pPr>
            <a:r>
              <a:rPr lang="en-GB" altLang="en-US" sz="2600" dirty="0"/>
              <a:t>Developing new knowledge and replicating sentience.</a:t>
            </a:r>
          </a:p>
        </p:txBody>
      </p:sp>
    </p:spTree>
    <p:extLst>
      <p:ext uri="{BB962C8B-B14F-4D97-AF65-F5344CB8AC3E}">
        <p14:creationId xmlns:p14="http://schemas.microsoft.com/office/powerpoint/2010/main" val="570809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1D25BE26-077D-4F83-BBCD-55EC1AF4FB4C}"/>
              </a:ext>
            </a:extLst>
          </p:cNvPr>
          <p:cNvSpPr>
            <a:spLocks noGrp="1"/>
          </p:cNvSpPr>
          <p:nvPr>
            <p:ph type="title"/>
          </p:nvPr>
        </p:nvSpPr>
        <p:spPr>
          <a:xfrm>
            <a:off x="3719736" y="361616"/>
            <a:ext cx="7772400" cy="1143000"/>
          </a:xfrm>
        </p:spPr>
        <p:txBody>
          <a:bodyPr/>
          <a:lstStyle/>
          <a:p>
            <a:pPr algn="r" eaLnBrk="1" hangingPunct="1"/>
            <a:r>
              <a:rPr lang="en-GB" altLang="en-US" sz="4000" dirty="0"/>
              <a:t>Reasoning</a:t>
            </a:r>
          </a:p>
        </p:txBody>
      </p:sp>
      <p:sp>
        <p:nvSpPr>
          <p:cNvPr id="3" name="Content Placeholder 2">
            <a:extLst>
              <a:ext uri="{FF2B5EF4-FFF2-40B4-BE49-F238E27FC236}">
                <a16:creationId xmlns:a16="http://schemas.microsoft.com/office/drawing/2014/main" id="{B1AE1C48-5F16-4F3E-8E23-CD1C219BEC09}"/>
              </a:ext>
            </a:extLst>
          </p:cNvPr>
          <p:cNvSpPr>
            <a:spLocks noGrp="1"/>
          </p:cNvSpPr>
          <p:nvPr>
            <p:ph sz="quarter" idx="1"/>
          </p:nvPr>
        </p:nvSpPr>
        <p:spPr>
          <a:xfrm>
            <a:off x="551384" y="1484313"/>
            <a:ext cx="11161240" cy="5016500"/>
          </a:xfrm>
        </p:spPr>
        <p:txBody>
          <a:bodyPr/>
          <a:lstStyle/>
          <a:p>
            <a:pPr marL="0" indent="0" eaLnBrk="1" hangingPunct="1">
              <a:buNone/>
              <a:defRPr/>
            </a:pPr>
            <a:r>
              <a:rPr lang="en-GB" sz="2600" dirty="0"/>
              <a:t>Programming languages developed in the late 60’s / early 70’s offered the promise of logical reasoning (</a:t>
            </a:r>
            <a:r>
              <a:rPr lang="en-GB" sz="2600" i="1" dirty="0"/>
              <a:t>Planner; </a:t>
            </a:r>
            <a:r>
              <a:rPr lang="en-GB" sz="2600" i="1" dirty="0" err="1"/>
              <a:t>Prolog</a:t>
            </a:r>
            <a:r>
              <a:rPr lang="en-GB" sz="2600" i="1" dirty="0"/>
              <a:t>).</a:t>
            </a:r>
            <a:endParaRPr lang="en-GB" sz="2600" dirty="0"/>
          </a:p>
          <a:p>
            <a:pPr eaLnBrk="1" hangingPunct="1">
              <a:buFont typeface="Wingdings 2" pitchFamily="18" charset="2"/>
              <a:buNone/>
              <a:defRPr/>
            </a:pPr>
            <a:r>
              <a:rPr lang="en-GB" sz="2600" dirty="0"/>
              <a:t>These allow the manipulation of assertions about the world: </a:t>
            </a:r>
          </a:p>
          <a:p>
            <a:pPr eaLnBrk="1" hangingPunct="1">
              <a:buFont typeface="Wingdings 2" pitchFamily="18" charset="2"/>
              <a:buNone/>
              <a:defRPr/>
            </a:pPr>
            <a:r>
              <a:rPr lang="en-GB" sz="2600" dirty="0"/>
              <a:t>			“man is mortal” and </a:t>
            </a:r>
          </a:p>
          <a:p>
            <a:pPr eaLnBrk="1" hangingPunct="1">
              <a:buFont typeface="Wingdings 2" pitchFamily="18" charset="2"/>
              <a:buNone/>
              <a:defRPr/>
            </a:pPr>
            <a:r>
              <a:rPr lang="en-GB" sz="2600" dirty="0"/>
              <a:t>			“Socrates is a man” leads to </a:t>
            </a:r>
          </a:p>
          <a:p>
            <a:pPr eaLnBrk="1" hangingPunct="1">
              <a:buFont typeface="Wingdings 2" pitchFamily="18" charset="2"/>
              <a:buNone/>
              <a:defRPr/>
            </a:pPr>
            <a:r>
              <a:rPr lang="en-GB" sz="2600" dirty="0"/>
              <a:t>			“Socrates is mortal”</a:t>
            </a:r>
          </a:p>
          <a:p>
            <a:pPr eaLnBrk="1" hangingPunct="1">
              <a:buFont typeface="Wingdings 2" pitchFamily="18" charset="2"/>
              <a:buNone/>
              <a:defRPr/>
            </a:pPr>
            <a:r>
              <a:rPr lang="en-GB" sz="2600" dirty="0"/>
              <a:t>Assertions are usually “triples” of </a:t>
            </a:r>
          </a:p>
          <a:p>
            <a:pPr eaLnBrk="1" hangingPunct="1">
              <a:buFont typeface="Wingdings 2" pitchFamily="18" charset="2"/>
              <a:buNone/>
              <a:defRPr/>
            </a:pPr>
            <a:r>
              <a:rPr lang="en-GB" sz="2600" dirty="0"/>
              <a:t>			subject-predicate [relationship]-object.</a:t>
            </a:r>
          </a:p>
          <a:p>
            <a:pPr eaLnBrk="1" hangingPunct="1">
              <a:buFont typeface="Wingdings 2" pitchFamily="18" charset="2"/>
              <a:buNone/>
              <a:defRPr/>
            </a:pPr>
            <a:r>
              <a:rPr lang="en-GB" sz="2600" dirty="0"/>
              <a:t>In general, turning this into genuine understanding of the world an flexible decision making is very hard.</a:t>
            </a:r>
          </a:p>
          <a:p>
            <a:pPr eaLnBrk="1" hangingPunct="1">
              <a:buFont typeface="Wingdings 2" pitchFamily="18" charset="2"/>
              <a:buNone/>
              <a:defRPr/>
            </a:pPr>
            <a:endParaRPr lang="en-GB" sz="2600" dirty="0"/>
          </a:p>
        </p:txBody>
      </p:sp>
    </p:spTree>
    <p:extLst>
      <p:ext uri="{BB962C8B-B14F-4D97-AF65-F5344CB8AC3E}">
        <p14:creationId xmlns:p14="http://schemas.microsoft.com/office/powerpoint/2010/main" val="2647793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70E7A6D3-AABC-471E-B15D-AC8F95B0D61E}"/>
              </a:ext>
            </a:extLst>
          </p:cNvPr>
          <p:cNvSpPr>
            <a:spLocks noGrp="1"/>
          </p:cNvSpPr>
          <p:nvPr>
            <p:ph type="title"/>
          </p:nvPr>
        </p:nvSpPr>
        <p:spPr>
          <a:xfrm>
            <a:off x="3791744" y="548680"/>
            <a:ext cx="7772400" cy="1143000"/>
          </a:xfrm>
        </p:spPr>
        <p:txBody>
          <a:bodyPr/>
          <a:lstStyle/>
          <a:p>
            <a:pPr algn="r" eaLnBrk="1" hangingPunct="1"/>
            <a:r>
              <a:rPr lang="en-GB" altLang="en-US" sz="4000" dirty="0"/>
              <a:t>Thinking for agents</a:t>
            </a:r>
          </a:p>
        </p:txBody>
      </p:sp>
      <p:sp>
        <p:nvSpPr>
          <p:cNvPr id="74755" name="Content Placeholder 2">
            <a:extLst>
              <a:ext uri="{FF2B5EF4-FFF2-40B4-BE49-F238E27FC236}">
                <a16:creationId xmlns:a16="http://schemas.microsoft.com/office/drawing/2014/main" id="{708A9420-7BE2-4733-8AFA-658C1899576C}"/>
              </a:ext>
            </a:extLst>
          </p:cNvPr>
          <p:cNvSpPr>
            <a:spLocks noGrp="1"/>
          </p:cNvSpPr>
          <p:nvPr>
            <p:ph sz="quarter" idx="1"/>
          </p:nvPr>
        </p:nvSpPr>
        <p:spPr>
          <a:xfrm>
            <a:off x="551384" y="2714625"/>
            <a:ext cx="11012759" cy="3786188"/>
          </a:xfrm>
        </p:spPr>
        <p:txBody>
          <a:bodyPr/>
          <a:lstStyle/>
          <a:p>
            <a:pPr marL="0" indent="0" eaLnBrk="1" hangingPunct="1">
              <a:spcAft>
                <a:spcPts val="1200"/>
              </a:spcAft>
              <a:buNone/>
            </a:pPr>
            <a:r>
              <a:rPr lang="en-GB" altLang="en-US" sz="2600" dirty="0"/>
              <a:t>Building up fixed rulesets is somewhat easier.</a:t>
            </a:r>
          </a:p>
          <a:p>
            <a:pPr marL="0" indent="0" eaLnBrk="1" hangingPunct="1">
              <a:spcAft>
                <a:spcPts val="1200"/>
              </a:spcAft>
              <a:buNone/>
            </a:pPr>
            <a:r>
              <a:rPr lang="en-GB" altLang="en-US" sz="2600" dirty="0"/>
              <a:t>These can be mathematical, probabilistic, or if-else based (and others).</a:t>
            </a:r>
          </a:p>
          <a:p>
            <a:pPr marL="0" indent="0" eaLnBrk="1" hangingPunct="1">
              <a:spcAft>
                <a:spcPts val="1200"/>
              </a:spcAft>
              <a:buNone/>
            </a:pPr>
            <a:r>
              <a:rPr lang="en-GB" altLang="en-US" sz="2600" dirty="0"/>
              <a:t>They can include learning elements based on, for example, genetic algorithms. The learning elements will generally adjust parameters within the rules.</a:t>
            </a:r>
          </a:p>
        </p:txBody>
      </p:sp>
    </p:spTree>
    <p:extLst>
      <p:ext uri="{BB962C8B-B14F-4D97-AF65-F5344CB8AC3E}">
        <p14:creationId xmlns:p14="http://schemas.microsoft.com/office/powerpoint/2010/main" val="3295411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90A49DA6-11E8-4EE7-82C8-83A00E267596}"/>
              </a:ext>
            </a:extLst>
          </p:cNvPr>
          <p:cNvSpPr>
            <a:spLocks noGrp="1"/>
          </p:cNvSpPr>
          <p:nvPr>
            <p:ph type="title"/>
          </p:nvPr>
        </p:nvSpPr>
        <p:spPr>
          <a:xfrm>
            <a:off x="3868215" y="357187"/>
            <a:ext cx="7772400" cy="1143000"/>
          </a:xfrm>
        </p:spPr>
        <p:txBody>
          <a:bodyPr/>
          <a:lstStyle/>
          <a:p>
            <a:pPr algn="r" eaLnBrk="1" hangingPunct="1"/>
            <a:r>
              <a:rPr lang="en-GB" altLang="en-US" sz="4000" dirty="0"/>
              <a:t>Rulesets</a:t>
            </a:r>
          </a:p>
        </p:txBody>
      </p:sp>
      <p:sp>
        <p:nvSpPr>
          <p:cNvPr id="76803" name="Content Placeholder 2">
            <a:extLst>
              <a:ext uri="{FF2B5EF4-FFF2-40B4-BE49-F238E27FC236}">
                <a16:creationId xmlns:a16="http://schemas.microsoft.com/office/drawing/2014/main" id="{307A82CB-B638-4D27-A888-B24008FBD934}"/>
              </a:ext>
            </a:extLst>
          </p:cNvPr>
          <p:cNvSpPr>
            <a:spLocks noGrp="1"/>
          </p:cNvSpPr>
          <p:nvPr>
            <p:ph sz="quarter" idx="1"/>
          </p:nvPr>
        </p:nvSpPr>
        <p:spPr>
          <a:xfrm>
            <a:off x="479376" y="2428875"/>
            <a:ext cx="11161239" cy="4071938"/>
          </a:xfrm>
        </p:spPr>
        <p:txBody>
          <a:bodyPr/>
          <a:lstStyle/>
          <a:p>
            <a:pPr marL="0" indent="0" eaLnBrk="1" hangingPunct="1">
              <a:spcAft>
                <a:spcPts val="1200"/>
              </a:spcAft>
              <a:buNone/>
            </a:pPr>
            <a:r>
              <a:rPr lang="en-GB" altLang="en-US" sz="2600" dirty="0"/>
              <a:t>Most rules are condition-state-action like:</a:t>
            </a:r>
          </a:p>
          <a:p>
            <a:pPr marL="0" indent="0" eaLnBrk="1" hangingPunct="1">
              <a:spcAft>
                <a:spcPts val="1200"/>
              </a:spcAft>
              <a:buNone/>
            </a:pPr>
            <a:r>
              <a:rPr lang="en-GB" altLang="en-US" sz="2600" dirty="0"/>
              <a:t>	“if hunger is high go to café”</a:t>
            </a:r>
          </a:p>
          <a:p>
            <a:pPr marL="0" indent="0" eaLnBrk="1" hangingPunct="1">
              <a:spcAft>
                <a:spcPts val="1200"/>
              </a:spcAft>
              <a:buNone/>
            </a:pPr>
            <a:r>
              <a:rPr lang="en-GB" altLang="en-US" sz="2600" dirty="0"/>
              <a:t>Normally there’d be a hunger state variable, given some value, and a series of thresholds.</a:t>
            </a:r>
          </a:p>
          <a:p>
            <a:pPr marL="0" indent="0" eaLnBrk="1" hangingPunct="1">
              <a:spcAft>
                <a:spcPts val="1200"/>
              </a:spcAft>
              <a:buNone/>
            </a:pPr>
            <a:r>
              <a:rPr lang="en-GB" altLang="en-US" sz="2600" dirty="0"/>
              <a:t>A simple agent would look at the state variable and implement or not-implement the associated rule.</a:t>
            </a:r>
          </a:p>
        </p:txBody>
      </p:sp>
    </p:spTree>
    <p:extLst>
      <p:ext uri="{BB962C8B-B14F-4D97-AF65-F5344CB8AC3E}">
        <p14:creationId xmlns:p14="http://schemas.microsoft.com/office/powerpoint/2010/main" val="2733506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1C278BDD-A71C-47BC-80BF-0108E29BBA43}"/>
              </a:ext>
            </a:extLst>
          </p:cNvPr>
          <p:cNvSpPr>
            <a:spLocks noGrp="1"/>
          </p:cNvSpPr>
          <p:nvPr>
            <p:ph type="title"/>
          </p:nvPr>
        </p:nvSpPr>
        <p:spPr>
          <a:xfrm>
            <a:off x="3863752" y="404664"/>
            <a:ext cx="7772400" cy="1143000"/>
          </a:xfrm>
        </p:spPr>
        <p:txBody>
          <a:bodyPr/>
          <a:lstStyle/>
          <a:p>
            <a:pPr algn="r" eaLnBrk="1" hangingPunct="1"/>
            <a:r>
              <a:rPr lang="en-GB" altLang="en-US" dirty="0"/>
              <a:t>	</a:t>
            </a:r>
            <a:r>
              <a:rPr lang="en-GB" altLang="en-US" sz="4000" dirty="0"/>
              <a:t>How do we decide actions?</a:t>
            </a:r>
          </a:p>
        </p:txBody>
      </p:sp>
      <p:sp>
        <p:nvSpPr>
          <p:cNvPr id="3" name="Content Placeholder 2">
            <a:extLst>
              <a:ext uri="{FF2B5EF4-FFF2-40B4-BE49-F238E27FC236}">
                <a16:creationId xmlns:a16="http://schemas.microsoft.com/office/drawing/2014/main" id="{2C27AB12-D8CD-43F7-AAB3-E8CE6D28B35D}"/>
              </a:ext>
            </a:extLst>
          </p:cNvPr>
          <p:cNvSpPr>
            <a:spLocks noGrp="1"/>
          </p:cNvSpPr>
          <p:nvPr>
            <p:ph sz="quarter" idx="1"/>
          </p:nvPr>
        </p:nvSpPr>
        <p:spPr>
          <a:xfrm>
            <a:off x="407368" y="2420939"/>
            <a:ext cx="11228784" cy="3786187"/>
          </a:xfrm>
        </p:spPr>
        <p:txBody>
          <a:bodyPr/>
          <a:lstStyle/>
          <a:p>
            <a:pPr marL="0" indent="0" eaLnBrk="1" hangingPunct="1">
              <a:buNone/>
              <a:defRPr/>
            </a:pPr>
            <a:r>
              <a:rPr lang="en-GB" sz="2600" dirty="0"/>
              <a:t>Ok to have condition-state-action rules like:</a:t>
            </a:r>
          </a:p>
          <a:p>
            <a:pPr marL="0" indent="0" eaLnBrk="1" hangingPunct="1">
              <a:buNone/>
              <a:defRPr/>
            </a:pPr>
            <a:r>
              <a:rPr lang="en-GB" sz="2600" dirty="0"/>
              <a:t>	“if hunger is high go to café”</a:t>
            </a:r>
          </a:p>
          <a:p>
            <a:pPr marL="0" indent="0" eaLnBrk="1" hangingPunct="1">
              <a:buNone/>
              <a:defRPr/>
            </a:pPr>
            <a:r>
              <a:rPr lang="en-GB" sz="2600" dirty="0"/>
              <a:t>And</a:t>
            </a:r>
          </a:p>
          <a:p>
            <a:pPr marL="0" indent="0" eaLnBrk="1" hangingPunct="1">
              <a:buNone/>
              <a:defRPr/>
            </a:pPr>
            <a:r>
              <a:rPr lang="en-GB" sz="2600" dirty="0"/>
              <a:t>	“if tiredness is high go to bed”</a:t>
            </a:r>
          </a:p>
          <a:p>
            <a:pPr marL="0" indent="0" eaLnBrk="1" hangingPunct="1">
              <a:buNone/>
              <a:defRPr/>
            </a:pPr>
            <a:r>
              <a:rPr lang="en-GB" sz="2600" dirty="0"/>
              <a:t>But how do we decide which rule should be enacted if we have both?</a:t>
            </a:r>
          </a:p>
          <a:p>
            <a:pPr marL="0" indent="0" eaLnBrk="1" hangingPunct="1">
              <a:buNone/>
              <a:defRPr/>
            </a:pPr>
            <a:r>
              <a:rPr lang="en-GB" sz="2600" dirty="0"/>
              <a:t>How do real people choose?</a:t>
            </a:r>
          </a:p>
          <a:p>
            <a:pPr eaLnBrk="1" hangingPunct="1">
              <a:buFont typeface="Arial" charset="0"/>
              <a:buChar char="•"/>
              <a:defRPr/>
            </a:pPr>
            <a:endParaRPr lang="en-GB" sz="2600" dirty="0"/>
          </a:p>
        </p:txBody>
      </p:sp>
    </p:spTree>
    <p:extLst>
      <p:ext uri="{BB962C8B-B14F-4D97-AF65-F5344CB8AC3E}">
        <p14:creationId xmlns:p14="http://schemas.microsoft.com/office/powerpoint/2010/main" val="1639130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F6AC7CB7-ECE4-4ED4-AD38-BA314E3ED1E7}"/>
              </a:ext>
            </a:extLst>
          </p:cNvPr>
          <p:cNvSpPr>
            <a:spLocks noGrp="1"/>
          </p:cNvSpPr>
          <p:nvPr>
            <p:ph type="title"/>
          </p:nvPr>
        </p:nvSpPr>
        <p:spPr>
          <a:xfrm>
            <a:off x="3863752" y="620688"/>
            <a:ext cx="7772400" cy="1143000"/>
          </a:xfrm>
        </p:spPr>
        <p:txBody>
          <a:bodyPr/>
          <a:lstStyle/>
          <a:p>
            <a:pPr algn="r"/>
            <a:r>
              <a:rPr lang="en-GB" altLang="en-US" sz="4000" dirty="0"/>
              <a:t>Data review</a:t>
            </a:r>
          </a:p>
        </p:txBody>
      </p:sp>
      <p:sp>
        <p:nvSpPr>
          <p:cNvPr id="13315" name="Content Placeholder 2">
            <a:extLst>
              <a:ext uri="{FF2B5EF4-FFF2-40B4-BE49-F238E27FC236}">
                <a16:creationId xmlns:a16="http://schemas.microsoft.com/office/drawing/2014/main" id="{091EE8A5-11CF-4630-AEE8-A8CFB60ABE05}"/>
              </a:ext>
            </a:extLst>
          </p:cNvPr>
          <p:cNvSpPr>
            <a:spLocks noGrp="1"/>
          </p:cNvSpPr>
          <p:nvPr>
            <p:ph sz="quarter" idx="1"/>
          </p:nvPr>
        </p:nvSpPr>
        <p:spPr>
          <a:xfrm>
            <a:off x="551384" y="2571750"/>
            <a:ext cx="11161240" cy="4071938"/>
          </a:xfrm>
        </p:spPr>
        <p:txBody>
          <a:bodyPr/>
          <a:lstStyle/>
          <a:p>
            <a:pPr>
              <a:buFont typeface="Wingdings 2" panose="05020102010507070707" pitchFamily="18" charset="2"/>
              <a:buNone/>
            </a:pPr>
            <a:r>
              <a:rPr lang="en-GB" altLang="en-US" sz="2600" dirty="0"/>
              <a:t>Model initialisation</a:t>
            </a:r>
          </a:p>
          <a:p>
            <a:pPr>
              <a:buFont typeface="Wingdings 2" panose="05020102010507070707" pitchFamily="18" charset="2"/>
              <a:buNone/>
            </a:pPr>
            <a:r>
              <a:rPr lang="en-GB" altLang="en-US" sz="2600" dirty="0"/>
              <a:t>	Data to get the model replicating reality as it runs.</a:t>
            </a:r>
          </a:p>
          <a:p>
            <a:pPr>
              <a:buFont typeface="Wingdings 2" panose="05020102010507070707" pitchFamily="18" charset="2"/>
              <a:buNone/>
            </a:pPr>
            <a:r>
              <a:rPr lang="en-GB" altLang="en-US" sz="2600" dirty="0"/>
              <a:t>Model calibration</a:t>
            </a:r>
          </a:p>
          <a:p>
            <a:pPr>
              <a:buFont typeface="Wingdings 2" panose="05020102010507070707" pitchFamily="18" charset="2"/>
              <a:buNone/>
            </a:pPr>
            <a:r>
              <a:rPr lang="en-GB" altLang="en-US" sz="2600" dirty="0"/>
              <a:t>	Data to adjust variables to replicate reality.</a:t>
            </a:r>
          </a:p>
          <a:p>
            <a:pPr>
              <a:buFont typeface="Wingdings 2" panose="05020102010507070707" pitchFamily="18" charset="2"/>
              <a:buNone/>
            </a:pPr>
            <a:r>
              <a:rPr lang="en-GB" altLang="en-US" sz="2600" dirty="0"/>
              <a:t>Model validation</a:t>
            </a:r>
          </a:p>
          <a:p>
            <a:pPr>
              <a:buFont typeface="Wingdings 2" panose="05020102010507070707" pitchFamily="18" charset="2"/>
              <a:buNone/>
            </a:pPr>
            <a:r>
              <a:rPr lang="en-GB" altLang="en-US" sz="2600" dirty="0"/>
              <a:t>	Data to check the model matches reality.</a:t>
            </a:r>
          </a:p>
          <a:p>
            <a:pPr>
              <a:buFont typeface="Wingdings 2" panose="05020102010507070707" pitchFamily="18" charset="2"/>
              <a:buNone/>
            </a:pPr>
            <a:r>
              <a:rPr lang="en-GB" altLang="en-US" sz="2600" dirty="0"/>
              <a:t>Model prediction</a:t>
            </a:r>
          </a:p>
          <a:p>
            <a:pPr>
              <a:buFont typeface="Wingdings 2" panose="05020102010507070707" pitchFamily="18" charset="2"/>
              <a:buNone/>
            </a:pPr>
            <a:r>
              <a:rPr lang="en-GB" altLang="en-US" sz="2600" dirty="0"/>
              <a:t>	More initialisation data.</a:t>
            </a:r>
          </a:p>
          <a:p>
            <a:pPr>
              <a:buFont typeface="Wingdings 2" panose="05020102010507070707" pitchFamily="18" charset="2"/>
              <a:buNone/>
            </a:pPr>
            <a:endParaRPr lang="en-GB" altLang="en-US" sz="2600" dirty="0"/>
          </a:p>
        </p:txBody>
      </p:sp>
    </p:spTree>
    <p:extLst>
      <p:ext uri="{BB962C8B-B14F-4D97-AF65-F5344CB8AC3E}">
        <p14:creationId xmlns:p14="http://schemas.microsoft.com/office/powerpoint/2010/main" val="10945206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4821BD06-CE95-4B51-93E8-0147DFC1AAD4}"/>
              </a:ext>
            </a:extLst>
          </p:cNvPr>
          <p:cNvSpPr>
            <a:spLocks noGrp="1"/>
          </p:cNvSpPr>
          <p:nvPr>
            <p:ph type="title"/>
          </p:nvPr>
        </p:nvSpPr>
        <p:spPr>
          <a:xfrm>
            <a:off x="3359696" y="271461"/>
            <a:ext cx="8229600" cy="719137"/>
          </a:xfrm>
        </p:spPr>
        <p:txBody>
          <a:bodyPr/>
          <a:lstStyle/>
          <a:p>
            <a:pPr algn="r"/>
            <a:r>
              <a:rPr lang="en-GB" altLang="en-US" sz="4000" dirty="0"/>
              <a:t>Picking rules</a:t>
            </a:r>
            <a:endParaRPr lang="en-GB" altLang="en-US" dirty="0"/>
          </a:p>
        </p:txBody>
      </p:sp>
      <p:sp>
        <p:nvSpPr>
          <p:cNvPr id="3" name="Content Placeholder 2">
            <a:extLst>
              <a:ext uri="{FF2B5EF4-FFF2-40B4-BE49-F238E27FC236}">
                <a16:creationId xmlns:a16="http://schemas.microsoft.com/office/drawing/2014/main" id="{6FA31578-FFD3-44B2-A03F-5EDF5FA3D102}"/>
              </a:ext>
            </a:extLst>
          </p:cNvPr>
          <p:cNvSpPr>
            <a:spLocks noGrp="1"/>
          </p:cNvSpPr>
          <p:nvPr>
            <p:ph idx="1"/>
          </p:nvPr>
        </p:nvSpPr>
        <p:spPr>
          <a:xfrm>
            <a:off x="263352" y="765176"/>
            <a:ext cx="11521279" cy="5821363"/>
          </a:xfrm>
        </p:spPr>
        <p:txBody>
          <a:bodyPr/>
          <a:lstStyle/>
          <a:p>
            <a:pPr marL="0" indent="0">
              <a:spcAft>
                <a:spcPts val="1200"/>
              </a:spcAft>
              <a:buNone/>
              <a:defRPr/>
            </a:pPr>
            <a:r>
              <a:rPr lang="en-GB" sz="2600" dirty="0"/>
              <a:t>One simple decision making process is to randomly choose.</a:t>
            </a:r>
          </a:p>
          <a:p>
            <a:pPr marL="0" indent="0">
              <a:spcAft>
                <a:spcPts val="1200"/>
              </a:spcAft>
              <a:buNone/>
              <a:defRPr/>
            </a:pPr>
            <a:r>
              <a:rPr lang="en-GB" sz="2600" dirty="0"/>
              <a:t>Another is to weight the rules and pick the rule with the highest weight. </a:t>
            </a:r>
          </a:p>
          <a:p>
            <a:pPr marL="0" indent="0">
              <a:spcAft>
                <a:spcPts val="1200"/>
              </a:spcAft>
              <a:buNone/>
              <a:defRPr/>
            </a:pPr>
            <a:r>
              <a:rPr lang="en-GB" sz="2600" dirty="0">
                <a:solidFill>
                  <a:schemeClr val="tx2">
                    <a:lumMod val="60000"/>
                    <a:lumOff val="40000"/>
                  </a:schemeClr>
                </a:solidFill>
              </a:rPr>
              <a:t>Roulette Wheel </a:t>
            </a:r>
            <a:r>
              <a:rPr lang="en-GB" sz="2600" dirty="0"/>
              <a:t>picking weights rules then picks probabilistically based on the weights using Monte Carlo sampling. </a:t>
            </a:r>
          </a:p>
          <a:p>
            <a:pPr marL="0" indent="0">
              <a:spcAft>
                <a:spcPts val="1200"/>
              </a:spcAft>
              <a:buNone/>
              <a:defRPr/>
            </a:pPr>
            <a:r>
              <a:rPr lang="en-GB" sz="2600" dirty="0"/>
              <a:t>How do we pick the weights? Calibration? Do we adjust them with experience? For example, with a GA?</a:t>
            </a:r>
          </a:p>
          <a:p>
            <a:pPr marL="0" indent="0">
              <a:buNone/>
              <a:defRPr/>
            </a:pPr>
            <a:r>
              <a:rPr lang="en-GB" sz="2600" dirty="0"/>
              <a:t>We may try and model specific </a:t>
            </a:r>
            <a:r>
              <a:rPr lang="en-GB" sz="2600" dirty="0">
                <a:solidFill>
                  <a:schemeClr val="tx2">
                    <a:lumMod val="60000"/>
                    <a:lumOff val="40000"/>
                  </a:schemeClr>
                </a:solidFill>
              </a:rPr>
              <a:t>cognitive biases</a:t>
            </a:r>
            <a:r>
              <a:rPr lang="en-GB" sz="2600" dirty="0"/>
              <a:t>:</a:t>
            </a:r>
          </a:p>
          <a:p>
            <a:pPr marL="0" indent="0">
              <a:spcAft>
                <a:spcPts val="0"/>
              </a:spcAft>
              <a:buNone/>
              <a:defRPr/>
            </a:pPr>
            <a:r>
              <a:rPr lang="en-GB" sz="2600" dirty="0"/>
              <a:t>	http://en.wikipedia.org/wiki/List_of_cognitive_biases</a:t>
            </a:r>
          </a:p>
          <a:p>
            <a:pPr marL="0" indent="0">
              <a:spcAft>
                <a:spcPts val="1200"/>
              </a:spcAft>
              <a:buNone/>
              <a:defRPr/>
            </a:pPr>
            <a:r>
              <a:rPr lang="en-GB" sz="2600" dirty="0">
                <a:solidFill>
                  <a:schemeClr val="tx2">
                    <a:lumMod val="60000"/>
                    <a:lumOff val="40000"/>
                  </a:schemeClr>
                </a:solidFill>
              </a:rPr>
              <a:t>Anchoring and adjustment</a:t>
            </a:r>
            <a:r>
              <a:rPr lang="en-GB" sz="2600" dirty="0"/>
              <a:t>: pick an educated or constrained guess at likelihoods or behaviour and adjust from that based on evidence.</a:t>
            </a:r>
          </a:p>
        </p:txBody>
      </p:sp>
    </p:spTree>
    <p:extLst>
      <p:ext uri="{BB962C8B-B14F-4D97-AF65-F5344CB8AC3E}">
        <p14:creationId xmlns:p14="http://schemas.microsoft.com/office/powerpoint/2010/main" val="322488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252EC700-25C5-4DD0-82E4-C681BCF2DA15}"/>
              </a:ext>
            </a:extLst>
          </p:cNvPr>
          <p:cNvSpPr>
            <a:spLocks noGrp="1" noChangeArrowheads="1"/>
          </p:cNvSpPr>
          <p:nvPr>
            <p:ph type="title"/>
          </p:nvPr>
        </p:nvSpPr>
        <p:spPr>
          <a:xfrm>
            <a:off x="4007768" y="404664"/>
            <a:ext cx="7772400" cy="762000"/>
          </a:xfrm>
        </p:spPr>
        <p:txBody>
          <a:bodyPr/>
          <a:lstStyle/>
          <a:p>
            <a:pPr algn="r" eaLnBrk="1" hangingPunct="1"/>
            <a:r>
              <a:rPr lang="en-GB" altLang="en-US" sz="4000" dirty="0"/>
              <a:t>Reality is fuzzy</a:t>
            </a:r>
          </a:p>
        </p:txBody>
      </p:sp>
      <p:sp>
        <p:nvSpPr>
          <p:cNvPr id="80899" name="Rectangle 3">
            <a:extLst>
              <a:ext uri="{FF2B5EF4-FFF2-40B4-BE49-F238E27FC236}">
                <a16:creationId xmlns:a16="http://schemas.microsoft.com/office/drawing/2014/main" id="{9EA20A3F-0C5B-4CBD-9F7E-384D015448A0}"/>
              </a:ext>
            </a:extLst>
          </p:cNvPr>
          <p:cNvSpPr>
            <a:spLocks noGrp="1" noChangeArrowheads="1"/>
          </p:cNvSpPr>
          <p:nvPr>
            <p:ph type="body" idx="1"/>
          </p:nvPr>
        </p:nvSpPr>
        <p:spPr>
          <a:xfrm>
            <a:off x="263352" y="1557338"/>
            <a:ext cx="11377264" cy="5072062"/>
          </a:xfrm>
        </p:spPr>
        <p:txBody>
          <a:bodyPr/>
          <a:lstStyle/>
          <a:p>
            <a:pPr marL="0" indent="0" eaLnBrk="1" hangingPunct="1">
              <a:lnSpc>
                <a:spcPct val="90000"/>
              </a:lnSpc>
              <a:buNone/>
            </a:pPr>
            <a:r>
              <a:rPr lang="en-GB" altLang="en-US" sz="2600" dirty="0"/>
              <a:t>Alternatively we may wish to hedge our bets and run several rules.</a:t>
            </a:r>
          </a:p>
          <a:p>
            <a:pPr marL="0" indent="0" eaLnBrk="1" hangingPunct="1">
              <a:lnSpc>
                <a:spcPct val="90000"/>
              </a:lnSpc>
              <a:buNone/>
            </a:pPr>
            <a:r>
              <a:rPr lang="en-GB" altLang="en-US" sz="2600" dirty="0"/>
              <a:t>This is especially the case as rules tend to be binary (run / don’t run) yet the world isn’t always like this.</a:t>
            </a:r>
          </a:p>
          <a:p>
            <a:pPr marL="0" indent="0" eaLnBrk="1" hangingPunct="1">
              <a:lnSpc>
                <a:spcPct val="90000"/>
              </a:lnSpc>
              <a:buNone/>
            </a:pPr>
            <a:endParaRPr lang="en-GB" altLang="en-US" sz="2600" dirty="0"/>
          </a:p>
          <a:p>
            <a:pPr marL="0" indent="0" eaLnBrk="1" hangingPunct="1">
              <a:lnSpc>
                <a:spcPct val="90000"/>
              </a:lnSpc>
              <a:buNone/>
            </a:pPr>
            <a:r>
              <a:rPr lang="en-GB" altLang="en-US" sz="2600" dirty="0"/>
              <a:t>Say we have two rules:</a:t>
            </a:r>
          </a:p>
          <a:p>
            <a:pPr marL="0" indent="0" eaLnBrk="1" hangingPunct="1">
              <a:lnSpc>
                <a:spcPct val="90000"/>
              </a:lnSpc>
              <a:buNone/>
            </a:pPr>
            <a:r>
              <a:rPr lang="en-GB" altLang="en-US" sz="2600" dirty="0"/>
              <a:t>		if hot open window</a:t>
            </a:r>
          </a:p>
          <a:p>
            <a:pPr marL="0" indent="0" eaLnBrk="1" hangingPunct="1">
              <a:lnSpc>
                <a:spcPct val="90000"/>
              </a:lnSpc>
              <a:buNone/>
            </a:pPr>
            <a:r>
              <a:rPr lang="en-GB" altLang="en-US" sz="2600" dirty="0"/>
              <a:t>		if cold close window</a:t>
            </a:r>
          </a:p>
          <a:p>
            <a:pPr marL="0" indent="0" eaLnBrk="1" hangingPunct="1">
              <a:lnSpc>
                <a:spcPct val="90000"/>
              </a:lnSpc>
              <a:buNone/>
            </a:pPr>
            <a:r>
              <a:rPr lang="en-GB" altLang="en-US" sz="2600" dirty="0"/>
              <a:t>How is “hot”? 30 degrees? 40 degrees? </a:t>
            </a:r>
          </a:p>
          <a:p>
            <a:pPr marL="0" indent="0" eaLnBrk="1" hangingPunct="1">
              <a:lnSpc>
                <a:spcPct val="90000"/>
              </a:lnSpc>
              <a:buNone/>
            </a:pPr>
            <a:endParaRPr lang="en-GB" altLang="en-US" sz="2600" dirty="0"/>
          </a:p>
          <a:p>
            <a:pPr marL="0" indent="0" eaLnBrk="1" hangingPunct="1">
              <a:lnSpc>
                <a:spcPct val="90000"/>
              </a:lnSpc>
              <a:buNone/>
            </a:pPr>
            <a:r>
              <a:rPr lang="en-GB" altLang="en-US" sz="2600" dirty="0"/>
              <a:t>Language isn’t usually precise…</a:t>
            </a:r>
          </a:p>
          <a:p>
            <a:pPr marL="0" indent="0" eaLnBrk="1" hangingPunct="1">
              <a:lnSpc>
                <a:spcPct val="90000"/>
              </a:lnSpc>
              <a:buNone/>
            </a:pPr>
            <a:r>
              <a:rPr lang="en-GB" altLang="en-US" sz="2600" dirty="0"/>
              <a:t>We often mix rules (e.g. open the window slightly).</a:t>
            </a:r>
          </a:p>
          <a:p>
            <a:pPr marL="0" indent="0" eaLnBrk="1" hangingPunct="1">
              <a:lnSpc>
                <a:spcPct val="90000"/>
              </a:lnSpc>
              <a:buNone/>
            </a:pPr>
            <a:endParaRPr lang="en-GB" altLang="en-US" sz="2600" dirty="0"/>
          </a:p>
          <a:p>
            <a:pPr lvl="1" eaLnBrk="1" hangingPunct="1">
              <a:lnSpc>
                <a:spcPct val="90000"/>
              </a:lnSpc>
              <a:buFont typeface="Wingdings 2" panose="05020102010507070707" pitchFamily="18" charset="2"/>
              <a:buNone/>
            </a:pPr>
            <a:endParaRPr lang="en-GB" altLang="en-US" sz="2600" dirty="0"/>
          </a:p>
        </p:txBody>
      </p:sp>
    </p:spTree>
    <p:extLst>
      <p:ext uri="{BB962C8B-B14F-4D97-AF65-F5344CB8AC3E}">
        <p14:creationId xmlns:p14="http://schemas.microsoft.com/office/powerpoint/2010/main" val="14150813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AEA35550-D41E-4CE1-AB4A-2466730CDA65}"/>
              </a:ext>
            </a:extLst>
          </p:cNvPr>
          <p:cNvSpPr>
            <a:spLocks noGrp="1" noChangeArrowheads="1"/>
          </p:cNvSpPr>
          <p:nvPr>
            <p:ph type="title"/>
          </p:nvPr>
        </p:nvSpPr>
        <p:spPr>
          <a:xfrm>
            <a:off x="3791744" y="620688"/>
            <a:ext cx="7772400" cy="762000"/>
          </a:xfrm>
        </p:spPr>
        <p:txBody>
          <a:bodyPr/>
          <a:lstStyle/>
          <a:p>
            <a:pPr algn="r" eaLnBrk="1" hangingPunct="1"/>
            <a:r>
              <a:rPr lang="en-GB" altLang="en-US" sz="4000" dirty="0"/>
              <a:t>Fuzzy Sets and Logic</a:t>
            </a:r>
          </a:p>
        </p:txBody>
      </p:sp>
      <p:sp>
        <p:nvSpPr>
          <p:cNvPr id="46083" name="Rectangle 3">
            <a:extLst>
              <a:ext uri="{FF2B5EF4-FFF2-40B4-BE49-F238E27FC236}">
                <a16:creationId xmlns:a16="http://schemas.microsoft.com/office/drawing/2014/main" id="{B284BD09-4251-43AF-9439-166BC34145B2}"/>
              </a:ext>
            </a:extLst>
          </p:cNvPr>
          <p:cNvSpPr>
            <a:spLocks noGrp="1" noChangeArrowheads="1"/>
          </p:cNvSpPr>
          <p:nvPr>
            <p:ph type="body" idx="1"/>
          </p:nvPr>
        </p:nvSpPr>
        <p:spPr>
          <a:xfrm>
            <a:off x="479376" y="2643188"/>
            <a:ext cx="11233248" cy="3986212"/>
          </a:xfrm>
        </p:spPr>
        <p:txBody>
          <a:bodyPr/>
          <a:lstStyle/>
          <a:p>
            <a:pPr marL="0" indent="0" eaLnBrk="1" hangingPunct="1">
              <a:lnSpc>
                <a:spcPct val="90000"/>
              </a:lnSpc>
              <a:buNone/>
              <a:defRPr/>
            </a:pPr>
            <a:r>
              <a:rPr lang="en-GB" sz="2600" dirty="0"/>
              <a:t>Fuzzy Sets let us say something is 90% </a:t>
            </a:r>
            <a:r>
              <a:rPr lang="en-GB" sz="2600" dirty="0">
                <a:latin typeface="Arial Narrow" pitchFamily="34" charset="0"/>
              </a:rPr>
              <a:t>“</a:t>
            </a:r>
            <a:r>
              <a:rPr lang="en-GB" sz="2600" dirty="0"/>
              <a:t>one thing</a:t>
            </a:r>
            <a:r>
              <a:rPr lang="en-GB" sz="2600" dirty="0">
                <a:latin typeface="Arial Narrow" pitchFamily="34" charset="0"/>
              </a:rPr>
              <a:t>”</a:t>
            </a:r>
            <a:r>
              <a:rPr lang="en-GB" sz="2600" dirty="0"/>
              <a:t> and 10% </a:t>
            </a:r>
            <a:r>
              <a:rPr lang="en-GB" sz="2600" dirty="0">
                <a:latin typeface="Arial Narrow" pitchFamily="34" charset="0"/>
              </a:rPr>
              <a:t>“</a:t>
            </a:r>
            <a:r>
              <a:rPr lang="en-GB" sz="2600" dirty="0"/>
              <a:t>another</a:t>
            </a:r>
            <a:r>
              <a:rPr lang="en-GB" sz="2600" dirty="0">
                <a:latin typeface="Arial Narrow" pitchFamily="34" charset="0"/>
              </a:rPr>
              <a:t>”</a:t>
            </a:r>
            <a:r>
              <a:rPr lang="en-GB" sz="2600" dirty="0"/>
              <a:t>, without being illogical.</a:t>
            </a:r>
          </a:p>
          <a:p>
            <a:pPr marL="0" indent="0" eaLnBrk="1" hangingPunct="1">
              <a:lnSpc>
                <a:spcPct val="90000"/>
              </a:lnSpc>
              <a:buNone/>
              <a:defRPr/>
            </a:pPr>
            <a:endParaRPr lang="en-GB" sz="2600" dirty="0"/>
          </a:p>
          <a:p>
            <a:pPr marL="0" indent="0" eaLnBrk="1" hangingPunct="1">
              <a:lnSpc>
                <a:spcPct val="90000"/>
              </a:lnSpc>
              <a:buNone/>
              <a:defRPr/>
            </a:pPr>
            <a:r>
              <a:rPr lang="en-GB" sz="2600" dirty="0"/>
              <a:t>Fuzzy Logic then lets us use this in rules:</a:t>
            </a:r>
          </a:p>
          <a:p>
            <a:pPr marL="357188" indent="0" eaLnBrk="1" hangingPunct="1">
              <a:lnSpc>
                <a:spcPct val="90000"/>
              </a:lnSpc>
              <a:buNone/>
              <a:defRPr/>
            </a:pPr>
            <a:r>
              <a:rPr lang="en-GB" sz="2600" dirty="0"/>
              <a:t>E.g. it</a:t>
            </a:r>
            <a:r>
              <a:rPr lang="en-GB" sz="2600" dirty="0">
                <a:latin typeface="Arial Narrow" pitchFamily="34" charset="0"/>
              </a:rPr>
              <a:t>’</a:t>
            </a:r>
            <a:r>
              <a:rPr lang="en-GB" sz="2600" dirty="0"/>
              <a:t>s 90% </a:t>
            </a:r>
            <a:r>
              <a:rPr lang="en-GB" sz="2600" dirty="0">
                <a:latin typeface="Arial Narrow" pitchFamily="34" charset="0"/>
              </a:rPr>
              <a:t>“</a:t>
            </a:r>
            <a:r>
              <a:rPr lang="en-GB" sz="2600" dirty="0"/>
              <a:t>right</a:t>
            </a:r>
            <a:r>
              <a:rPr lang="en-GB" sz="2600" dirty="0">
                <a:latin typeface="Arial Narrow" pitchFamily="34" charset="0"/>
              </a:rPr>
              <a:t>”</a:t>
            </a:r>
            <a:r>
              <a:rPr lang="en-GB" sz="2600" dirty="0"/>
              <a:t> to do something, so I</a:t>
            </a:r>
            <a:r>
              <a:rPr lang="en-GB" sz="2600" dirty="0">
                <a:latin typeface="Arial Narrow" pitchFamily="34" charset="0"/>
              </a:rPr>
              <a:t>’</a:t>
            </a:r>
            <a:r>
              <a:rPr lang="en-GB" sz="2600" dirty="0"/>
              <a:t>ll do it 90% - opening a window, for example.</a:t>
            </a:r>
          </a:p>
        </p:txBody>
      </p:sp>
    </p:spTree>
    <p:extLst>
      <p:ext uri="{BB962C8B-B14F-4D97-AF65-F5344CB8AC3E}">
        <p14:creationId xmlns:p14="http://schemas.microsoft.com/office/powerpoint/2010/main" val="12646988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6BB64C94-4463-48B9-8E09-74485B847355}"/>
              </a:ext>
            </a:extLst>
          </p:cNvPr>
          <p:cNvSpPr>
            <a:spLocks noGrp="1" noChangeArrowheads="1"/>
          </p:cNvSpPr>
          <p:nvPr>
            <p:ph type="title"/>
          </p:nvPr>
        </p:nvSpPr>
        <p:spPr>
          <a:xfrm>
            <a:off x="4171950" y="227513"/>
            <a:ext cx="7772400" cy="609600"/>
          </a:xfrm>
        </p:spPr>
        <p:txBody>
          <a:bodyPr/>
          <a:lstStyle/>
          <a:p>
            <a:pPr algn="r" eaLnBrk="1" hangingPunct="1"/>
            <a:r>
              <a:rPr lang="en-GB" altLang="en-US" dirty="0"/>
              <a:t>Fuzzy Sets</a:t>
            </a:r>
          </a:p>
        </p:txBody>
      </p:sp>
      <p:sp>
        <p:nvSpPr>
          <p:cNvPr id="82947" name="Rectangle 3">
            <a:extLst>
              <a:ext uri="{FF2B5EF4-FFF2-40B4-BE49-F238E27FC236}">
                <a16:creationId xmlns:a16="http://schemas.microsoft.com/office/drawing/2014/main" id="{D7BB8411-C53D-46FB-B2F1-4B00B052BD8B}"/>
              </a:ext>
            </a:extLst>
          </p:cNvPr>
          <p:cNvSpPr>
            <a:spLocks noGrp="1" noChangeArrowheads="1"/>
          </p:cNvSpPr>
          <p:nvPr>
            <p:ph type="body" idx="1"/>
          </p:nvPr>
        </p:nvSpPr>
        <p:spPr>
          <a:xfrm>
            <a:off x="551390" y="714376"/>
            <a:ext cx="9900712" cy="2138363"/>
          </a:xfrm>
        </p:spPr>
        <p:txBody>
          <a:bodyPr/>
          <a:lstStyle/>
          <a:p>
            <a:pPr marL="0" indent="0" eaLnBrk="1" hangingPunct="1">
              <a:buNone/>
            </a:pPr>
            <a:r>
              <a:rPr lang="en-GB" altLang="en-US" sz="2400" dirty="0"/>
              <a:t>We give things a </a:t>
            </a:r>
            <a:r>
              <a:rPr lang="en-GB" altLang="en-US" sz="2400" dirty="0">
                <a:solidFill>
                  <a:schemeClr val="tx2"/>
                </a:solidFill>
              </a:rPr>
              <a:t>degree of membership</a:t>
            </a:r>
            <a:r>
              <a:rPr lang="en-GB" altLang="en-US" sz="2400" dirty="0"/>
              <a:t> between 0 and 1 in several sets (to a combined total of 1). </a:t>
            </a:r>
          </a:p>
          <a:p>
            <a:pPr marL="0" indent="0" eaLnBrk="1" hangingPunct="1">
              <a:buNone/>
            </a:pPr>
            <a:r>
              <a:rPr lang="en-GB" altLang="en-US" sz="2400" dirty="0"/>
              <a:t>We then label these sets using human terms.</a:t>
            </a:r>
          </a:p>
          <a:p>
            <a:pPr marL="0" indent="0" eaLnBrk="1" hangingPunct="1">
              <a:buNone/>
            </a:pPr>
            <a:r>
              <a:rPr lang="en-GB" altLang="en-US" sz="2400" dirty="0"/>
              <a:t>Encapsulates terms with no consensus definition, but we might use surveys to define them.</a:t>
            </a:r>
          </a:p>
        </p:txBody>
      </p:sp>
      <p:sp>
        <p:nvSpPr>
          <p:cNvPr id="82948" name="Line 5">
            <a:extLst>
              <a:ext uri="{FF2B5EF4-FFF2-40B4-BE49-F238E27FC236}">
                <a16:creationId xmlns:a16="http://schemas.microsoft.com/office/drawing/2014/main" id="{1E11A028-A467-4A77-ADC6-D189B81DC922}"/>
              </a:ext>
            </a:extLst>
          </p:cNvPr>
          <p:cNvSpPr>
            <a:spLocks noChangeShapeType="1"/>
          </p:cNvSpPr>
          <p:nvPr/>
        </p:nvSpPr>
        <p:spPr bwMode="auto">
          <a:xfrm>
            <a:off x="3124200" y="5867400"/>
            <a:ext cx="6019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82949" name="Line 6">
            <a:extLst>
              <a:ext uri="{FF2B5EF4-FFF2-40B4-BE49-F238E27FC236}">
                <a16:creationId xmlns:a16="http://schemas.microsoft.com/office/drawing/2014/main" id="{09126270-25F9-48E1-B7DB-08324A177B31}"/>
              </a:ext>
            </a:extLst>
          </p:cNvPr>
          <p:cNvSpPr>
            <a:spLocks noChangeShapeType="1"/>
          </p:cNvSpPr>
          <p:nvPr/>
        </p:nvSpPr>
        <p:spPr bwMode="auto">
          <a:xfrm flipV="1">
            <a:off x="3124200" y="2971800"/>
            <a:ext cx="0" cy="2895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82950" name="Text Box 7">
            <a:extLst>
              <a:ext uri="{FF2B5EF4-FFF2-40B4-BE49-F238E27FC236}">
                <a16:creationId xmlns:a16="http://schemas.microsoft.com/office/drawing/2014/main" id="{BF54EF01-0340-4F45-9981-B28337861C7A}"/>
              </a:ext>
            </a:extLst>
          </p:cNvPr>
          <p:cNvSpPr txBox="1">
            <a:spLocks noChangeArrowheads="1"/>
          </p:cNvSpPr>
          <p:nvPr/>
        </p:nvSpPr>
        <p:spPr bwMode="auto">
          <a:xfrm>
            <a:off x="9318626" y="6092826"/>
            <a:ext cx="1349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Arial Unicode MS" panose="020B0604020202020204" pitchFamily="34" charset="-128"/>
                <a:cs typeface="Times New Roman" panose="02020603050405020304" pitchFamily="18" charset="0"/>
              </a:rPr>
              <a:t>Degrees</a:t>
            </a:r>
          </a:p>
        </p:txBody>
      </p:sp>
      <p:sp>
        <p:nvSpPr>
          <p:cNvPr id="82951" name="Text Box 8">
            <a:extLst>
              <a:ext uri="{FF2B5EF4-FFF2-40B4-BE49-F238E27FC236}">
                <a16:creationId xmlns:a16="http://schemas.microsoft.com/office/drawing/2014/main" id="{E9D04344-F308-420F-8607-261260979853}"/>
              </a:ext>
            </a:extLst>
          </p:cNvPr>
          <p:cNvSpPr txBox="1">
            <a:spLocks noChangeArrowheads="1"/>
          </p:cNvSpPr>
          <p:nvPr/>
        </p:nvSpPr>
        <p:spPr bwMode="auto">
          <a:xfrm rot="16200000">
            <a:off x="648494" y="4267994"/>
            <a:ext cx="3287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Arial Unicode MS" panose="020B0604020202020204" pitchFamily="34" charset="-128"/>
                <a:cs typeface="Times New Roman" panose="02020603050405020304" pitchFamily="18" charset="0"/>
              </a:rPr>
              <a:t>Degree of membership</a:t>
            </a:r>
          </a:p>
        </p:txBody>
      </p:sp>
      <p:sp>
        <p:nvSpPr>
          <p:cNvPr id="82952" name="Text Box 9">
            <a:extLst>
              <a:ext uri="{FF2B5EF4-FFF2-40B4-BE49-F238E27FC236}">
                <a16:creationId xmlns:a16="http://schemas.microsoft.com/office/drawing/2014/main" id="{B6209F9D-7272-47AF-B20A-66F704ADECD6}"/>
              </a:ext>
            </a:extLst>
          </p:cNvPr>
          <p:cNvSpPr txBox="1">
            <a:spLocks noChangeArrowheads="1"/>
          </p:cNvSpPr>
          <p:nvPr/>
        </p:nvSpPr>
        <p:spPr bwMode="auto">
          <a:xfrm>
            <a:off x="2819400" y="5918201"/>
            <a:ext cx="300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a:latin typeface="Arial Narrow" panose="020B0606020202030204" pitchFamily="34" charset="0"/>
                <a:cs typeface="Times New Roman" panose="02020603050405020304" pitchFamily="18" charset="0"/>
              </a:rPr>
              <a:t>0</a:t>
            </a:r>
          </a:p>
        </p:txBody>
      </p:sp>
      <p:sp>
        <p:nvSpPr>
          <p:cNvPr id="82953" name="Text Box 10">
            <a:extLst>
              <a:ext uri="{FF2B5EF4-FFF2-40B4-BE49-F238E27FC236}">
                <a16:creationId xmlns:a16="http://schemas.microsoft.com/office/drawing/2014/main" id="{6BDB607C-A82E-412B-BA7E-60FD1E9FB117}"/>
              </a:ext>
            </a:extLst>
          </p:cNvPr>
          <p:cNvSpPr txBox="1">
            <a:spLocks noChangeArrowheads="1"/>
          </p:cNvSpPr>
          <p:nvPr/>
        </p:nvSpPr>
        <p:spPr bwMode="auto">
          <a:xfrm>
            <a:off x="2743200" y="2743200"/>
            <a:ext cx="323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Arial Narrow" panose="020B0606020202030204" pitchFamily="34" charset="0"/>
                <a:cs typeface="Times New Roman" panose="02020603050405020304" pitchFamily="18" charset="0"/>
              </a:rPr>
              <a:t>1</a:t>
            </a:r>
          </a:p>
        </p:txBody>
      </p:sp>
      <p:sp>
        <p:nvSpPr>
          <p:cNvPr id="82954" name="Text Box 11">
            <a:extLst>
              <a:ext uri="{FF2B5EF4-FFF2-40B4-BE49-F238E27FC236}">
                <a16:creationId xmlns:a16="http://schemas.microsoft.com/office/drawing/2014/main" id="{1FE69707-C68E-4B58-9C5B-AF67249FECF5}"/>
              </a:ext>
            </a:extLst>
          </p:cNvPr>
          <p:cNvSpPr txBox="1">
            <a:spLocks noChangeArrowheads="1"/>
          </p:cNvSpPr>
          <p:nvPr/>
        </p:nvSpPr>
        <p:spPr bwMode="auto">
          <a:xfrm>
            <a:off x="8686800" y="5918200"/>
            <a:ext cx="419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a:latin typeface="Arial Narrow" panose="020B0606020202030204" pitchFamily="34" charset="0"/>
                <a:cs typeface="Times New Roman" panose="02020603050405020304" pitchFamily="18" charset="0"/>
              </a:rPr>
              <a:t>40</a:t>
            </a:r>
          </a:p>
        </p:txBody>
      </p:sp>
      <p:sp>
        <p:nvSpPr>
          <p:cNvPr id="82955" name="Line 12">
            <a:extLst>
              <a:ext uri="{FF2B5EF4-FFF2-40B4-BE49-F238E27FC236}">
                <a16:creationId xmlns:a16="http://schemas.microsoft.com/office/drawing/2014/main" id="{E8FF12D5-FD72-4A35-9C9C-FD1FBF1ECF03}"/>
              </a:ext>
            </a:extLst>
          </p:cNvPr>
          <p:cNvSpPr>
            <a:spLocks noChangeShapeType="1"/>
          </p:cNvSpPr>
          <p:nvPr/>
        </p:nvSpPr>
        <p:spPr bwMode="auto">
          <a:xfrm>
            <a:off x="3124200" y="3276600"/>
            <a:ext cx="1143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82956" name="Line 13">
            <a:extLst>
              <a:ext uri="{FF2B5EF4-FFF2-40B4-BE49-F238E27FC236}">
                <a16:creationId xmlns:a16="http://schemas.microsoft.com/office/drawing/2014/main" id="{73F85036-49C5-4794-9E3E-2BF1029C283A}"/>
              </a:ext>
            </a:extLst>
          </p:cNvPr>
          <p:cNvSpPr>
            <a:spLocks noChangeShapeType="1"/>
          </p:cNvSpPr>
          <p:nvPr/>
        </p:nvSpPr>
        <p:spPr bwMode="auto">
          <a:xfrm>
            <a:off x="4267200" y="3276600"/>
            <a:ext cx="1676400" cy="2590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82957" name="Line 14">
            <a:extLst>
              <a:ext uri="{FF2B5EF4-FFF2-40B4-BE49-F238E27FC236}">
                <a16:creationId xmlns:a16="http://schemas.microsoft.com/office/drawing/2014/main" id="{10EE51ED-B3FD-40FE-8936-945C642F3409}"/>
              </a:ext>
            </a:extLst>
          </p:cNvPr>
          <p:cNvSpPr>
            <a:spLocks noChangeShapeType="1"/>
          </p:cNvSpPr>
          <p:nvPr/>
        </p:nvSpPr>
        <p:spPr bwMode="auto">
          <a:xfrm flipV="1">
            <a:off x="4295775" y="3213101"/>
            <a:ext cx="1524000" cy="2663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82958" name="Line 15">
            <a:extLst>
              <a:ext uri="{FF2B5EF4-FFF2-40B4-BE49-F238E27FC236}">
                <a16:creationId xmlns:a16="http://schemas.microsoft.com/office/drawing/2014/main" id="{42A7B98F-FA6B-4B3A-AA0E-7D94781CE103}"/>
              </a:ext>
            </a:extLst>
          </p:cNvPr>
          <p:cNvSpPr>
            <a:spLocks noChangeShapeType="1"/>
          </p:cNvSpPr>
          <p:nvPr/>
        </p:nvSpPr>
        <p:spPr bwMode="auto">
          <a:xfrm>
            <a:off x="5819775" y="3213100"/>
            <a:ext cx="1295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82959" name="Text Box 18">
            <a:extLst>
              <a:ext uri="{FF2B5EF4-FFF2-40B4-BE49-F238E27FC236}">
                <a16:creationId xmlns:a16="http://schemas.microsoft.com/office/drawing/2014/main" id="{B8F32DBD-27BF-4D30-8EF3-4A21F51B92EF}"/>
              </a:ext>
            </a:extLst>
          </p:cNvPr>
          <p:cNvSpPr txBox="1">
            <a:spLocks noChangeArrowheads="1"/>
          </p:cNvSpPr>
          <p:nvPr/>
        </p:nvSpPr>
        <p:spPr bwMode="auto">
          <a:xfrm>
            <a:off x="3352800" y="4046538"/>
            <a:ext cx="819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Arial Unicode MS" panose="020B0604020202020204" pitchFamily="34" charset="-128"/>
                <a:cs typeface="Times New Roman" panose="02020603050405020304" pitchFamily="18" charset="0"/>
              </a:rPr>
              <a:t>Cold</a:t>
            </a:r>
          </a:p>
        </p:txBody>
      </p:sp>
      <p:sp>
        <p:nvSpPr>
          <p:cNvPr id="82960" name="Text Box 20">
            <a:extLst>
              <a:ext uri="{FF2B5EF4-FFF2-40B4-BE49-F238E27FC236}">
                <a16:creationId xmlns:a16="http://schemas.microsoft.com/office/drawing/2014/main" id="{92E914D1-92FE-4EF5-B70B-23D494AE9E3F}"/>
              </a:ext>
            </a:extLst>
          </p:cNvPr>
          <p:cNvSpPr txBox="1">
            <a:spLocks noChangeArrowheads="1"/>
          </p:cNvSpPr>
          <p:nvPr/>
        </p:nvSpPr>
        <p:spPr bwMode="auto">
          <a:xfrm>
            <a:off x="6024564" y="4005263"/>
            <a:ext cx="6635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Arial Unicode MS" panose="020B0604020202020204" pitchFamily="34" charset="-128"/>
                <a:cs typeface="Times New Roman" panose="02020603050405020304" pitchFamily="18" charset="0"/>
              </a:rPr>
              <a:t>Hot</a:t>
            </a:r>
          </a:p>
        </p:txBody>
      </p:sp>
      <p:sp>
        <p:nvSpPr>
          <p:cNvPr id="82961" name="Text Box 21">
            <a:extLst>
              <a:ext uri="{FF2B5EF4-FFF2-40B4-BE49-F238E27FC236}">
                <a16:creationId xmlns:a16="http://schemas.microsoft.com/office/drawing/2014/main" id="{591971BF-1025-4DB6-91F9-88AF19F91311}"/>
              </a:ext>
            </a:extLst>
          </p:cNvPr>
          <p:cNvSpPr txBox="1">
            <a:spLocks noChangeArrowheads="1"/>
          </p:cNvSpPr>
          <p:nvPr/>
        </p:nvSpPr>
        <p:spPr bwMode="auto">
          <a:xfrm>
            <a:off x="2590800" y="4267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latin typeface="Arial Narrow" panose="020B0606020202030204" pitchFamily="34" charset="0"/>
                <a:cs typeface="Times New Roman" panose="02020603050405020304" pitchFamily="18" charset="0"/>
              </a:rPr>
              <a:t>0.5</a:t>
            </a:r>
          </a:p>
        </p:txBody>
      </p:sp>
      <p:sp>
        <p:nvSpPr>
          <p:cNvPr id="82962" name="Text Box 22">
            <a:extLst>
              <a:ext uri="{FF2B5EF4-FFF2-40B4-BE49-F238E27FC236}">
                <a16:creationId xmlns:a16="http://schemas.microsoft.com/office/drawing/2014/main" id="{000EC2BE-DC48-4B8B-BB01-AE50ADB69157}"/>
              </a:ext>
            </a:extLst>
          </p:cNvPr>
          <p:cNvSpPr txBox="1">
            <a:spLocks noChangeArrowheads="1"/>
          </p:cNvSpPr>
          <p:nvPr/>
        </p:nvSpPr>
        <p:spPr bwMode="auto">
          <a:xfrm>
            <a:off x="6167438" y="5857875"/>
            <a:ext cx="419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a:latin typeface="Arial Narrow" panose="020B0606020202030204" pitchFamily="34" charset="0"/>
                <a:cs typeface="Times New Roman" panose="02020603050405020304" pitchFamily="18" charset="0"/>
              </a:rPr>
              <a:t>20</a:t>
            </a:r>
          </a:p>
        </p:txBody>
      </p:sp>
      <p:sp>
        <p:nvSpPr>
          <p:cNvPr id="82963" name="Text Box 23">
            <a:extLst>
              <a:ext uri="{FF2B5EF4-FFF2-40B4-BE49-F238E27FC236}">
                <a16:creationId xmlns:a16="http://schemas.microsoft.com/office/drawing/2014/main" id="{D685F6A9-9554-4165-848D-DD1521C4DF9D}"/>
              </a:ext>
            </a:extLst>
          </p:cNvPr>
          <p:cNvSpPr txBox="1">
            <a:spLocks noChangeArrowheads="1"/>
          </p:cNvSpPr>
          <p:nvPr/>
        </p:nvSpPr>
        <p:spPr bwMode="auto">
          <a:xfrm>
            <a:off x="6946901" y="3486151"/>
            <a:ext cx="18806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a:solidFill>
                  <a:schemeClr val="tx2"/>
                </a:solidFill>
                <a:latin typeface="Arial Unicode MS" panose="020B0604020202020204" pitchFamily="34" charset="-128"/>
                <a:cs typeface="Times New Roman" panose="02020603050405020304" pitchFamily="18" charset="0"/>
              </a:rPr>
              <a:t>Membership</a:t>
            </a:r>
          </a:p>
          <a:p>
            <a:pPr eaLnBrk="1" hangingPunct="1">
              <a:spcBef>
                <a:spcPct val="0"/>
              </a:spcBef>
              <a:buFontTx/>
              <a:buNone/>
            </a:pPr>
            <a:r>
              <a:rPr lang="en-GB" altLang="en-US" sz="2400">
                <a:solidFill>
                  <a:schemeClr val="tx2"/>
                </a:solidFill>
                <a:latin typeface="Arial Unicode MS" panose="020B0604020202020204" pitchFamily="34" charset="-128"/>
                <a:cs typeface="Times New Roman" panose="02020603050405020304" pitchFamily="18" charset="0"/>
              </a:rPr>
              <a:t>function</a:t>
            </a:r>
          </a:p>
        </p:txBody>
      </p:sp>
      <p:sp>
        <p:nvSpPr>
          <p:cNvPr id="82964" name="Arc 24">
            <a:extLst>
              <a:ext uri="{FF2B5EF4-FFF2-40B4-BE49-F238E27FC236}">
                <a16:creationId xmlns:a16="http://schemas.microsoft.com/office/drawing/2014/main" id="{534369D6-FEC5-4FA8-B622-8B583DF0153D}"/>
              </a:ext>
            </a:extLst>
          </p:cNvPr>
          <p:cNvSpPr>
            <a:spLocks/>
          </p:cNvSpPr>
          <p:nvPr/>
        </p:nvSpPr>
        <p:spPr bwMode="auto">
          <a:xfrm flipH="1" flipV="1">
            <a:off x="6124575" y="3289300"/>
            <a:ext cx="762000" cy="3810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82965" name="Line 25">
            <a:extLst>
              <a:ext uri="{FF2B5EF4-FFF2-40B4-BE49-F238E27FC236}">
                <a16:creationId xmlns:a16="http://schemas.microsoft.com/office/drawing/2014/main" id="{87B4F84C-9591-40D9-96B4-9B67D07E659C}"/>
              </a:ext>
            </a:extLst>
          </p:cNvPr>
          <p:cNvSpPr>
            <a:spLocks noChangeShapeType="1"/>
          </p:cNvSpPr>
          <p:nvPr/>
        </p:nvSpPr>
        <p:spPr bwMode="auto">
          <a:xfrm>
            <a:off x="5667375" y="3500439"/>
            <a:ext cx="0" cy="241458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82966" name="Line 26">
            <a:extLst>
              <a:ext uri="{FF2B5EF4-FFF2-40B4-BE49-F238E27FC236}">
                <a16:creationId xmlns:a16="http://schemas.microsoft.com/office/drawing/2014/main" id="{A356777B-FA00-4386-AE04-764838C74492}"/>
              </a:ext>
            </a:extLst>
          </p:cNvPr>
          <p:cNvSpPr>
            <a:spLocks noChangeShapeType="1"/>
          </p:cNvSpPr>
          <p:nvPr/>
        </p:nvSpPr>
        <p:spPr bwMode="auto">
          <a:xfrm>
            <a:off x="5524500" y="5214938"/>
            <a:ext cx="0" cy="685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82967" name="Text Box 28">
            <a:extLst>
              <a:ext uri="{FF2B5EF4-FFF2-40B4-BE49-F238E27FC236}">
                <a16:creationId xmlns:a16="http://schemas.microsoft.com/office/drawing/2014/main" id="{2EC4911F-BD50-45AD-BEE1-2C7A35028BEB}"/>
              </a:ext>
            </a:extLst>
          </p:cNvPr>
          <p:cNvSpPr txBox="1">
            <a:spLocks noChangeArrowheads="1"/>
          </p:cNvSpPr>
          <p:nvPr/>
        </p:nvSpPr>
        <p:spPr bwMode="auto">
          <a:xfrm>
            <a:off x="2927351" y="6308726"/>
            <a:ext cx="5197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a:latin typeface="Arial Unicode MS" panose="020B0604020202020204" pitchFamily="34" charset="-128"/>
                <a:cs typeface="Times New Roman" panose="02020603050405020304" pitchFamily="18" charset="0"/>
              </a:rPr>
              <a:t>17° = 15% cold + 85% hot</a:t>
            </a:r>
          </a:p>
        </p:txBody>
      </p:sp>
      <p:sp>
        <p:nvSpPr>
          <p:cNvPr id="82968" name="AutoShape 29">
            <a:extLst>
              <a:ext uri="{FF2B5EF4-FFF2-40B4-BE49-F238E27FC236}">
                <a16:creationId xmlns:a16="http://schemas.microsoft.com/office/drawing/2014/main" id="{EAD0C1E4-BEC5-4022-9126-E29B24E9D0BC}"/>
              </a:ext>
            </a:extLst>
          </p:cNvPr>
          <p:cNvSpPr>
            <a:spLocks noChangeArrowheads="1"/>
          </p:cNvSpPr>
          <p:nvPr/>
        </p:nvSpPr>
        <p:spPr bwMode="auto">
          <a:xfrm>
            <a:off x="5453063" y="5929313"/>
            <a:ext cx="304800" cy="381000"/>
          </a:xfrm>
          <a:prstGeom prst="downArrow">
            <a:avLst>
              <a:gd name="adj1" fmla="val 50000"/>
              <a:gd name="adj2" fmla="val 31250"/>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82969" name="Line 30">
            <a:extLst>
              <a:ext uri="{FF2B5EF4-FFF2-40B4-BE49-F238E27FC236}">
                <a16:creationId xmlns:a16="http://schemas.microsoft.com/office/drawing/2014/main" id="{AC32F670-576A-499E-A831-9B8453595B78}"/>
              </a:ext>
            </a:extLst>
          </p:cNvPr>
          <p:cNvSpPr>
            <a:spLocks noChangeShapeType="1"/>
          </p:cNvSpPr>
          <p:nvPr/>
        </p:nvSpPr>
        <p:spPr bwMode="auto">
          <a:xfrm>
            <a:off x="9829800" y="60960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Tree>
    <p:extLst>
      <p:ext uri="{BB962C8B-B14F-4D97-AF65-F5344CB8AC3E}">
        <p14:creationId xmlns:p14="http://schemas.microsoft.com/office/powerpoint/2010/main" val="40384434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C08565B2-2CED-4518-8189-B0279B49B9B3}"/>
              </a:ext>
            </a:extLst>
          </p:cNvPr>
          <p:cNvSpPr>
            <a:spLocks noGrp="1" noChangeArrowheads="1"/>
          </p:cNvSpPr>
          <p:nvPr>
            <p:ph type="title"/>
          </p:nvPr>
        </p:nvSpPr>
        <p:spPr>
          <a:xfrm>
            <a:off x="4007768" y="276554"/>
            <a:ext cx="7772400" cy="1143000"/>
          </a:xfrm>
        </p:spPr>
        <p:txBody>
          <a:bodyPr/>
          <a:lstStyle/>
          <a:p>
            <a:pPr algn="r" eaLnBrk="1" hangingPunct="1"/>
            <a:r>
              <a:rPr lang="en-GB" altLang="en-US" sz="4000" dirty="0"/>
              <a:t>Fuzzy Logic models</a:t>
            </a:r>
          </a:p>
        </p:txBody>
      </p:sp>
      <p:sp>
        <p:nvSpPr>
          <p:cNvPr id="51203" name="Rectangle 3">
            <a:extLst>
              <a:ext uri="{FF2B5EF4-FFF2-40B4-BE49-F238E27FC236}">
                <a16:creationId xmlns:a16="http://schemas.microsoft.com/office/drawing/2014/main" id="{A1AC29A8-D858-4451-ADD6-466B1537C8BD}"/>
              </a:ext>
            </a:extLst>
          </p:cNvPr>
          <p:cNvSpPr>
            <a:spLocks noGrp="1" noChangeArrowheads="1"/>
          </p:cNvSpPr>
          <p:nvPr>
            <p:ph type="body" idx="1"/>
          </p:nvPr>
        </p:nvSpPr>
        <p:spPr>
          <a:xfrm>
            <a:off x="335360" y="2276476"/>
            <a:ext cx="11444808" cy="4321175"/>
          </a:xfrm>
        </p:spPr>
        <p:txBody>
          <a:bodyPr/>
          <a:lstStyle/>
          <a:p>
            <a:pPr marL="0" indent="0" eaLnBrk="1" hangingPunct="1">
              <a:buNone/>
              <a:defRPr/>
            </a:pPr>
            <a:r>
              <a:rPr lang="en-GB" sz="2600" dirty="0"/>
              <a:t>We give our variables membership functions, and express the variables as nouns (“length”, “temperature”) or adjectives (“long”, “hot”).</a:t>
            </a:r>
          </a:p>
          <a:p>
            <a:pPr marL="0" indent="0" eaLnBrk="1" hangingPunct="1">
              <a:buNone/>
              <a:defRPr/>
            </a:pPr>
            <a:endParaRPr lang="en-GB" sz="2600" dirty="0"/>
          </a:p>
          <a:p>
            <a:pPr marL="0" indent="0" eaLnBrk="1" hangingPunct="1">
              <a:buNone/>
              <a:defRPr/>
            </a:pPr>
            <a:r>
              <a:rPr lang="en-GB" sz="2600" dirty="0"/>
              <a:t>We can then build up linguistic equations (“IF length long, AND temperature hot, THEN </a:t>
            </a:r>
            <a:r>
              <a:rPr lang="en-GB" sz="2600" dirty="0" err="1"/>
              <a:t>openWindow</a:t>
            </a:r>
            <a:r>
              <a:rPr lang="en-GB" sz="2600" dirty="0"/>
              <a:t>”).</a:t>
            </a:r>
          </a:p>
          <a:p>
            <a:pPr marL="0" indent="0" eaLnBrk="1" hangingPunct="1">
              <a:buNone/>
              <a:defRPr/>
            </a:pPr>
            <a:endParaRPr lang="en-GB" sz="2600" dirty="0"/>
          </a:p>
          <a:p>
            <a:pPr marL="0" indent="0" eaLnBrk="1" hangingPunct="1">
              <a:buNone/>
              <a:defRPr/>
            </a:pPr>
            <a:r>
              <a:rPr lang="en-GB" sz="2600" dirty="0"/>
              <a:t>Actions then based on conversion schemes for converting from fuzzy percentages of inputs to membership functions of outputs.</a:t>
            </a:r>
          </a:p>
          <a:p>
            <a:pPr eaLnBrk="1" hangingPunct="1">
              <a:buFont typeface="Arial" charset="0"/>
              <a:buChar char="•"/>
              <a:defRPr/>
            </a:pPr>
            <a:endParaRPr lang="en-GB" sz="2800" dirty="0"/>
          </a:p>
        </p:txBody>
      </p:sp>
    </p:spTree>
    <p:extLst>
      <p:ext uri="{BB962C8B-B14F-4D97-AF65-F5344CB8AC3E}">
        <p14:creationId xmlns:p14="http://schemas.microsoft.com/office/powerpoint/2010/main" val="25594201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66BD7308-201A-4372-8A6B-BBB7721EB9B2}"/>
              </a:ext>
            </a:extLst>
          </p:cNvPr>
          <p:cNvSpPr>
            <a:spLocks noGrp="1"/>
          </p:cNvSpPr>
          <p:nvPr>
            <p:ph type="title"/>
          </p:nvPr>
        </p:nvSpPr>
        <p:spPr>
          <a:xfrm>
            <a:off x="4079776" y="332656"/>
            <a:ext cx="7772400" cy="1143000"/>
          </a:xfrm>
        </p:spPr>
        <p:txBody>
          <a:bodyPr/>
          <a:lstStyle/>
          <a:p>
            <a:pPr algn="r" eaLnBrk="1" hangingPunct="1"/>
            <a:r>
              <a:rPr lang="en-GB" altLang="en-US" sz="4000" dirty="0"/>
              <a:t>Bayesian Networks </a:t>
            </a:r>
          </a:p>
        </p:txBody>
      </p:sp>
      <p:sp>
        <p:nvSpPr>
          <p:cNvPr id="3" name="Content Placeholder 2">
            <a:extLst>
              <a:ext uri="{FF2B5EF4-FFF2-40B4-BE49-F238E27FC236}">
                <a16:creationId xmlns:a16="http://schemas.microsoft.com/office/drawing/2014/main" id="{B04F5EA0-23A9-4DC8-A215-BE29B2925B1F}"/>
              </a:ext>
            </a:extLst>
          </p:cNvPr>
          <p:cNvSpPr>
            <a:spLocks noGrp="1"/>
          </p:cNvSpPr>
          <p:nvPr>
            <p:ph sz="quarter" idx="1"/>
          </p:nvPr>
        </p:nvSpPr>
        <p:spPr>
          <a:xfrm>
            <a:off x="407368" y="1773238"/>
            <a:ext cx="9073007" cy="4895850"/>
          </a:xfrm>
        </p:spPr>
        <p:txBody>
          <a:bodyPr/>
          <a:lstStyle/>
          <a:p>
            <a:pPr marL="0" indent="0" eaLnBrk="1" hangingPunct="1">
              <a:buNone/>
              <a:defRPr/>
            </a:pPr>
            <a:r>
              <a:rPr lang="en-GB" sz="2600" dirty="0"/>
              <a:t>Of course, it may be that we see people in one state, and their actions, but have no way of replicating the </a:t>
            </a:r>
            <a:r>
              <a:rPr lang="en-GB" sz="2600" dirty="0" err="1"/>
              <a:t>rulesets</a:t>
            </a:r>
            <a:r>
              <a:rPr lang="en-GB" sz="2600" dirty="0"/>
              <a:t> in human language. </a:t>
            </a:r>
          </a:p>
          <a:p>
            <a:pPr marL="0" indent="0" eaLnBrk="1" hangingPunct="1">
              <a:buNone/>
              <a:defRPr/>
            </a:pPr>
            <a:r>
              <a:rPr lang="en-GB" sz="2600" dirty="0"/>
              <a:t>In this case, we can generate a Bayesian Network. </a:t>
            </a:r>
          </a:p>
          <a:p>
            <a:pPr marL="357188" indent="0" eaLnBrk="1" hangingPunct="1">
              <a:buNone/>
              <a:defRPr/>
            </a:pPr>
            <a:r>
              <a:rPr lang="en-GB" sz="2600" dirty="0"/>
              <a:t>These gives probabilities that states will occur together.</a:t>
            </a:r>
          </a:p>
          <a:p>
            <a:pPr marL="357188" indent="0" eaLnBrk="1" hangingPunct="1">
              <a:buNone/>
              <a:defRPr/>
            </a:pPr>
            <a:r>
              <a:rPr lang="en-GB" sz="2600" dirty="0"/>
              <a:t>This can be interpreted as “if A then B”.</a:t>
            </a:r>
          </a:p>
          <a:p>
            <a:pPr marL="357188" indent="0" eaLnBrk="1" hangingPunct="1">
              <a:buNone/>
              <a:defRPr/>
            </a:pPr>
            <a:r>
              <a:rPr lang="en-GB" sz="2600" dirty="0"/>
              <a:t>They allow you to update the probabilities on new evidence: "A" happens, and if we see "B", we can increase the probability or "if A then B" (or reduce it if we don't see "B").</a:t>
            </a:r>
          </a:p>
          <a:p>
            <a:pPr marL="357188" indent="0" eaLnBrk="1" hangingPunct="1">
              <a:buNone/>
              <a:defRPr/>
            </a:pPr>
            <a:r>
              <a:rPr lang="en-GB" sz="2600" dirty="0"/>
              <a:t>They allow you to chain these “rules” together to make inferences.</a:t>
            </a:r>
          </a:p>
        </p:txBody>
      </p:sp>
      <p:graphicFrame>
        <p:nvGraphicFramePr>
          <p:cNvPr id="87044" name="Object 2">
            <a:extLst>
              <a:ext uri="{FF2B5EF4-FFF2-40B4-BE49-F238E27FC236}">
                <a16:creationId xmlns:a16="http://schemas.microsoft.com/office/drawing/2014/main" id="{E091E8CF-994E-4120-84EB-643E728419B8}"/>
              </a:ext>
            </a:extLst>
          </p:cNvPr>
          <p:cNvGraphicFramePr>
            <a:graphicFrameLocks noChangeAspect="1"/>
          </p:cNvGraphicFramePr>
          <p:nvPr/>
        </p:nvGraphicFramePr>
        <p:xfrm>
          <a:off x="9912424" y="1773238"/>
          <a:ext cx="1512887" cy="2590800"/>
        </p:xfrm>
        <a:graphic>
          <a:graphicData uri="http://schemas.openxmlformats.org/presentationml/2006/ole">
            <mc:AlternateContent xmlns:mc="http://schemas.openxmlformats.org/markup-compatibility/2006">
              <mc:Choice xmlns:v="urn:schemas-microsoft-com:vml" Requires="v">
                <p:oleObj spid="_x0000_s8200" name="Photo Editor Photo" r:id="rId4" imgW="1257476" imgH="2152951" progId="MSPhotoEd.3">
                  <p:embed/>
                </p:oleObj>
              </mc:Choice>
              <mc:Fallback>
                <p:oleObj name="Photo Editor Photo" r:id="rId4" imgW="1257476" imgH="2152951" progId="MSPhotoEd.3">
                  <p:embed/>
                  <p:pic>
                    <p:nvPicPr>
                      <p:cNvPr id="87044" name="Object 2">
                        <a:extLst>
                          <a:ext uri="{FF2B5EF4-FFF2-40B4-BE49-F238E27FC236}">
                            <a16:creationId xmlns:a16="http://schemas.microsoft.com/office/drawing/2014/main" id="{E091E8CF-994E-4120-84EB-643E728419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12424" y="1773238"/>
                        <a:ext cx="1512887"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518203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43372751-CFB3-49A4-A93B-C2E481593E0A}"/>
              </a:ext>
            </a:extLst>
          </p:cNvPr>
          <p:cNvSpPr>
            <a:spLocks noGrp="1"/>
          </p:cNvSpPr>
          <p:nvPr>
            <p:ph type="title"/>
          </p:nvPr>
        </p:nvSpPr>
        <p:spPr>
          <a:xfrm>
            <a:off x="3935760" y="357187"/>
            <a:ext cx="7772400" cy="1143000"/>
          </a:xfrm>
        </p:spPr>
        <p:txBody>
          <a:bodyPr/>
          <a:lstStyle/>
          <a:p>
            <a:pPr algn="r" eaLnBrk="1" hangingPunct="1"/>
            <a:r>
              <a:rPr lang="en-GB" altLang="en-US" sz="4000" dirty="0"/>
              <a:t>Bayesian Networks</a:t>
            </a:r>
          </a:p>
        </p:txBody>
      </p:sp>
      <p:sp>
        <p:nvSpPr>
          <p:cNvPr id="89091" name="Content Placeholder 2">
            <a:extLst>
              <a:ext uri="{FF2B5EF4-FFF2-40B4-BE49-F238E27FC236}">
                <a16:creationId xmlns:a16="http://schemas.microsoft.com/office/drawing/2014/main" id="{5AB7F459-B0B9-4177-8634-56E76E61474C}"/>
              </a:ext>
            </a:extLst>
          </p:cNvPr>
          <p:cNvSpPr>
            <a:spLocks noGrp="1"/>
          </p:cNvSpPr>
          <p:nvPr>
            <p:ph sz="quarter" idx="1"/>
          </p:nvPr>
        </p:nvSpPr>
        <p:spPr>
          <a:xfrm>
            <a:off x="695400" y="2714625"/>
            <a:ext cx="10873207" cy="3786188"/>
          </a:xfrm>
        </p:spPr>
        <p:txBody>
          <a:bodyPr/>
          <a:lstStyle/>
          <a:p>
            <a:pPr marL="0" indent="0" eaLnBrk="1" hangingPunct="1">
              <a:buNone/>
            </a:pPr>
            <a:r>
              <a:rPr lang="en-GB" altLang="en-US" sz="2600" dirty="0"/>
              <a:t>In a Bayesian Network the states are linked by probabilities, so:</a:t>
            </a:r>
          </a:p>
          <a:p>
            <a:pPr marL="0" indent="0" eaLnBrk="1" hangingPunct="1">
              <a:buNone/>
            </a:pPr>
            <a:endParaRPr lang="en-GB" altLang="en-US" sz="2600" dirty="0"/>
          </a:p>
          <a:p>
            <a:pPr marL="0" indent="0" eaLnBrk="1" hangingPunct="1">
              <a:buNone/>
            </a:pPr>
            <a:r>
              <a:rPr lang="en-GB" altLang="en-US" sz="2600" dirty="0"/>
              <a:t>If A then B; if B then C; if C then D</a:t>
            </a:r>
          </a:p>
          <a:p>
            <a:pPr marL="0" indent="0" eaLnBrk="1" hangingPunct="1">
              <a:buNone/>
            </a:pPr>
            <a:endParaRPr lang="en-GB" altLang="en-US" sz="2600" dirty="0"/>
          </a:p>
          <a:p>
            <a:pPr marL="0" indent="0" eaLnBrk="1" hangingPunct="1">
              <a:buNone/>
            </a:pPr>
            <a:r>
              <a:rPr lang="en-GB" altLang="en-US" sz="2600" dirty="0"/>
              <a:t>Not only this, but this can be updated when an event A happens, propagating the new probabilities by using the new final probability of B to recalculate  the probability of C, etc.</a:t>
            </a:r>
          </a:p>
        </p:txBody>
      </p:sp>
    </p:spTree>
    <p:extLst>
      <p:ext uri="{BB962C8B-B14F-4D97-AF65-F5344CB8AC3E}">
        <p14:creationId xmlns:p14="http://schemas.microsoft.com/office/powerpoint/2010/main" val="9216454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F27A1-E77D-40FC-9D0A-DABA2D06426C}"/>
              </a:ext>
            </a:extLst>
          </p:cNvPr>
          <p:cNvSpPr>
            <a:spLocks noGrp="1"/>
          </p:cNvSpPr>
          <p:nvPr>
            <p:ph type="title"/>
          </p:nvPr>
        </p:nvSpPr>
        <p:spPr/>
        <p:txBody>
          <a:bodyPr/>
          <a:lstStyle/>
          <a:p>
            <a:pPr algn="r"/>
            <a:r>
              <a:rPr lang="en-GB" dirty="0"/>
              <a:t>Bayesian stats</a:t>
            </a:r>
          </a:p>
        </p:txBody>
      </p:sp>
      <p:sp>
        <p:nvSpPr>
          <p:cNvPr id="3" name="Content Placeholder 2">
            <a:extLst>
              <a:ext uri="{FF2B5EF4-FFF2-40B4-BE49-F238E27FC236}">
                <a16:creationId xmlns:a16="http://schemas.microsoft.com/office/drawing/2014/main" id="{171356EC-17CD-42EE-BA29-BD26841387DC}"/>
              </a:ext>
            </a:extLst>
          </p:cNvPr>
          <p:cNvSpPr>
            <a:spLocks noGrp="1"/>
          </p:cNvSpPr>
          <p:nvPr>
            <p:ph idx="1"/>
          </p:nvPr>
        </p:nvSpPr>
        <p:spPr>
          <a:xfrm>
            <a:off x="609600" y="1600201"/>
            <a:ext cx="6998568" cy="4525963"/>
          </a:xfrm>
        </p:spPr>
        <p:txBody>
          <a:bodyPr/>
          <a:lstStyle/>
          <a:p>
            <a:pPr marL="0" indent="0">
              <a:buNone/>
            </a:pPr>
            <a:r>
              <a:rPr lang="en-GB" dirty="0"/>
              <a:t>Good introduction for programmers is:</a:t>
            </a:r>
          </a:p>
          <a:p>
            <a:pPr marL="0" indent="0">
              <a:buNone/>
            </a:pPr>
            <a:endParaRPr lang="en-GB" dirty="0"/>
          </a:p>
          <a:p>
            <a:pPr marL="0" indent="0">
              <a:buNone/>
            </a:pPr>
            <a:r>
              <a:rPr lang="en-GB" dirty="0"/>
              <a:t>Cameron Davidson-</a:t>
            </a:r>
            <a:r>
              <a:rPr lang="en-GB" dirty="0" err="1"/>
              <a:t>Pilson</a:t>
            </a:r>
            <a:r>
              <a:rPr lang="en-GB" dirty="0"/>
              <a:t>, Bayesian Methods for Hackers.</a:t>
            </a:r>
          </a:p>
        </p:txBody>
      </p:sp>
      <p:pic>
        <p:nvPicPr>
          <p:cNvPr id="5" name="Picture 4" descr="A screenshot of a cell phone&#10;&#10;Description generated with very high confidence">
            <a:extLst>
              <a:ext uri="{FF2B5EF4-FFF2-40B4-BE49-F238E27FC236}">
                <a16:creationId xmlns:a16="http://schemas.microsoft.com/office/drawing/2014/main" id="{386AD62E-0656-4D12-BCA9-DFE74FA8F0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1453188"/>
            <a:ext cx="3657600" cy="4752975"/>
          </a:xfrm>
          <a:prstGeom prst="rect">
            <a:avLst/>
          </a:prstGeom>
        </p:spPr>
      </p:pic>
    </p:spTree>
    <p:extLst>
      <p:ext uri="{BB962C8B-B14F-4D97-AF65-F5344CB8AC3E}">
        <p14:creationId xmlns:p14="http://schemas.microsoft.com/office/powerpoint/2010/main" val="22703529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C4B4B691-24C0-4A8F-8578-A06533470EDA}"/>
              </a:ext>
            </a:extLst>
          </p:cNvPr>
          <p:cNvSpPr>
            <a:spLocks noGrp="1"/>
          </p:cNvSpPr>
          <p:nvPr>
            <p:ph type="title"/>
          </p:nvPr>
        </p:nvSpPr>
        <p:spPr>
          <a:xfrm>
            <a:off x="4007768" y="357186"/>
            <a:ext cx="7772400" cy="1143000"/>
          </a:xfrm>
        </p:spPr>
        <p:txBody>
          <a:bodyPr/>
          <a:lstStyle/>
          <a:p>
            <a:pPr algn="r" eaLnBrk="1" hangingPunct="1"/>
            <a:r>
              <a:rPr lang="en-GB" altLang="en-US" sz="4000" dirty="0"/>
              <a:t>Expert Systems</a:t>
            </a:r>
          </a:p>
        </p:txBody>
      </p:sp>
      <p:sp>
        <p:nvSpPr>
          <p:cNvPr id="58371" name="Content Placeholder 2">
            <a:extLst>
              <a:ext uri="{FF2B5EF4-FFF2-40B4-BE49-F238E27FC236}">
                <a16:creationId xmlns:a16="http://schemas.microsoft.com/office/drawing/2014/main" id="{1A1E8EEF-3A8C-4802-B260-F0D715242431}"/>
              </a:ext>
            </a:extLst>
          </p:cNvPr>
          <p:cNvSpPr>
            <a:spLocks noGrp="1"/>
          </p:cNvSpPr>
          <p:nvPr>
            <p:ph sz="quarter" idx="1"/>
          </p:nvPr>
        </p:nvSpPr>
        <p:spPr>
          <a:xfrm>
            <a:off x="479377" y="2000251"/>
            <a:ext cx="11089232" cy="4500563"/>
          </a:xfrm>
        </p:spPr>
        <p:txBody>
          <a:bodyPr/>
          <a:lstStyle/>
          <a:p>
            <a:pPr marL="0" indent="0" eaLnBrk="1" hangingPunct="1">
              <a:buNone/>
              <a:defRPr/>
            </a:pPr>
            <a:r>
              <a:rPr lang="en-GB" sz="2600" dirty="0"/>
              <a:t>All these elements may be brought together in an “Expert System”.</a:t>
            </a:r>
          </a:p>
          <a:p>
            <a:pPr marL="0" indent="0" eaLnBrk="1" hangingPunct="1">
              <a:buNone/>
              <a:defRPr/>
            </a:pPr>
            <a:r>
              <a:rPr lang="en-GB" sz="2600" dirty="0"/>
              <a:t>These are decision trees, in which rules and probabilities link states. </a:t>
            </a:r>
          </a:p>
          <a:p>
            <a:pPr marL="0" indent="0" eaLnBrk="1" hangingPunct="1">
              <a:buNone/>
              <a:defRPr/>
            </a:pPr>
            <a:r>
              <a:rPr lang="en-GB" sz="2600" dirty="0">
                <a:solidFill>
                  <a:schemeClr val="tx2">
                    <a:lumMod val="60000"/>
                    <a:lumOff val="40000"/>
                  </a:schemeClr>
                </a:solidFill>
              </a:rPr>
              <a:t>Forward chaining</a:t>
            </a:r>
            <a:r>
              <a:rPr lang="en-GB" sz="2600" dirty="0"/>
              <a:t>:</a:t>
            </a:r>
            <a:r>
              <a:rPr lang="en-GB" sz="2600" b="1" dirty="0"/>
              <a:t> </a:t>
            </a:r>
            <a:r>
              <a:rPr lang="en-GB" sz="2600" dirty="0"/>
              <a:t>you input states and the system runs through the rules to suggest a most scenario of action.</a:t>
            </a:r>
          </a:p>
          <a:p>
            <a:pPr marL="0" indent="0" eaLnBrk="1" hangingPunct="1">
              <a:buNone/>
              <a:defRPr/>
            </a:pPr>
            <a:r>
              <a:rPr lang="en-GB" sz="2600" dirty="0">
                <a:solidFill>
                  <a:schemeClr val="tx2">
                    <a:lumMod val="60000"/>
                    <a:lumOff val="40000"/>
                  </a:schemeClr>
                </a:solidFill>
              </a:rPr>
              <a:t>Backward chaining</a:t>
            </a:r>
            <a:r>
              <a:rPr lang="en-GB" sz="2600" dirty="0"/>
              <a:t>: you input goals, and the system tells you the states you need to achieve to get there.</a:t>
            </a:r>
          </a:p>
          <a:p>
            <a:pPr marL="0" indent="0" eaLnBrk="1" hangingPunct="1">
              <a:buNone/>
              <a:defRPr/>
            </a:pPr>
            <a:r>
              <a:rPr lang="en-GB" sz="2600" dirty="0"/>
              <a:t>Don’t have to use Fuzzy Sets or Bayesian probabilities, but often do.</a:t>
            </a:r>
          </a:p>
        </p:txBody>
      </p:sp>
    </p:spTree>
    <p:extLst>
      <p:ext uri="{BB962C8B-B14F-4D97-AF65-F5344CB8AC3E}">
        <p14:creationId xmlns:p14="http://schemas.microsoft.com/office/powerpoint/2010/main" val="39037550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9A9B8B0C-3883-4050-A3AC-31476CFE7E96}"/>
              </a:ext>
            </a:extLst>
          </p:cNvPr>
          <p:cNvSpPr>
            <a:spLocks noGrp="1"/>
          </p:cNvSpPr>
          <p:nvPr>
            <p:ph type="title"/>
          </p:nvPr>
        </p:nvSpPr>
        <p:spPr>
          <a:xfrm>
            <a:off x="3359696" y="548680"/>
            <a:ext cx="8229600" cy="720725"/>
          </a:xfrm>
        </p:spPr>
        <p:txBody>
          <a:bodyPr/>
          <a:lstStyle/>
          <a:p>
            <a:pPr algn="r"/>
            <a:r>
              <a:rPr lang="en-GB" altLang="en-US" sz="4000" dirty="0"/>
              <a:t>Picking rules</a:t>
            </a:r>
            <a:endParaRPr lang="en-GB" altLang="en-US" dirty="0"/>
          </a:p>
        </p:txBody>
      </p:sp>
      <p:sp>
        <p:nvSpPr>
          <p:cNvPr id="3" name="Content Placeholder 2">
            <a:extLst>
              <a:ext uri="{FF2B5EF4-FFF2-40B4-BE49-F238E27FC236}">
                <a16:creationId xmlns:a16="http://schemas.microsoft.com/office/drawing/2014/main" id="{AA3D582D-48E9-4EC3-B143-7C37EE03E420}"/>
              </a:ext>
            </a:extLst>
          </p:cNvPr>
          <p:cNvSpPr>
            <a:spLocks noGrp="1"/>
          </p:cNvSpPr>
          <p:nvPr>
            <p:ph idx="1"/>
          </p:nvPr>
        </p:nvSpPr>
        <p:spPr>
          <a:xfrm>
            <a:off x="551385" y="2349500"/>
            <a:ext cx="11037912" cy="4237038"/>
          </a:xfrm>
        </p:spPr>
        <p:txBody>
          <a:bodyPr/>
          <a:lstStyle/>
          <a:p>
            <a:pPr marL="0" indent="0">
              <a:spcAft>
                <a:spcPts val="1200"/>
              </a:spcAft>
              <a:buNone/>
              <a:defRPr/>
            </a:pPr>
            <a:r>
              <a:rPr lang="en-GB" sz="2600" dirty="0"/>
              <a:t>However, ideally we want a </a:t>
            </a:r>
            <a:r>
              <a:rPr lang="en-GB" sz="2600" dirty="0">
                <a:solidFill>
                  <a:schemeClr val="tx2">
                    <a:lumMod val="60000"/>
                    <a:lumOff val="40000"/>
                  </a:schemeClr>
                </a:solidFill>
              </a:rPr>
              <a:t>cognitive framework</a:t>
            </a:r>
            <a:r>
              <a:rPr lang="en-GB" sz="2600" dirty="0"/>
              <a:t> to embed rule-choice within.</a:t>
            </a:r>
          </a:p>
          <a:p>
            <a:pPr marL="0" indent="0">
              <a:spcAft>
                <a:spcPts val="1200"/>
              </a:spcAft>
              <a:buNone/>
              <a:defRPr/>
            </a:pPr>
            <a:r>
              <a:rPr lang="en-GB" sz="2600" dirty="0"/>
              <a:t>Something that embeds decision making within a wider model of thought and existence.</a:t>
            </a:r>
          </a:p>
          <a:p>
            <a:pPr>
              <a:buFont typeface="Arial" charset="0"/>
              <a:buNone/>
              <a:defRPr/>
            </a:pPr>
            <a:endParaRPr lang="en-GB" sz="2600" dirty="0"/>
          </a:p>
        </p:txBody>
      </p:sp>
    </p:spTree>
    <p:extLst>
      <p:ext uri="{BB962C8B-B14F-4D97-AF65-F5344CB8AC3E}">
        <p14:creationId xmlns:p14="http://schemas.microsoft.com/office/powerpoint/2010/main" val="888321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2DD16523-F04C-4CF8-BDB8-6E773A74E273}"/>
              </a:ext>
            </a:extLst>
          </p:cNvPr>
          <p:cNvSpPr>
            <a:spLocks noGrp="1"/>
          </p:cNvSpPr>
          <p:nvPr>
            <p:ph type="title"/>
          </p:nvPr>
        </p:nvSpPr>
        <p:spPr>
          <a:xfrm>
            <a:off x="3935760" y="476672"/>
            <a:ext cx="7772400" cy="1143000"/>
          </a:xfrm>
        </p:spPr>
        <p:txBody>
          <a:bodyPr/>
          <a:lstStyle/>
          <a:p>
            <a:pPr algn="r"/>
            <a:r>
              <a:rPr lang="en-GB" altLang="en-US" sz="4000" dirty="0"/>
              <a:t>Model design</a:t>
            </a:r>
          </a:p>
        </p:txBody>
      </p:sp>
      <p:sp>
        <p:nvSpPr>
          <p:cNvPr id="32771" name="Content Placeholder 2">
            <a:extLst>
              <a:ext uri="{FF2B5EF4-FFF2-40B4-BE49-F238E27FC236}">
                <a16:creationId xmlns:a16="http://schemas.microsoft.com/office/drawing/2014/main" id="{D04FD35E-0092-4400-B0D6-8C3AE47FCBD7}"/>
              </a:ext>
            </a:extLst>
          </p:cNvPr>
          <p:cNvSpPr>
            <a:spLocks noGrp="1"/>
          </p:cNvSpPr>
          <p:nvPr>
            <p:ph sz="quarter" idx="1"/>
          </p:nvPr>
        </p:nvSpPr>
        <p:spPr>
          <a:xfrm>
            <a:off x="407368" y="2571750"/>
            <a:ext cx="11300792" cy="4071938"/>
          </a:xfrm>
        </p:spPr>
        <p:txBody>
          <a:bodyPr/>
          <a:lstStyle/>
          <a:p>
            <a:pPr>
              <a:buFont typeface="Wingdings 2" pitchFamily="18" charset="2"/>
              <a:buNone/>
              <a:defRPr/>
            </a:pPr>
            <a:r>
              <a:rPr lang="en-GB" sz="2600" dirty="0"/>
              <a:t>If the model is possible given the data, draw it out in detail. </a:t>
            </a:r>
          </a:p>
          <a:p>
            <a:pPr>
              <a:buFont typeface="Wingdings 2" pitchFamily="18" charset="2"/>
              <a:buNone/>
              <a:defRPr/>
            </a:pPr>
            <a:r>
              <a:rPr lang="en-GB" sz="2600" dirty="0"/>
              <a:t>	Where do you need detail.</a:t>
            </a:r>
          </a:p>
          <a:p>
            <a:pPr>
              <a:buFont typeface="Wingdings 2" pitchFamily="18" charset="2"/>
              <a:buNone/>
              <a:defRPr/>
            </a:pPr>
            <a:r>
              <a:rPr lang="en-GB" sz="2600" dirty="0"/>
              <a:t>	Where might you need detail later?</a:t>
            </a:r>
          </a:p>
          <a:p>
            <a:pPr>
              <a:buFont typeface="Wingdings 2" pitchFamily="18" charset="2"/>
              <a:buNone/>
              <a:defRPr/>
            </a:pPr>
            <a:endParaRPr lang="en-GB" sz="2600" dirty="0"/>
          </a:p>
          <a:p>
            <a:pPr marL="0" indent="0">
              <a:buNone/>
              <a:defRPr/>
            </a:pPr>
            <a:r>
              <a:rPr lang="en-GB" sz="2600" dirty="0"/>
              <a:t>Think particularly about the use of interfaces to ensure elements of the model are as loosely tied as possible. </a:t>
            </a:r>
          </a:p>
          <a:p>
            <a:pPr marL="0" indent="0">
              <a:buNone/>
              <a:defRPr/>
            </a:pPr>
            <a:r>
              <a:rPr lang="en-GB" sz="2600" dirty="0"/>
              <a:t>Start general and work to the specifics. If you get the generalities flexible and right, the model will have a solid foundation for later.</a:t>
            </a:r>
          </a:p>
        </p:txBody>
      </p:sp>
    </p:spTree>
    <p:extLst>
      <p:ext uri="{BB962C8B-B14F-4D97-AF65-F5344CB8AC3E}">
        <p14:creationId xmlns:p14="http://schemas.microsoft.com/office/powerpoint/2010/main" val="8398761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4AD6A846-67EC-4D8C-912E-43A47E90F533}"/>
              </a:ext>
            </a:extLst>
          </p:cNvPr>
          <p:cNvSpPr>
            <a:spLocks noGrp="1"/>
          </p:cNvSpPr>
          <p:nvPr>
            <p:ph type="title"/>
          </p:nvPr>
        </p:nvSpPr>
        <p:spPr>
          <a:xfrm>
            <a:off x="3791744" y="373574"/>
            <a:ext cx="7772400" cy="1143000"/>
          </a:xfrm>
        </p:spPr>
        <p:txBody>
          <a:bodyPr/>
          <a:lstStyle/>
          <a:p>
            <a:pPr algn="r" eaLnBrk="1" hangingPunct="1"/>
            <a:r>
              <a:rPr lang="en-GB" altLang="en-US" sz="4000" dirty="0"/>
              <a:t>Belief-Desire-Intention</a:t>
            </a:r>
          </a:p>
        </p:txBody>
      </p:sp>
      <p:sp>
        <p:nvSpPr>
          <p:cNvPr id="61443" name="Content Placeholder 2">
            <a:extLst>
              <a:ext uri="{FF2B5EF4-FFF2-40B4-BE49-F238E27FC236}">
                <a16:creationId xmlns:a16="http://schemas.microsoft.com/office/drawing/2014/main" id="{CB934E21-AD27-4B0B-8F3B-F101D83044F2}"/>
              </a:ext>
            </a:extLst>
          </p:cNvPr>
          <p:cNvSpPr>
            <a:spLocks noGrp="1"/>
          </p:cNvSpPr>
          <p:nvPr>
            <p:ph sz="quarter" idx="1"/>
          </p:nvPr>
        </p:nvSpPr>
        <p:spPr>
          <a:xfrm>
            <a:off x="407368" y="2714625"/>
            <a:ext cx="11156776" cy="3786188"/>
          </a:xfrm>
        </p:spPr>
        <p:txBody>
          <a:bodyPr/>
          <a:lstStyle/>
          <a:p>
            <a:pPr marL="0" indent="0" eaLnBrk="1" hangingPunct="1">
              <a:buNone/>
              <a:defRPr/>
            </a:pPr>
            <a:r>
              <a:rPr lang="en-GB" sz="2600" dirty="0"/>
              <a:t>We need some kind of reasoning architecture that allows the agents to decide or be driven to decisions.</a:t>
            </a:r>
          </a:p>
          <a:p>
            <a:pPr marL="0" indent="0" eaLnBrk="1" hangingPunct="1">
              <a:buNone/>
              <a:defRPr/>
            </a:pPr>
            <a:r>
              <a:rPr lang="en-GB" sz="2600" dirty="0"/>
              <a:t>Most famous is the Belief-Desire-Intention model.</a:t>
            </a:r>
          </a:p>
          <a:p>
            <a:pPr marL="0" indent="0" eaLnBrk="1" hangingPunct="1">
              <a:buNone/>
              <a:defRPr/>
            </a:pPr>
            <a:r>
              <a:rPr lang="en-GB" sz="2600" dirty="0"/>
              <a:t>	</a:t>
            </a:r>
            <a:r>
              <a:rPr lang="en-GB" sz="2600" dirty="0">
                <a:solidFill>
                  <a:schemeClr val="tx2">
                    <a:lumMod val="60000"/>
                    <a:lumOff val="40000"/>
                  </a:schemeClr>
                </a:solidFill>
              </a:rPr>
              <a:t>Beliefs</a:t>
            </a:r>
            <a:r>
              <a:rPr lang="en-GB" sz="2600" dirty="0"/>
              <a:t> – facts about the world (which can be rules).</a:t>
            </a:r>
          </a:p>
          <a:p>
            <a:pPr marL="0" indent="0" eaLnBrk="1" hangingPunct="1">
              <a:buNone/>
              <a:defRPr/>
            </a:pPr>
            <a:r>
              <a:rPr lang="en-GB" sz="2600" dirty="0"/>
              <a:t>	</a:t>
            </a:r>
            <a:r>
              <a:rPr lang="en-GB" sz="2600" dirty="0">
                <a:solidFill>
                  <a:schemeClr val="tx2">
                    <a:lumMod val="60000"/>
                    <a:lumOff val="40000"/>
                  </a:schemeClr>
                </a:solidFill>
              </a:rPr>
              <a:t>Desires</a:t>
            </a:r>
            <a:r>
              <a:rPr lang="en-GB" sz="2600" dirty="0"/>
              <a:t> – things the agent wants to do / happen.</a:t>
            </a:r>
          </a:p>
          <a:p>
            <a:pPr marL="0" indent="0" eaLnBrk="1" hangingPunct="1">
              <a:buNone/>
              <a:defRPr/>
            </a:pPr>
            <a:r>
              <a:rPr lang="en-GB" sz="2600" dirty="0"/>
              <a:t>	</a:t>
            </a:r>
            <a:r>
              <a:rPr lang="en-GB" sz="2600" dirty="0">
                <a:solidFill>
                  <a:schemeClr val="tx2">
                    <a:lumMod val="60000"/>
                    <a:lumOff val="40000"/>
                  </a:schemeClr>
                </a:solidFill>
              </a:rPr>
              <a:t>Intentions</a:t>
            </a:r>
            <a:r>
              <a:rPr lang="en-GB" sz="2600" dirty="0"/>
              <a:t> – actions the agent has chosen, usually from a set of plans.</a:t>
            </a:r>
          </a:p>
          <a:p>
            <a:pPr marL="0" indent="0" eaLnBrk="1" hangingPunct="1">
              <a:buNone/>
              <a:defRPr/>
            </a:pPr>
            <a:r>
              <a:rPr lang="en-GB" sz="2600" dirty="0"/>
              <a:t>Driven by </a:t>
            </a:r>
            <a:r>
              <a:rPr lang="en-GB" sz="2600" dirty="0">
                <a:solidFill>
                  <a:schemeClr val="tx2">
                    <a:lumMod val="60000"/>
                    <a:lumOff val="40000"/>
                  </a:schemeClr>
                </a:solidFill>
              </a:rPr>
              <a:t>Events</a:t>
            </a:r>
            <a:r>
              <a:rPr lang="en-GB" sz="2600" dirty="0"/>
              <a:t>, which cascade a series of changes.</a:t>
            </a:r>
          </a:p>
        </p:txBody>
      </p:sp>
    </p:spTree>
    <p:extLst>
      <p:ext uri="{BB962C8B-B14F-4D97-AF65-F5344CB8AC3E}">
        <p14:creationId xmlns:p14="http://schemas.microsoft.com/office/powerpoint/2010/main" val="17859761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5A04DF3F-99B0-41B3-9939-3EA8559F0052}"/>
              </a:ext>
            </a:extLst>
          </p:cNvPr>
          <p:cNvSpPr>
            <a:spLocks noGrp="1"/>
          </p:cNvSpPr>
          <p:nvPr>
            <p:ph type="title"/>
          </p:nvPr>
        </p:nvSpPr>
        <p:spPr>
          <a:xfrm>
            <a:off x="4007768" y="325810"/>
            <a:ext cx="7772400" cy="1143000"/>
          </a:xfrm>
        </p:spPr>
        <p:txBody>
          <a:bodyPr/>
          <a:lstStyle/>
          <a:p>
            <a:pPr algn="r" eaLnBrk="1" hangingPunct="1"/>
            <a:r>
              <a:rPr lang="en-GB" altLang="en-US" sz="4000" dirty="0"/>
              <a:t>Decision making</a:t>
            </a:r>
          </a:p>
        </p:txBody>
      </p:sp>
      <p:sp>
        <p:nvSpPr>
          <p:cNvPr id="62467" name="Content Placeholder 2">
            <a:extLst>
              <a:ext uri="{FF2B5EF4-FFF2-40B4-BE49-F238E27FC236}">
                <a16:creationId xmlns:a16="http://schemas.microsoft.com/office/drawing/2014/main" id="{5A8D2368-146A-41B6-8AAE-BE638A38A8B2}"/>
              </a:ext>
            </a:extLst>
          </p:cNvPr>
          <p:cNvSpPr>
            <a:spLocks noGrp="1"/>
          </p:cNvSpPr>
          <p:nvPr>
            <p:ph sz="quarter" idx="1"/>
          </p:nvPr>
        </p:nvSpPr>
        <p:spPr>
          <a:xfrm>
            <a:off x="551384" y="1714501"/>
            <a:ext cx="11089231" cy="4786313"/>
          </a:xfrm>
        </p:spPr>
        <p:txBody>
          <a:bodyPr/>
          <a:lstStyle/>
          <a:p>
            <a:pPr marL="0" indent="0" eaLnBrk="1" hangingPunct="1">
              <a:buNone/>
              <a:defRPr/>
            </a:pPr>
            <a:r>
              <a:rPr lang="en-GB" sz="2600" dirty="0"/>
              <a:t>BDI decisions are usually made by assuming a </a:t>
            </a:r>
            <a:r>
              <a:rPr lang="en-GB" sz="2600" dirty="0">
                <a:solidFill>
                  <a:schemeClr val="tx2">
                    <a:lumMod val="60000"/>
                    <a:lumOff val="40000"/>
                  </a:schemeClr>
                </a:solidFill>
              </a:rPr>
              <a:t>utility function</a:t>
            </a:r>
            <a:r>
              <a:rPr lang="en-GB" sz="2600" dirty="0"/>
              <a:t>. This might include:</a:t>
            </a:r>
          </a:p>
          <a:p>
            <a:pPr marL="0" indent="0" eaLnBrk="1" hangingPunct="1">
              <a:buNone/>
              <a:defRPr/>
            </a:pPr>
            <a:r>
              <a:rPr lang="en-GB" sz="2600" dirty="0"/>
              <a:t>	whichever desire is most important wins;</a:t>
            </a:r>
          </a:p>
          <a:p>
            <a:pPr marL="0" indent="0" eaLnBrk="1" hangingPunct="1">
              <a:buNone/>
              <a:defRPr/>
            </a:pPr>
            <a:r>
              <a:rPr lang="en-GB" sz="2600" dirty="0"/>
              <a:t>	whichever plan achieves most desires;</a:t>
            </a:r>
          </a:p>
          <a:p>
            <a:pPr marL="0" indent="0" eaLnBrk="1" hangingPunct="1">
              <a:buNone/>
              <a:defRPr/>
            </a:pPr>
            <a:r>
              <a:rPr lang="en-GB" sz="2600" dirty="0"/>
              <a:t>	whichever plan is most likely to succeed;</a:t>
            </a:r>
          </a:p>
          <a:p>
            <a:pPr marL="0" indent="0" eaLnBrk="1" hangingPunct="1">
              <a:buNone/>
              <a:defRPr/>
            </a:pPr>
            <a:r>
              <a:rPr lang="en-GB" sz="2600" dirty="0"/>
              <a:t>	whichever plan does the above, after testing in 	multiple situations;</a:t>
            </a:r>
          </a:p>
          <a:p>
            <a:pPr marL="0" indent="0" eaLnBrk="1" hangingPunct="1">
              <a:buNone/>
              <a:defRPr/>
            </a:pPr>
            <a:r>
              <a:rPr lang="en-GB" sz="2600" dirty="0"/>
              <a:t>	whichever a community of agents decide on (</a:t>
            </a:r>
            <a:r>
              <a:rPr lang="en-GB" sz="2600" dirty="0" err="1"/>
              <a:t>eg</a:t>
            </a:r>
            <a:r>
              <a:rPr lang="en-GB" sz="2600" dirty="0"/>
              <a:t> by voting)</a:t>
            </a:r>
          </a:p>
          <a:p>
            <a:pPr marL="0" indent="0" eaLnBrk="1" hangingPunct="1">
              <a:buNone/>
              <a:defRPr/>
            </a:pPr>
            <a:endParaRPr lang="en-GB" sz="2600" dirty="0"/>
          </a:p>
          <a:p>
            <a:pPr marL="0" indent="0" eaLnBrk="1" hangingPunct="1">
              <a:buNone/>
              <a:defRPr/>
            </a:pPr>
            <a:r>
              <a:rPr lang="en-GB" sz="2600" dirty="0"/>
              <a:t>Desires are goals, rather than more dynamic drivers.</a:t>
            </a:r>
          </a:p>
        </p:txBody>
      </p:sp>
    </p:spTree>
    <p:extLst>
      <p:ext uri="{BB962C8B-B14F-4D97-AF65-F5344CB8AC3E}">
        <p14:creationId xmlns:p14="http://schemas.microsoft.com/office/powerpoint/2010/main" val="3366539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8F808BF7-3AEB-4445-A7D2-45FB86F3C831}"/>
              </a:ext>
            </a:extLst>
          </p:cNvPr>
          <p:cNvSpPr>
            <a:spLocks noGrp="1"/>
          </p:cNvSpPr>
          <p:nvPr>
            <p:ph type="title"/>
          </p:nvPr>
        </p:nvSpPr>
        <p:spPr>
          <a:xfrm>
            <a:off x="3719736" y="548680"/>
            <a:ext cx="7772400" cy="1143000"/>
          </a:xfrm>
        </p:spPr>
        <p:txBody>
          <a:bodyPr/>
          <a:lstStyle/>
          <a:p>
            <a:pPr algn="r" eaLnBrk="1" hangingPunct="1"/>
            <a:r>
              <a:rPr lang="en-GB" altLang="en-US" sz="4000" dirty="0"/>
              <a:t>The PECS model</a:t>
            </a:r>
          </a:p>
        </p:txBody>
      </p:sp>
      <p:sp>
        <p:nvSpPr>
          <p:cNvPr id="63491" name="Content Placeholder 2">
            <a:extLst>
              <a:ext uri="{FF2B5EF4-FFF2-40B4-BE49-F238E27FC236}">
                <a16:creationId xmlns:a16="http://schemas.microsoft.com/office/drawing/2014/main" id="{596C2DEB-3F3F-419E-BC5F-3FA1291BEDEB}"/>
              </a:ext>
            </a:extLst>
          </p:cNvPr>
          <p:cNvSpPr>
            <a:spLocks noGrp="1"/>
          </p:cNvSpPr>
          <p:nvPr>
            <p:ph sz="quarter" idx="1"/>
          </p:nvPr>
        </p:nvSpPr>
        <p:spPr>
          <a:xfrm>
            <a:off x="551384" y="2428875"/>
            <a:ext cx="11089232" cy="4071938"/>
          </a:xfrm>
        </p:spPr>
        <p:txBody>
          <a:bodyPr/>
          <a:lstStyle/>
          <a:p>
            <a:pPr marL="0" indent="0" eaLnBrk="1" hangingPunct="1">
              <a:buNone/>
              <a:defRPr/>
            </a:pPr>
            <a:r>
              <a:rPr lang="en-GB" sz="2600" dirty="0"/>
              <a:t>Similar model is PECS – more sophisticated as it includes internal drivers:</a:t>
            </a:r>
          </a:p>
          <a:p>
            <a:pPr eaLnBrk="1" hangingPunct="1">
              <a:buFont typeface="Wingdings 2" pitchFamily="18" charset="2"/>
              <a:buNone/>
              <a:defRPr/>
            </a:pPr>
            <a:r>
              <a:rPr lang="en-GB" sz="2600" dirty="0" err="1">
                <a:solidFill>
                  <a:schemeClr val="tx2">
                    <a:lumMod val="60000"/>
                    <a:lumOff val="40000"/>
                  </a:schemeClr>
                </a:solidFill>
              </a:rPr>
              <a:t>Physis</a:t>
            </a:r>
            <a:r>
              <a:rPr lang="en-GB" sz="2600" dirty="0"/>
              <a:t> – physical states </a:t>
            </a:r>
          </a:p>
          <a:p>
            <a:pPr eaLnBrk="1" hangingPunct="1">
              <a:buFont typeface="Wingdings 2" pitchFamily="18" charset="2"/>
              <a:buNone/>
              <a:defRPr/>
            </a:pPr>
            <a:r>
              <a:rPr lang="en-GB" sz="2600" dirty="0">
                <a:solidFill>
                  <a:schemeClr val="tx2">
                    <a:lumMod val="60000"/>
                    <a:lumOff val="40000"/>
                  </a:schemeClr>
                </a:solidFill>
              </a:rPr>
              <a:t>Emotional</a:t>
            </a:r>
            <a:r>
              <a:rPr lang="en-GB" sz="2600" dirty="0"/>
              <a:t> – emotional states</a:t>
            </a:r>
          </a:p>
          <a:p>
            <a:pPr eaLnBrk="1" hangingPunct="1">
              <a:buFont typeface="Wingdings 2" pitchFamily="18" charset="2"/>
              <a:buNone/>
              <a:defRPr/>
            </a:pPr>
            <a:r>
              <a:rPr lang="en-GB" sz="2600" dirty="0">
                <a:solidFill>
                  <a:schemeClr val="tx2">
                    <a:lumMod val="60000"/>
                    <a:lumOff val="40000"/>
                  </a:schemeClr>
                </a:solidFill>
              </a:rPr>
              <a:t>Cognitive</a:t>
            </a:r>
            <a:r>
              <a:rPr lang="en-GB" sz="2600" dirty="0"/>
              <a:t> – facts about the world </a:t>
            </a:r>
          </a:p>
          <a:p>
            <a:pPr eaLnBrk="1" hangingPunct="1">
              <a:buFont typeface="Wingdings 2" pitchFamily="18" charset="2"/>
              <a:buNone/>
              <a:defRPr/>
            </a:pPr>
            <a:r>
              <a:rPr lang="en-GB" sz="2600" dirty="0">
                <a:solidFill>
                  <a:schemeClr val="tx2">
                    <a:lumMod val="60000"/>
                    <a:lumOff val="40000"/>
                  </a:schemeClr>
                </a:solidFill>
              </a:rPr>
              <a:t>Social status </a:t>
            </a:r>
            <a:r>
              <a:rPr lang="en-GB" sz="2600" dirty="0"/>
              <a:t>– position within society etc.</a:t>
            </a:r>
          </a:p>
          <a:p>
            <a:pPr eaLnBrk="1" hangingPunct="1">
              <a:buFont typeface="Wingdings 2" pitchFamily="18" charset="2"/>
              <a:buNone/>
              <a:defRPr/>
            </a:pPr>
            <a:r>
              <a:rPr lang="en-GB" sz="2600" dirty="0"/>
              <a:t>On the basis of these, the agent plans and picks a behaviour.</a:t>
            </a:r>
          </a:p>
          <a:p>
            <a:pPr marL="0" indent="0" eaLnBrk="1" hangingPunct="1">
              <a:buNone/>
              <a:defRPr/>
            </a:pPr>
            <a:r>
              <a:rPr lang="en-GB" sz="2600" dirty="0"/>
              <a:t>Ultimately, though, these are decided between by a weighted utility function. </a:t>
            </a:r>
          </a:p>
        </p:txBody>
      </p:sp>
    </p:spTree>
    <p:extLst>
      <p:ext uri="{BB962C8B-B14F-4D97-AF65-F5344CB8AC3E}">
        <p14:creationId xmlns:p14="http://schemas.microsoft.com/office/powerpoint/2010/main" val="10386888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C476B219-950C-439E-B501-8ABB732B70CE}"/>
              </a:ext>
            </a:extLst>
          </p:cNvPr>
          <p:cNvSpPr>
            <a:spLocks noGrp="1"/>
          </p:cNvSpPr>
          <p:nvPr>
            <p:ph type="title"/>
          </p:nvPr>
        </p:nvSpPr>
        <p:spPr>
          <a:xfrm>
            <a:off x="3935760" y="476672"/>
            <a:ext cx="7772400" cy="1143000"/>
          </a:xfrm>
        </p:spPr>
        <p:txBody>
          <a:bodyPr/>
          <a:lstStyle/>
          <a:p>
            <a:pPr algn="r" eaLnBrk="1" hangingPunct="1"/>
            <a:r>
              <a:rPr lang="en-GB" altLang="en-US" sz="4000" dirty="0"/>
              <a:t>Thinking for agents</a:t>
            </a:r>
          </a:p>
        </p:txBody>
      </p:sp>
      <p:sp>
        <p:nvSpPr>
          <p:cNvPr id="102403" name="Content Placeholder 2">
            <a:extLst>
              <a:ext uri="{FF2B5EF4-FFF2-40B4-BE49-F238E27FC236}">
                <a16:creationId xmlns:a16="http://schemas.microsoft.com/office/drawing/2014/main" id="{3371E28D-6B4E-45A0-B0C5-05CB44A5259D}"/>
              </a:ext>
            </a:extLst>
          </p:cNvPr>
          <p:cNvSpPr>
            <a:spLocks noGrp="1"/>
          </p:cNvSpPr>
          <p:nvPr>
            <p:ph sz="quarter" idx="1"/>
          </p:nvPr>
        </p:nvSpPr>
        <p:spPr>
          <a:xfrm>
            <a:off x="551384" y="2714625"/>
            <a:ext cx="11017224" cy="3786188"/>
          </a:xfrm>
        </p:spPr>
        <p:txBody>
          <a:bodyPr/>
          <a:lstStyle/>
          <a:p>
            <a:pPr marL="0" indent="0" eaLnBrk="1" hangingPunct="1">
              <a:spcAft>
                <a:spcPts val="1200"/>
              </a:spcAft>
              <a:buNone/>
            </a:pPr>
            <a:r>
              <a:rPr lang="en-GB" altLang="en-US" sz="2600" dirty="0"/>
              <a:t>Ultimately we have to trade off complexity of reasoning against speed of processing. </a:t>
            </a:r>
          </a:p>
          <a:p>
            <a:pPr marL="0" indent="0" eaLnBrk="1" hangingPunct="1">
              <a:spcAft>
                <a:spcPts val="1200"/>
              </a:spcAft>
              <a:buNone/>
            </a:pPr>
            <a:r>
              <a:rPr lang="en-GB" altLang="en-US" sz="2600" dirty="0"/>
              <a:t>On the one hand, behaviour developed by a GA/GP would be dumb, but fast (which is why it is used to control agents in games). </a:t>
            </a:r>
          </a:p>
          <a:p>
            <a:pPr marL="0" indent="0" eaLnBrk="1" hangingPunct="1">
              <a:buNone/>
            </a:pPr>
            <a:r>
              <a:rPr lang="en-GB" altLang="en-US" sz="2600" dirty="0"/>
              <a:t>On the other, full cognitive architecture systems which try to replicate the brain, like Soar, CLARION, and Adaptive Control of Thought—Rational (ACT-R) are still not perfect, and take a great deal of time to set up.</a:t>
            </a:r>
          </a:p>
        </p:txBody>
      </p:sp>
    </p:spTree>
    <p:extLst>
      <p:ext uri="{BB962C8B-B14F-4D97-AF65-F5344CB8AC3E}">
        <p14:creationId xmlns:p14="http://schemas.microsoft.com/office/powerpoint/2010/main" val="18451391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193E2C30-CAD3-48C7-AF6D-09E8428103E2}"/>
              </a:ext>
            </a:extLst>
          </p:cNvPr>
          <p:cNvSpPr>
            <a:spLocks noGrp="1" noChangeArrowheads="1"/>
          </p:cNvSpPr>
          <p:nvPr>
            <p:ph idx="1"/>
          </p:nvPr>
        </p:nvSpPr>
        <p:spPr>
          <a:xfrm>
            <a:off x="551384" y="2349500"/>
            <a:ext cx="10945216" cy="4237038"/>
          </a:xfrm>
        </p:spPr>
        <p:txBody>
          <a:bodyPr rtlCol="0">
            <a:normAutofit/>
          </a:bodyPr>
          <a:lstStyle/>
          <a:p>
            <a:pPr lvl="1" eaLnBrk="1" fontAlgn="auto" hangingPunct="1">
              <a:spcAft>
                <a:spcPts val="0"/>
              </a:spcAft>
              <a:buNone/>
              <a:defRPr/>
            </a:pPr>
            <a:r>
              <a:rPr lang="en-GB" sz="2000" dirty="0">
                <a:solidFill>
                  <a:schemeClr val="bg1">
                    <a:lumMod val="50000"/>
                  </a:schemeClr>
                </a:solidFill>
              </a:rPr>
              <a:t>Preparing to model</a:t>
            </a:r>
          </a:p>
          <a:p>
            <a:pPr lvl="1" eaLnBrk="1" fontAlgn="auto" hangingPunct="1">
              <a:spcAft>
                <a:spcPts val="0"/>
              </a:spcAft>
              <a:buNone/>
              <a:defRPr/>
            </a:pPr>
            <a:r>
              <a:rPr lang="en-GB" sz="2000" dirty="0">
                <a:solidFill>
                  <a:schemeClr val="bg1">
                    <a:lumMod val="50000"/>
                  </a:schemeClr>
                </a:solidFill>
              </a:rPr>
              <a:t>Verification</a:t>
            </a:r>
          </a:p>
          <a:p>
            <a:pPr lvl="1" eaLnBrk="1" fontAlgn="auto" hangingPunct="1">
              <a:spcAft>
                <a:spcPts val="0"/>
              </a:spcAft>
              <a:buNone/>
              <a:defRPr/>
            </a:pPr>
            <a:r>
              <a:rPr lang="en-GB" dirty="0">
                <a:solidFill>
                  <a:schemeClr val="bg1">
                    <a:lumMod val="50000"/>
                  </a:schemeClr>
                </a:solidFill>
              </a:rPr>
              <a:t>Calibration/Optimisation</a:t>
            </a:r>
          </a:p>
          <a:p>
            <a:pPr lvl="1" eaLnBrk="1" fontAlgn="auto" hangingPunct="1">
              <a:spcAft>
                <a:spcPts val="0"/>
              </a:spcAft>
              <a:buNone/>
              <a:defRPr/>
            </a:pPr>
            <a:r>
              <a:rPr lang="en-GB" dirty="0">
                <a:solidFill>
                  <a:schemeClr val="bg1">
                    <a:lumMod val="50000"/>
                  </a:schemeClr>
                </a:solidFill>
              </a:rPr>
              <a:t>Thinking machines</a:t>
            </a:r>
          </a:p>
          <a:p>
            <a:pPr lvl="1" eaLnBrk="1" fontAlgn="auto" hangingPunct="1">
              <a:spcAft>
                <a:spcPts val="0"/>
              </a:spcAft>
              <a:buNone/>
              <a:defRPr/>
            </a:pPr>
            <a:r>
              <a:rPr lang="en-GB" sz="3600" dirty="0"/>
              <a:t>Validation</a:t>
            </a:r>
          </a:p>
          <a:p>
            <a:pPr lvl="1" eaLnBrk="1" fontAlgn="auto" hangingPunct="1">
              <a:spcAft>
                <a:spcPts val="0"/>
              </a:spcAft>
              <a:buNone/>
              <a:defRPr/>
            </a:pPr>
            <a:r>
              <a:rPr lang="en-GB" sz="2000" dirty="0">
                <a:solidFill>
                  <a:prstClr val="white">
                    <a:lumMod val="50000"/>
                  </a:prstClr>
                </a:solidFill>
              </a:rPr>
              <a:t>Sensitivity testing and dealing with error</a:t>
            </a:r>
          </a:p>
          <a:p>
            <a:pPr lvl="1" eaLnBrk="1" fontAlgn="auto" hangingPunct="1">
              <a:spcAft>
                <a:spcPts val="0"/>
              </a:spcAft>
              <a:buNone/>
              <a:defRPr/>
            </a:pPr>
            <a:endParaRPr lang="en-GB" sz="3600" dirty="0"/>
          </a:p>
          <a:p>
            <a:pPr lvl="1" eaLnBrk="1" fontAlgn="auto" hangingPunct="1">
              <a:spcAft>
                <a:spcPts val="0"/>
              </a:spcAft>
              <a:buNone/>
              <a:defRPr/>
            </a:pPr>
            <a:endParaRPr lang="en-GB" sz="2000" dirty="0">
              <a:solidFill>
                <a:schemeClr val="bg1">
                  <a:lumMod val="50000"/>
                </a:schemeClr>
              </a:solidFill>
            </a:endParaRPr>
          </a:p>
        </p:txBody>
      </p:sp>
    </p:spTree>
    <p:extLst>
      <p:ext uri="{BB962C8B-B14F-4D97-AF65-F5344CB8AC3E}">
        <p14:creationId xmlns:p14="http://schemas.microsoft.com/office/powerpoint/2010/main" val="40665647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F04A3952-79B7-435E-BDC9-E1D87175A395}"/>
              </a:ext>
            </a:extLst>
          </p:cNvPr>
          <p:cNvSpPr>
            <a:spLocks noGrp="1"/>
          </p:cNvSpPr>
          <p:nvPr>
            <p:ph type="title"/>
          </p:nvPr>
        </p:nvSpPr>
        <p:spPr>
          <a:xfrm>
            <a:off x="3863752" y="332656"/>
            <a:ext cx="7772400" cy="1143000"/>
          </a:xfrm>
        </p:spPr>
        <p:txBody>
          <a:bodyPr/>
          <a:lstStyle/>
          <a:p>
            <a:pPr algn="r"/>
            <a:r>
              <a:rPr lang="en-GB" altLang="en-US" sz="4000" dirty="0"/>
              <a:t>Validation</a:t>
            </a:r>
          </a:p>
        </p:txBody>
      </p:sp>
      <p:sp>
        <p:nvSpPr>
          <p:cNvPr id="80899" name="Content Placeholder 2">
            <a:extLst>
              <a:ext uri="{FF2B5EF4-FFF2-40B4-BE49-F238E27FC236}">
                <a16:creationId xmlns:a16="http://schemas.microsoft.com/office/drawing/2014/main" id="{DAB7693A-63C0-45D2-B08B-BCD9E3137A95}"/>
              </a:ext>
            </a:extLst>
          </p:cNvPr>
          <p:cNvSpPr>
            <a:spLocks noGrp="1"/>
          </p:cNvSpPr>
          <p:nvPr>
            <p:ph sz="quarter" idx="1"/>
          </p:nvPr>
        </p:nvSpPr>
        <p:spPr>
          <a:xfrm>
            <a:off x="479376" y="2060576"/>
            <a:ext cx="11233248" cy="4583113"/>
          </a:xfrm>
        </p:spPr>
        <p:txBody>
          <a:bodyPr/>
          <a:lstStyle/>
          <a:p>
            <a:pPr>
              <a:buFont typeface="Wingdings 2" panose="05020102010507070707" pitchFamily="18" charset="2"/>
              <a:buNone/>
            </a:pPr>
            <a:r>
              <a:rPr lang="en-GB" altLang="en-US" sz="2600" dirty="0"/>
              <a:t>Can you quantitatively replicate known data? </a:t>
            </a:r>
          </a:p>
          <a:p>
            <a:pPr>
              <a:spcAft>
                <a:spcPts val="1200"/>
              </a:spcAft>
              <a:buNone/>
            </a:pPr>
            <a:r>
              <a:rPr lang="en-GB" altLang="en-US" sz="2600" dirty="0"/>
              <a:t>Important part of calibration and verification as well.</a:t>
            </a:r>
          </a:p>
          <a:p>
            <a:pPr>
              <a:buFont typeface="Wingdings 2" panose="05020102010507070707" pitchFamily="18" charset="2"/>
              <a:buNone/>
            </a:pPr>
            <a:r>
              <a:rPr lang="en-GB" altLang="en-US" sz="2600" dirty="0"/>
              <a:t>Need to decide on what you are interested in looking at.</a:t>
            </a:r>
          </a:p>
          <a:p>
            <a:pPr>
              <a:buFont typeface="Wingdings 2" panose="05020102010507070707" pitchFamily="18" charset="2"/>
              <a:buNone/>
            </a:pPr>
            <a:r>
              <a:rPr lang="en-GB" altLang="en-US" sz="2600" dirty="0"/>
              <a:t>	Visual or “face” validation</a:t>
            </a:r>
          </a:p>
          <a:p>
            <a:pPr>
              <a:buFont typeface="Wingdings 2" panose="05020102010507070707" pitchFamily="18" charset="2"/>
              <a:buNone/>
            </a:pPr>
            <a:r>
              <a:rPr lang="en-GB" altLang="en-US" sz="2600" dirty="0"/>
              <a:t>		</a:t>
            </a:r>
            <a:r>
              <a:rPr lang="en-GB" altLang="en-US" sz="2600" dirty="0" err="1"/>
              <a:t>eg.</a:t>
            </a:r>
            <a:r>
              <a:rPr lang="en-GB" altLang="en-US" sz="2600" dirty="0"/>
              <a:t> Comparing two city forms.</a:t>
            </a:r>
          </a:p>
          <a:p>
            <a:pPr>
              <a:buFont typeface="Wingdings 2" panose="05020102010507070707" pitchFamily="18" charset="2"/>
              <a:buNone/>
            </a:pPr>
            <a:r>
              <a:rPr lang="en-GB" altLang="en-US" sz="2600" dirty="0"/>
              <a:t>	One-number statistic</a:t>
            </a:r>
          </a:p>
          <a:p>
            <a:pPr>
              <a:buFont typeface="Wingdings 2" panose="05020102010507070707" pitchFamily="18" charset="2"/>
              <a:buNone/>
            </a:pPr>
            <a:r>
              <a:rPr lang="en-GB" altLang="en-US" sz="2600" dirty="0"/>
              <a:t>		</a:t>
            </a:r>
            <a:r>
              <a:rPr lang="en-GB" altLang="en-US" sz="2600" dirty="0" err="1"/>
              <a:t>eg.</a:t>
            </a:r>
            <a:r>
              <a:rPr lang="en-GB" altLang="en-US" sz="2600" dirty="0"/>
              <a:t> Can you replicate average price?</a:t>
            </a:r>
          </a:p>
          <a:p>
            <a:pPr>
              <a:buFont typeface="Wingdings 2" panose="05020102010507070707" pitchFamily="18" charset="2"/>
              <a:buNone/>
            </a:pPr>
            <a:r>
              <a:rPr lang="en-GB" altLang="en-US" sz="2600" dirty="0"/>
              <a:t>	Spatial, temporal, or interaction match</a:t>
            </a:r>
          </a:p>
          <a:p>
            <a:pPr>
              <a:buFont typeface="Wingdings 2" panose="05020102010507070707" pitchFamily="18" charset="2"/>
              <a:buNone/>
            </a:pPr>
            <a:r>
              <a:rPr lang="en-GB" altLang="en-US" sz="2600" dirty="0"/>
              <a:t>		</a:t>
            </a:r>
            <a:r>
              <a:rPr lang="en-GB" altLang="en-US" sz="2600" dirty="0" err="1"/>
              <a:t>eg.</a:t>
            </a:r>
            <a:r>
              <a:rPr lang="en-GB" altLang="en-US" sz="2600" dirty="0"/>
              <a:t> Can you model city growth block-by-block?</a:t>
            </a:r>
          </a:p>
        </p:txBody>
      </p:sp>
    </p:spTree>
    <p:extLst>
      <p:ext uri="{BB962C8B-B14F-4D97-AF65-F5344CB8AC3E}">
        <p14:creationId xmlns:p14="http://schemas.microsoft.com/office/powerpoint/2010/main" val="8649646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EFCCA4BC-0661-4E26-9217-CFF9E305B22B}"/>
              </a:ext>
            </a:extLst>
          </p:cNvPr>
          <p:cNvSpPr>
            <a:spLocks noGrp="1"/>
          </p:cNvSpPr>
          <p:nvPr>
            <p:ph type="title"/>
          </p:nvPr>
        </p:nvSpPr>
        <p:spPr>
          <a:xfrm>
            <a:off x="3647728" y="332656"/>
            <a:ext cx="7772400" cy="1143000"/>
          </a:xfrm>
        </p:spPr>
        <p:txBody>
          <a:bodyPr/>
          <a:lstStyle/>
          <a:p>
            <a:pPr algn="r"/>
            <a:r>
              <a:rPr lang="en-GB" altLang="en-US" sz="4000" dirty="0"/>
              <a:t>Validation</a:t>
            </a:r>
          </a:p>
        </p:txBody>
      </p:sp>
      <p:sp>
        <p:nvSpPr>
          <p:cNvPr id="37891" name="Content Placeholder 2">
            <a:extLst>
              <a:ext uri="{FF2B5EF4-FFF2-40B4-BE49-F238E27FC236}">
                <a16:creationId xmlns:a16="http://schemas.microsoft.com/office/drawing/2014/main" id="{1BBCCD7C-7D66-42E1-AB6D-6C0523AC57E9}"/>
              </a:ext>
            </a:extLst>
          </p:cNvPr>
          <p:cNvSpPr>
            <a:spLocks noGrp="1"/>
          </p:cNvSpPr>
          <p:nvPr>
            <p:ph sz="quarter" idx="1"/>
          </p:nvPr>
        </p:nvSpPr>
        <p:spPr>
          <a:xfrm>
            <a:off x="407368" y="2276872"/>
            <a:ext cx="11161240" cy="4581128"/>
          </a:xfrm>
        </p:spPr>
        <p:txBody>
          <a:bodyPr/>
          <a:lstStyle/>
          <a:p>
            <a:pPr>
              <a:buFont typeface="Wingdings 2" pitchFamily="18" charset="2"/>
              <a:buNone/>
              <a:defRPr/>
            </a:pPr>
            <a:r>
              <a:rPr lang="en-GB" sz="2600" dirty="0"/>
              <a:t>If we can’t get an exact prediction, what standard can we judge against?</a:t>
            </a:r>
          </a:p>
          <a:p>
            <a:pPr>
              <a:buFont typeface="Wingdings 2" pitchFamily="18" charset="2"/>
              <a:buNone/>
              <a:defRPr/>
            </a:pPr>
            <a:r>
              <a:rPr lang="en-GB" sz="2600" dirty="0"/>
              <a:t>	Randomisation of the elements of the prediction.</a:t>
            </a:r>
          </a:p>
          <a:p>
            <a:pPr marL="628650" indent="0">
              <a:buNone/>
              <a:defRPr/>
            </a:pPr>
            <a:r>
              <a:rPr lang="en-GB" sz="2600" dirty="0" err="1"/>
              <a:t>eg</a:t>
            </a:r>
            <a:r>
              <a:rPr lang="en-GB" sz="2600" dirty="0"/>
              <a:t>. Can we do better at geographical prediction of urban areas than randomly throwing them at a map.</a:t>
            </a:r>
          </a:p>
          <a:p>
            <a:pPr marL="628650" indent="0">
              <a:buNone/>
              <a:defRPr/>
            </a:pPr>
            <a:r>
              <a:rPr lang="en-GB" sz="2600" dirty="0"/>
              <a:t>Doesn’t seem fair as the model has a head start if initialised with real data.</a:t>
            </a:r>
          </a:p>
          <a:p>
            <a:pPr>
              <a:buFont typeface="Wingdings 2" pitchFamily="18" charset="2"/>
              <a:buNone/>
              <a:defRPr/>
            </a:pPr>
            <a:r>
              <a:rPr lang="en-GB" sz="2600" dirty="0"/>
              <a:t>	Business-as-usual</a:t>
            </a:r>
          </a:p>
          <a:p>
            <a:pPr marL="628650" indent="0">
              <a:buNone/>
              <a:defRPr/>
            </a:pPr>
            <a:r>
              <a:rPr lang="en-GB" sz="2600" dirty="0"/>
              <a:t>If we can’t do better than no-change prediction, we’re not doing very well.</a:t>
            </a:r>
          </a:p>
          <a:p>
            <a:pPr marL="628650" indent="0">
              <a:buNone/>
              <a:defRPr/>
            </a:pPr>
            <a:r>
              <a:rPr lang="en-GB" sz="2600" dirty="0"/>
              <a:t>But, this assumes no known growth, which the model may not.</a:t>
            </a:r>
          </a:p>
        </p:txBody>
      </p:sp>
    </p:spTree>
    <p:extLst>
      <p:ext uri="{BB962C8B-B14F-4D97-AF65-F5344CB8AC3E}">
        <p14:creationId xmlns:p14="http://schemas.microsoft.com/office/powerpoint/2010/main" val="24083979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1" descr="Tester">
            <a:extLst>
              <a:ext uri="{FF2B5EF4-FFF2-40B4-BE49-F238E27FC236}">
                <a16:creationId xmlns:a16="http://schemas.microsoft.com/office/drawing/2014/main" id="{590C9C3D-14B3-486D-A415-4D6D08A418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b="-1279"/>
          <a:stretch>
            <a:fillRect/>
          </a:stretch>
        </p:blipFill>
        <p:spPr bwMode="auto">
          <a:xfrm>
            <a:off x="1952626" y="571501"/>
            <a:ext cx="4291013"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itle 1">
            <a:extLst>
              <a:ext uri="{FF2B5EF4-FFF2-40B4-BE49-F238E27FC236}">
                <a16:creationId xmlns:a16="http://schemas.microsoft.com/office/drawing/2014/main" id="{29B4DA2E-CF0C-4A13-8C9B-71E3B34FFFEF}"/>
              </a:ext>
            </a:extLst>
          </p:cNvPr>
          <p:cNvSpPr>
            <a:spLocks noGrp="1"/>
          </p:cNvSpPr>
          <p:nvPr>
            <p:ph type="title"/>
          </p:nvPr>
        </p:nvSpPr>
        <p:spPr>
          <a:xfrm>
            <a:off x="7319964" y="1214438"/>
            <a:ext cx="3119437" cy="1782762"/>
          </a:xfrm>
        </p:spPr>
        <p:txBody>
          <a:bodyPr/>
          <a:lstStyle/>
          <a:p>
            <a:pPr algn="r"/>
            <a:br>
              <a:rPr lang="en-GB" altLang="en-US" sz="4000"/>
            </a:br>
            <a:r>
              <a:rPr lang="en-GB" altLang="en-US" sz="4000"/>
              <a:t>Visual </a:t>
            </a:r>
            <a:br>
              <a:rPr lang="en-GB" altLang="en-US" sz="4000"/>
            </a:br>
            <a:r>
              <a:rPr lang="en-GB" altLang="en-US" sz="4000"/>
              <a:t>comparison</a:t>
            </a:r>
          </a:p>
        </p:txBody>
      </p:sp>
    </p:spTree>
    <p:extLst>
      <p:ext uri="{BB962C8B-B14F-4D97-AF65-F5344CB8AC3E}">
        <p14:creationId xmlns:p14="http://schemas.microsoft.com/office/powerpoint/2010/main" val="40036015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D328837E-B8E0-4789-A085-7119C117F14D}"/>
              </a:ext>
            </a:extLst>
          </p:cNvPr>
          <p:cNvSpPr>
            <a:spLocks noGrp="1"/>
          </p:cNvSpPr>
          <p:nvPr>
            <p:ph type="title"/>
          </p:nvPr>
        </p:nvSpPr>
        <p:spPr>
          <a:xfrm>
            <a:off x="3863752" y="214311"/>
            <a:ext cx="7772400" cy="1143000"/>
          </a:xfrm>
        </p:spPr>
        <p:txBody>
          <a:bodyPr/>
          <a:lstStyle/>
          <a:p>
            <a:pPr algn="r"/>
            <a:r>
              <a:rPr lang="en-GB" altLang="en-US" sz="4000" dirty="0"/>
              <a:t>Comparison stats: space and class</a:t>
            </a:r>
          </a:p>
        </p:txBody>
      </p:sp>
      <p:sp>
        <p:nvSpPr>
          <p:cNvPr id="49155" name="Content Placeholder 2">
            <a:extLst>
              <a:ext uri="{FF2B5EF4-FFF2-40B4-BE49-F238E27FC236}">
                <a16:creationId xmlns:a16="http://schemas.microsoft.com/office/drawing/2014/main" id="{8836B2C1-90E6-4749-8A33-8266BD4DD975}"/>
              </a:ext>
            </a:extLst>
          </p:cNvPr>
          <p:cNvSpPr>
            <a:spLocks noGrp="1"/>
          </p:cNvSpPr>
          <p:nvPr>
            <p:ph sz="quarter" idx="1"/>
          </p:nvPr>
        </p:nvSpPr>
        <p:spPr>
          <a:xfrm>
            <a:off x="407368" y="1571626"/>
            <a:ext cx="11377264" cy="5072063"/>
          </a:xfrm>
        </p:spPr>
        <p:txBody>
          <a:bodyPr/>
          <a:lstStyle/>
          <a:p>
            <a:pPr>
              <a:buFont typeface="Wingdings 2" pitchFamily="18" charset="2"/>
              <a:buNone/>
              <a:defRPr/>
            </a:pPr>
            <a:r>
              <a:rPr lang="en-GB" sz="2600" dirty="0"/>
              <a:t>Could compare number of geographical predictions that are right against chance randomly right: </a:t>
            </a:r>
            <a:r>
              <a:rPr lang="en-GB" sz="2600" dirty="0">
                <a:solidFill>
                  <a:schemeClr val="tx2">
                    <a:lumMod val="60000"/>
                    <a:lumOff val="40000"/>
                  </a:schemeClr>
                </a:solidFill>
              </a:rPr>
              <a:t>Kappa stat</a:t>
            </a:r>
            <a:r>
              <a:rPr lang="en-GB" sz="2600" dirty="0"/>
              <a:t>.</a:t>
            </a:r>
          </a:p>
          <a:p>
            <a:pPr>
              <a:buFont typeface="Wingdings 2" pitchFamily="18" charset="2"/>
              <a:buNone/>
              <a:defRPr/>
            </a:pPr>
            <a:r>
              <a:rPr lang="en-GB" sz="2600" dirty="0"/>
              <a:t>Construct a confusion matrix / contingency table: for each area, what category is it in really, and in the prediction.</a:t>
            </a:r>
          </a:p>
          <a:p>
            <a:pPr>
              <a:buFont typeface="Wingdings 2" pitchFamily="18" charset="2"/>
              <a:buNone/>
              <a:defRPr/>
            </a:pPr>
            <a:endParaRPr lang="en-GB" sz="2600" dirty="0"/>
          </a:p>
          <a:p>
            <a:pPr>
              <a:buFont typeface="Wingdings 2" pitchFamily="18" charset="2"/>
              <a:buNone/>
              <a:defRPr/>
            </a:pPr>
            <a:endParaRPr lang="en-GB" sz="2600" dirty="0"/>
          </a:p>
          <a:p>
            <a:pPr>
              <a:buFont typeface="Wingdings 2" pitchFamily="18" charset="2"/>
              <a:buNone/>
              <a:defRPr/>
            </a:pPr>
            <a:endParaRPr lang="en-GB" sz="2600" dirty="0"/>
          </a:p>
          <a:p>
            <a:pPr>
              <a:buFont typeface="Wingdings 2" pitchFamily="18" charset="2"/>
              <a:buNone/>
              <a:defRPr/>
            </a:pPr>
            <a:r>
              <a:rPr lang="en-GB" sz="2600" dirty="0"/>
              <a:t>Fraction of agreement = (10 + 20) / (10 + 5 + 15 + 20) = 0.6</a:t>
            </a:r>
          </a:p>
          <a:p>
            <a:pPr>
              <a:buFont typeface="Wingdings 2" pitchFamily="18" charset="2"/>
              <a:buNone/>
              <a:defRPr/>
            </a:pPr>
            <a:r>
              <a:rPr lang="en-GB" sz="2600" dirty="0"/>
              <a:t>Probability Predicted A = (10 + 15) / (10 + 5 + 15 + 20) = 0.5</a:t>
            </a:r>
          </a:p>
          <a:p>
            <a:pPr>
              <a:buFont typeface="Wingdings 2" pitchFamily="18" charset="2"/>
              <a:buNone/>
              <a:defRPr/>
            </a:pPr>
            <a:r>
              <a:rPr lang="en-GB" sz="2600" dirty="0"/>
              <a:t>Probability Real A = (10 + 5) / (10 + 5 + 15 + 20)  = 0.3</a:t>
            </a:r>
          </a:p>
          <a:p>
            <a:pPr>
              <a:buFont typeface="Wingdings 2" pitchFamily="18" charset="2"/>
              <a:buNone/>
              <a:defRPr/>
            </a:pPr>
            <a:r>
              <a:rPr lang="en-GB" sz="2600" dirty="0"/>
              <a:t>Probability of random agreement on A = 0.3 * 0.5 = 0.15</a:t>
            </a:r>
          </a:p>
        </p:txBody>
      </p:sp>
      <p:graphicFrame>
        <p:nvGraphicFramePr>
          <p:cNvPr id="5" name="Table 4">
            <a:extLst>
              <a:ext uri="{FF2B5EF4-FFF2-40B4-BE49-F238E27FC236}">
                <a16:creationId xmlns:a16="http://schemas.microsoft.com/office/drawing/2014/main" id="{BEE068E4-8995-466D-B8C0-01F2C744F1FD}"/>
              </a:ext>
            </a:extLst>
          </p:cNvPr>
          <p:cNvGraphicFramePr>
            <a:graphicFrameLocks noGrp="1"/>
          </p:cNvGraphicFramePr>
          <p:nvPr/>
        </p:nvGraphicFramePr>
        <p:xfrm>
          <a:off x="2809875" y="3357564"/>
          <a:ext cx="6096000" cy="111283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946">
                <a:tc>
                  <a:txBody>
                    <a:bodyPr/>
                    <a:lstStyle/>
                    <a:p>
                      <a:endParaRPr lang="en-GB" sz="1800" dirty="0">
                        <a:solidFill>
                          <a:schemeClr val="tx1"/>
                        </a:solidFill>
                      </a:endParaRP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tx1"/>
                          </a:solidFill>
                        </a:rPr>
                        <a:t>Predicted A</a:t>
                      </a: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tx1"/>
                          </a:solidFill>
                        </a:rPr>
                        <a:t>Predicted</a:t>
                      </a:r>
                      <a:r>
                        <a:rPr lang="en-GB" sz="1800" baseline="0" dirty="0">
                          <a:solidFill>
                            <a:schemeClr val="tx1"/>
                          </a:solidFill>
                        </a:rPr>
                        <a:t> B</a:t>
                      </a:r>
                      <a:endParaRPr lang="en-GB" sz="1800" dirty="0">
                        <a:solidFill>
                          <a:schemeClr val="tx1"/>
                        </a:solidFill>
                      </a:endParaRP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0946">
                <a:tc>
                  <a:txBody>
                    <a:bodyPr/>
                    <a:lstStyle/>
                    <a:p>
                      <a:r>
                        <a:rPr lang="en-GB" sz="1800" dirty="0">
                          <a:solidFill>
                            <a:schemeClr val="tx1"/>
                          </a:solidFill>
                        </a:rPr>
                        <a:t>Real A</a:t>
                      </a: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tx1"/>
                          </a:solidFill>
                        </a:rPr>
                        <a:t>10 areas</a:t>
                      </a: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tx1"/>
                          </a:solidFill>
                        </a:rPr>
                        <a:t>5 areas</a:t>
                      </a: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946">
                <a:tc>
                  <a:txBody>
                    <a:bodyPr/>
                    <a:lstStyle/>
                    <a:p>
                      <a:r>
                        <a:rPr lang="en-GB" sz="1800" dirty="0">
                          <a:solidFill>
                            <a:schemeClr val="tx1"/>
                          </a:solidFill>
                        </a:rPr>
                        <a:t>Real B</a:t>
                      </a: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tx1"/>
                          </a:solidFill>
                        </a:rPr>
                        <a:t>15 areas</a:t>
                      </a: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tx1"/>
                          </a:solidFill>
                        </a:rPr>
                        <a:t>20 areas</a:t>
                      </a: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067746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4139C289-3E24-472D-A966-DA7F036E7E26}"/>
              </a:ext>
            </a:extLst>
          </p:cNvPr>
          <p:cNvSpPr>
            <a:spLocks noGrp="1"/>
          </p:cNvSpPr>
          <p:nvPr>
            <p:ph type="title"/>
          </p:nvPr>
        </p:nvSpPr>
        <p:spPr>
          <a:xfrm>
            <a:off x="2640012" y="188913"/>
            <a:ext cx="9144619" cy="1143000"/>
          </a:xfrm>
        </p:spPr>
        <p:txBody>
          <a:bodyPr/>
          <a:lstStyle/>
          <a:p>
            <a:pPr algn="r"/>
            <a:r>
              <a:rPr lang="en-GB" altLang="en-US" sz="4000" dirty="0"/>
              <a:t>Comparison stats</a:t>
            </a:r>
          </a:p>
        </p:txBody>
      </p:sp>
      <p:sp>
        <p:nvSpPr>
          <p:cNvPr id="89091" name="Content Placeholder 2">
            <a:extLst>
              <a:ext uri="{FF2B5EF4-FFF2-40B4-BE49-F238E27FC236}">
                <a16:creationId xmlns:a16="http://schemas.microsoft.com/office/drawing/2014/main" id="{2D637982-7419-4024-8CE8-0963E9E7D860}"/>
              </a:ext>
            </a:extLst>
          </p:cNvPr>
          <p:cNvSpPr>
            <a:spLocks noGrp="1"/>
          </p:cNvSpPr>
          <p:nvPr>
            <p:ph sz="quarter" idx="1"/>
          </p:nvPr>
        </p:nvSpPr>
        <p:spPr>
          <a:xfrm>
            <a:off x="335360" y="1125538"/>
            <a:ext cx="11305256" cy="5518150"/>
          </a:xfrm>
        </p:spPr>
        <p:txBody>
          <a:bodyPr/>
          <a:lstStyle/>
          <a:p>
            <a:pPr>
              <a:buFont typeface="Wingdings 2" panose="05020102010507070707" pitchFamily="18" charset="2"/>
              <a:buNone/>
            </a:pPr>
            <a:r>
              <a:rPr lang="en-GB" altLang="en-US" sz="2400" dirty="0"/>
              <a:t>Equivalents for B: </a:t>
            </a:r>
          </a:p>
          <a:p>
            <a:pPr>
              <a:buFont typeface="Wingdings 2" panose="05020102010507070707" pitchFamily="18" charset="2"/>
              <a:buNone/>
            </a:pPr>
            <a:r>
              <a:rPr lang="en-GB" altLang="en-US" sz="2400" dirty="0"/>
              <a:t>Probability Predicted B = (5 + 20) / (10 + 5 + 15 + 20) = 0.5</a:t>
            </a:r>
          </a:p>
          <a:p>
            <a:pPr>
              <a:buFont typeface="Wingdings 2" panose="05020102010507070707" pitchFamily="18" charset="2"/>
              <a:buNone/>
            </a:pPr>
            <a:r>
              <a:rPr lang="en-GB" altLang="en-US" sz="2400" dirty="0"/>
              <a:t>Probability Real B = (15 + 20) / (10 + 5 + 15 + 20)  = 0.7</a:t>
            </a:r>
          </a:p>
          <a:p>
            <a:pPr>
              <a:buFont typeface="Wingdings 2" panose="05020102010507070707" pitchFamily="18" charset="2"/>
              <a:buNone/>
            </a:pPr>
            <a:r>
              <a:rPr lang="en-GB" altLang="en-US" sz="2400" dirty="0"/>
              <a:t>Probability of random agreement on B = 0.5 * 0.7 = 0.35</a:t>
            </a:r>
          </a:p>
          <a:p>
            <a:pPr>
              <a:buFont typeface="Wingdings 2" panose="05020102010507070707" pitchFamily="18" charset="2"/>
              <a:buNone/>
            </a:pPr>
            <a:r>
              <a:rPr lang="en-GB" altLang="en-US" sz="2400" dirty="0"/>
              <a:t>Probability of not agreeing = 1- 0.35 = 0.65</a:t>
            </a:r>
          </a:p>
          <a:p>
            <a:pPr>
              <a:buFont typeface="Wingdings 2" panose="05020102010507070707" pitchFamily="18" charset="2"/>
              <a:buNone/>
            </a:pPr>
            <a:r>
              <a:rPr lang="en-GB" altLang="en-US" sz="2400" dirty="0"/>
              <a:t>Total probability of random agreement = 0.15 + 0.35 = 0.5</a:t>
            </a:r>
          </a:p>
          <a:p>
            <a:pPr>
              <a:buFont typeface="Arial" panose="020B0604020202020204" pitchFamily="34" charset="0"/>
              <a:buNone/>
            </a:pPr>
            <a:r>
              <a:rPr lang="en-GB" altLang="en-US" sz="2400" dirty="0"/>
              <a:t>Total probability of not random agreement = 1 – (0.15 + 0.35) = 0.5</a:t>
            </a:r>
          </a:p>
          <a:p>
            <a:pPr>
              <a:buFont typeface="Wingdings 2" panose="05020102010507070707" pitchFamily="18" charset="2"/>
              <a:buNone/>
            </a:pPr>
            <a:endParaRPr lang="en-GB" altLang="en-US" sz="2600" dirty="0"/>
          </a:p>
          <a:p>
            <a:pPr>
              <a:buFont typeface="Wingdings 2" panose="05020102010507070707" pitchFamily="18" charset="2"/>
              <a:buNone/>
            </a:pPr>
            <a:r>
              <a:rPr lang="en-GB" altLang="en-US" sz="2600" dirty="0"/>
              <a:t>κ = fraction of agreement - probability of random agreement</a:t>
            </a:r>
          </a:p>
          <a:p>
            <a:pPr>
              <a:buFont typeface="Wingdings 2" panose="05020102010507070707" pitchFamily="18" charset="2"/>
              <a:buNone/>
            </a:pPr>
            <a:r>
              <a:rPr lang="en-GB" altLang="en-US" sz="2600" dirty="0"/>
              <a:t> 			probability of not agreeing randomly</a:t>
            </a:r>
          </a:p>
          <a:p>
            <a:pPr>
              <a:buFont typeface="Wingdings 2" panose="05020102010507070707" pitchFamily="18" charset="2"/>
              <a:buNone/>
            </a:pPr>
            <a:r>
              <a:rPr lang="en-GB" altLang="en-US" sz="2600" dirty="0"/>
              <a:t> = 0.1 / 0.50 = 0.2</a:t>
            </a:r>
          </a:p>
        </p:txBody>
      </p:sp>
      <p:cxnSp>
        <p:nvCxnSpPr>
          <p:cNvPr id="7" name="Straight Connector 6">
            <a:extLst>
              <a:ext uri="{FF2B5EF4-FFF2-40B4-BE49-F238E27FC236}">
                <a16:creationId xmlns:a16="http://schemas.microsoft.com/office/drawing/2014/main" id="{CAD6887A-3623-4120-992E-6A413F9AAB5C}"/>
              </a:ext>
            </a:extLst>
          </p:cNvPr>
          <p:cNvCxnSpPr/>
          <p:nvPr/>
        </p:nvCxnSpPr>
        <p:spPr>
          <a:xfrm>
            <a:off x="839416" y="5157192"/>
            <a:ext cx="778668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580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7A9E366A-788B-4AD7-B62C-6357C58A7D07}"/>
              </a:ext>
            </a:extLst>
          </p:cNvPr>
          <p:cNvSpPr>
            <a:spLocks noGrp="1"/>
          </p:cNvSpPr>
          <p:nvPr>
            <p:ph type="title"/>
          </p:nvPr>
        </p:nvSpPr>
        <p:spPr>
          <a:xfrm>
            <a:off x="3924300" y="468087"/>
            <a:ext cx="7772400" cy="1143000"/>
          </a:xfrm>
        </p:spPr>
        <p:txBody>
          <a:bodyPr/>
          <a:lstStyle/>
          <a:p>
            <a:pPr algn="r"/>
            <a:r>
              <a:rPr lang="en-GB" altLang="en-US" sz="4000" dirty="0"/>
              <a:t>Model design</a:t>
            </a:r>
          </a:p>
        </p:txBody>
      </p:sp>
      <p:sp>
        <p:nvSpPr>
          <p:cNvPr id="17411" name="Content Placeholder 2">
            <a:extLst>
              <a:ext uri="{FF2B5EF4-FFF2-40B4-BE49-F238E27FC236}">
                <a16:creationId xmlns:a16="http://schemas.microsoft.com/office/drawing/2014/main" id="{0B501838-3759-4A50-A9CA-DFEA3D9C6670}"/>
              </a:ext>
            </a:extLst>
          </p:cNvPr>
          <p:cNvSpPr>
            <a:spLocks noGrp="1"/>
          </p:cNvSpPr>
          <p:nvPr>
            <p:ph sz="quarter" idx="1"/>
          </p:nvPr>
        </p:nvSpPr>
        <p:spPr>
          <a:xfrm>
            <a:off x="1952626" y="2071688"/>
            <a:ext cx="1071563" cy="1643062"/>
          </a:xfrm>
          <a:ln w="12700">
            <a:solidFill>
              <a:schemeClr val="accent1"/>
            </a:solidFill>
            <a:miter lim="800000"/>
            <a:headEnd/>
            <a:tailEnd/>
          </a:ln>
        </p:spPr>
        <p:txBody>
          <a:bodyPr/>
          <a:lstStyle/>
          <a:p>
            <a:pPr>
              <a:buFont typeface="Wingdings 2" panose="05020102010507070707" pitchFamily="18" charset="2"/>
              <a:buNone/>
            </a:pPr>
            <a:r>
              <a:rPr lang="en-GB" altLang="en-US" sz="2600"/>
              <a:t>Agent</a:t>
            </a:r>
          </a:p>
          <a:p>
            <a:pPr>
              <a:buFont typeface="Wingdings 2" panose="05020102010507070707" pitchFamily="18" charset="2"/>
              <a:buNone/>
            </a:pPr>
            <a:r>
              <a:rPr lang="en-GB" altLang="en-US"/>
              <a:t> </a:t>
            </a:r>
          </a:p>
          <a:p>
            <a:pPr>
              <a:buFont typeface="Wingdings 2" panose="05020102010507070707" pitchFamily="18" charset="2"/>
              <a:buNone/>
            </a:pPr>
            <a:r>
              <a:rPr lang="en-GB" altLang="en-US" sz="2600"/>
              <a:t>Step</a:t>
            </a:r>
          </a:p>
        </p:txBody>
      </p:sp>
      <p:cxnSp>
        <p:nvCxnSpPr>
          <p:cNvPr id="5" name="Straight Connector 4">
            <a:extLst>
              <a:ext uri="{FF2B5EF4-FFF2-40B4-BE49-F238E27FC236}">
                <a16:creationId xmlns:a16="http://schemas.microsoft.com/office/drawing/2014/main" id="{E466D573-75B2-46E3-895E-1EAB089B9EC5}"/>
              </a:ext>
            </a:extLst>
          </p:cNvPr>
          <p:cNvCxnSpPr>
            <a:stCxn id="17411" idx="1"/>
            <a:endCxn id="17411" idx="3"/>
          </p:cNvCxnSpPr>
          <p:nvPr/>
        </p:nvCxnSpPr>
        <p:spPr>
          <a:xfrm rot="10800000" flipH="1">
            <a:off x="1952626" y="2892425"/>
            <a:ext cx="1071563"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195A1521-B779-4881-8CA5-AE29DC8F341F}"/>
              </a:ext>
            </a:extLst>
          </p:cNvPr>
          <p:cNvSpPr txBox="1">
            <a:spLocks/>
          </p:cNvSpPr>
          <p:nvPr/>
        </p:nvSpPr>
        <p:spPr bwMode="auto">
          <a:xfrm>
            <a:off x="4310064" y="2571750"/>
            <a:ext cx="2357437" cy="2000250"/>
          </a:xfrm>
          <a:prstGeom prst="rect">
            <a:avLst/>
          </a:prstGeom>
          <a:noFill/>
          <a:ln w="12700">
            <a:solidFill>
              <a:schemeClr val="accent1"/>
            </a:solidFill>
            <a:miter lim="800000"/>
            <a:headEnd/>
            <a:tailEnd/>
          </a:ln>
        </p:spPr>
        <p:txBody>
          <a:bodyPr/>
          <a:lstStyle/>
          <a:p>
            <a:pPr marL="273050" indent="-273050">
              <a:spcBef>
                <a:spcPts val="575"/>
              </a:spcBef>
              <a:buClr>
                <a:schemeClr val="accent1"/>
              </a:buClr>
              <a:buSzPct val="85000"/>
              <a:defRPr/>
            </a:pPr>
            <a:r>
              <a:rPr lang="en-GB" sz="2600" dirty="0">
                <a:latin typeface="+mn-lt"/>
                <a:cs typeface="+mn-cs"/>
              </a:rPr>
              <a:t>Person</a:t>
            </a:r>
          </a:p>
          <a:p>
            <a:pPr marL="273050" indent="-273050">
              <a:spcBef>
                <a:spcPts val="575"/>
              </a:spcBef>
              <a:buClr>
                <a:schemeClr val="accent1"/>
              </a:buClr>
              <a:buSzPct val="85000"/>
              <a:defRPr/>
            </a:pPr>
            <a:r>
              <a:rPr lang="en-GB" sz="2600" dirty="0">
                <a:latin typeface="+mn-lt"/>
                <a:cs typeface="+mn-cs"/>
              </a:rPr>
              <a:t> </a:t>
            </a:r>
          </a:p>
          <a:p>
            <a:pPr marL="273050" indent="-273050">
              <a:spcBef>
                <a:spcPts val="575"/>
              </a:spcBef>
              <a:buClr>
                <a:schemeClr val="accent1"/>
              </a:buClr>
              <a:buSzPct val="85000"/>
              <a:defRPr/>
            </a:pPr>
            <a:r>
              <a:rPr lang="en-GB" sz="2600" dirty="0" err="1">
                <a:latin typeface="+mn-lt"/>
                <a:cs typeface="+mn-cs"/>
              </a:rPr>
              <a:t>GoHome</a:t>
            </a:r>
            <a:endParaRPr lang="en-GB" sz="2600" dirty="0">
              <a:latin typeface="+mn-lt"/>
              <a:cs typeface="+mn-cs"/>
            </a:endParaRPr>
          </a:p>
          <a:p>
            <a:pPr marL="273050" indent="-273050">
              <a:spcBef>
                <a:spcPts val="575"/>
              </a:spcBef>
              <a:buClr>
                <a:schemeClr val="accent1"/>
              </a:buClr>
              <a:buSzPct val="85000"/>
              <a:defRPr/>
            </a:pPr>
            <a:r>
              <a:rPr lang="en-GB" sz="2600" dirty="0" err="1">
                <a:latin typeface="+mn-lt"/>
                <a:cs typeface="+mn-cs"/>
              </a:rPr>
              <a:t>GoElsewhere</a:t>
            </a:r>
            <a:endParaRPr lang="en-GB" sz="2600" dirty="0">
              <a:latin typeface="+mn-lt"/>
              <a:cs typeface="+mn-cs"/>
            </a:endParaRPr>
          </a:p>
        </p:txBody>
      </p:sp>
      <p:cxnSp>
        <p:nvCxnSpPr>
          <p:cNvPr id="7" name="Straight Connector 6">
            <a:extLst>
              <a:ext uri="{FF2B5EF4-FFF2-40B4-BE49-F238E27FC236}">
                <a16:creationId xmlns:a16="http://schemas.microsoft.com/office/drawing/2014/main" id="{41211B95-4416-4AB1-B584-34C0C8F525BA}"/>
              </a:ext>
            </a:extLst>
          </p:cNvPr>
          <p:cNvCxnSpPr>
            <a:stCxn id="6" idx="1"/>
            <a:endCxn id="6" idx="3"/>
          </p:cNvCxnSpPr>
          <p:nvPr/>
        </p:nvCxnSpPr>
        <p:spPr>
          <a:xfrm rot="10800000" flipH="1">
            <a:off x="4310064" y="3571875"/>
            <a:ext cx="2357437"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E29A4B64-FB2C-4093-927C-020EB955E7C7}"/>
              </a:ext>
            </a:extLst>
          </p:cNvPr>
          <p:cNvSpPr txBox="1">
            <a:spLocks/>
          </p:cNvSpPr>
          <p:nvPr/>
        </p:nvSpPr>
        <p:spPr bwMode="auto">
          <a:xfrm>
            <a:off x="7810500" y="2571750"/>
            <a:ext cx="2357438" cy="2000250"/>
          </a:xfrm>
          <a:prstGeom prst="rect">
            <a:avLst/>
          </a:prstGeom>
          <a:noFill/>
          <a:ln w="12700">
            <a:solidFill>
              <a:schemeClr val="accent1"/>
            </a:solidFill>
            <a:miter lim="800000"/>
            <a:headEnd/>
            <a:tailEnd/>
          </a:ln>
        </p:spPr>
        <p:txBody>
          <a:bodyPr/>
          <a:lstStyle/>
          <a:p>
            <a:pPr marL="273050" indent="-273050">
              <a:spcBef>
                <a:spcPts val="575"/>
              </a:spcBef>
              <a:buClr>
                <a:schemeClr val="accent1"/>
              </a:buClr>
              <a:buSzPct val="85000"/>
              <a:defRPr/>
            </a:pPr>
            <a:r>
              <a:rPr lang="en-GB" sz="2600" dirty="0">
                <a:latin typeface="+mn-lt"/>
                <a:cs typeface="+mn-cs"/>
              </a:rPr>
              <a:t>Thug</a:t>
            </a:r>
          </a:p>
          <a:p>
            <a:pPr marL="273050" indent="-273050">
              <a:spcBef>
                <a:spcPts val="575"/>
              </a:spcBef>
              <a:buClr>
                <a:schemeClr val="accent1"/>
              </a:buClr>
              <a:buSzPct val="85000"/>
              <a:defRPr/>
            </a:pPr>
            <a:r>
              <a:rPr lang="en-GB" sz="2600" dirty="0">
                <a:latin typeface="+mn-lt"/>
                <a:cs typeface="+mn-cs"/>
              </a:rPr>
              <a:t> </a:t>
            </a:r>
          </a:p>
          <a:p>
            <a:pPr marL="273050" indent="-273050">
              <a:spcBef>
                <a:spcPts val="575"/>
              </a:spcBef>
              <a:buClr>
                <a:schemeClr val="accent1"/>
              </a:buClr>
              <a:buSzPct val="85000"/>
              <a:defRPr/>
            </a:pPr>
            <a:r>
              <a:rPr lang="en-GB" sz="2600" dirty="0">
                <a:latin typeface="+mn-lt"/>
                <a:cs typeface="+mn-cs"/>
              </a:rPr>
              <a:t>Fight</a:t>
            </a:r>
          </a:p>
        </p:txBody>
      </p:sp>
      <p:cxnSp>
        <p:nvCxnSpPr>
          <p:cNvPr id="16" name="Straight Connector 15">
            <a:extLst>
              <a:ext uri="{FF2B5EF4-FFF2-40B4-BE49-F238E27FC236}">
                <a16:creationId xmlns:a16="http://schemas.microsoft.com/office/drawing/2014/main" id="{62E72253-7772-4D9F-AD03-D63BFFBF80CF}"/>
              </a:ext>
            </a:extLst>
          </p:cNvPr>
          <p:cNvCxnSpPr>
            <a:stCxn id="14" idx="1"/>
            <a:endCxn id="14" idx="3"/>
          </p:cNvCxnSpPr>
          <p:nvPr/>
        </p:nvCxnSpPr>
        <p:spPr>
          <a:xfrm rot="10800000" flipH="1">
            <a:off x="7810500" y="3571875"/>
            <a:ext cx="2357438"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56D2A4F2-886B-491F-AB25-384FD8FE4BAE}"/>
              </a:ext>
            </a:extLst>
          </p:cNvPr>
          <p:cNvSpPr txBox="1">
            <a:spLocks/>
          </p:cNvSpPr>
          <p:nvPr/>
        </p:nvSpPr>
        <p:spPr bwMode="auto">
          <a:xfrm>
            <a:off x="1809750" y="4786313"/>
            <a:ext cx="1428750" cy="1643062"/>
          </a:xfrm>
          <a:prstGeom prst="rect">
            <a:avLst/>
          </a:prstGeom>
          <a:noFill/>
          <a:ln w="12700">
            <a:solidFill>
              <a:schemeClr val="accent1"/>
            </a:solidFill>
            <a:miter lim="800000"/>
            <a:headEnd/>
            <a:tailEnd/>
          </a:ln>
        </p:spPr>
        <p:txBody>
          <a:bodyPr/>
          <a:lstStyle/>
          <a:p>
            <a:pPr marL="273050" indent="-273050">
              <a:spcBef>
                <a:spcPts val="575"/>
              </a:spcBef>
              <a:buClr>
                <a:schemeClr val="accent1"/>
              </a:buClr>
              <a:buSzPct val="85000"/>
              <a:defRPr/>
            </a:pPr>
            <a:r>
              <a:rPr lang="en-GB" sz="2600" dirty="0">
                <a:latin typeface="+mn-lt"/>
                <a:cs typeface="+mn-cs"/>
              </a:rPr>
              <a:t>Vehicle</a:t>
            </a:r>
          </a:p>
          <a:p>
            <a:pPr marL="273050" indent="-273050">
              <a:spcBef>
                <a:spcPts val="575"/>
              </a:spcBef>
              <a:buClr>
                <a:schemeClr val="accent1"/>
              </a:buClr>
              <a:buSzPct val="85000"/>
              <a:defRPr/>
            </a:pPr>
            <a:r>
              <a:rPr lang="en-GB" sz="2600" dirty="0">
                <a:latin typeface="+mn-lt"/>
                <a:cs typeface="+mn-cs"/>
              </a:rPr>
              <a:t> </a:t>
            </a:r>
          </a:p>
          <a:p>
            <a:pPr marL="273050" indent="-273050">
              <a:spcBef>
                <a:spcPts val="575"/>
              </a:spcBef>
              <a:buClr>
                <a:schemeClr val="accent1"/>
              </a:buClr>
              <a:buSzPct val="85000"/>
              <a:defRPr/>
            </a:pPr>
            <a:r>
              <a:rPr lang="en-GB" sz="2600" dirty="0">
                <a:latin typeface="+mn-lt"/>
                <a:cs typeface="+mn-cs"/>
              </a:rPr>
              <a:t>Refuel</a:t>
            </a:r>
          </a:p>
        </p:txBody>
      </p:sp>
      <p:cxnSp>
        <p:nvCxnSpPr>
          <p:cNvPr id="19" name="Straight Connector 18">
            <a:extLst>
              <a:ext uri="{FF2B5EF4-FFF2-40B4-BE49-F238E27FC236}">
                <a16:creationId xmlns:a16="http://schemas.microsoft.com/office/drawing/2014/main" id="{40794F59-7F9A-4F57-B00A-CA06B44607C3}"/>
              </a:ext>
            </a:extLst>
          </p:cNvPr>
          <p:cNvCxnSpPr>
            <a:stCxn id="17" idx="1"/>
            <a:endCxn id="17" idx="3"/>
          </p:cNvCxnSpPr>
          <p:nvPr/>
        </p:nvCxnSpPr>
        <p:spPr>
          <a:xfrm rot="10800000" flipH="1">
            <a:off x="1809750" y="5608638"/>
            <a:ext cx="142875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Down Arrow 19">
            <a:extLst>
              <a:ext uri="{FF2B5EF4-FFF2-40B4-BE49-F238E27FC236}">
                <a16:creationId xmlns:a16="http://schemas.microsoft.com/office/drawing/2014/main" id="{5FD10D75-004D-4341-88E6-29B571A38D3A}"/>
              </a:ext>
            </a:extLst>
          </p:cNvPr>
          <p:cNvSpPr/>
          <p:nvPr/>
        </p:nvSpPr>
        <p:spPr>
          <a:xfrm flipV="1">
            <a:off x="2095501" y="3714751"/>
            <a:ext cx="714375" cy="1071563"/>
          </a:xfrm>
          <a:prstGeom prst="downArrow">
            <a:avLst>
              <a:gd name="adj1" fmla="val 0"/>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1" name="Right Arrow 20">
            <a:extLst>
              <a:ext uri="{FF2B5EF4-FFF2-40B4-BE49-F238E27FC236}">
                <a16:creationId xmlns:a16="http://schemas.microsoft.com/office/drawing/2014/main" id="{41E1DDC0-5158-48D1-A198-45C578C62428}"/>
              </a:ext>
            </a:extLst>
          </p:cNvPr>
          <p:cNvSpPr/>
          <p:nvPr/>
        </p:nvSpPr>
        <p:spPr>
          <a:xfrm flipH="1">
            <a:off x="3024189" y="2643188"/>
            <a:ext cx="1285875" cy="785812"/>
          </a:xfrm>
          <a:prstGeom prst="rightArrow">
            <a:avLst>
              <a:gd name="adj1" fmla="val 0"/>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3" name="Right Arrow 22">
            <a:extLst>
              <a:ext uri="{FF2B5EF4-FFF2-40B4-BE49-F238E27FC236}">
                <a16:creationId xmlns:a16="http://schemas.microsoft.com/office/drawing/2014/main" id="{7C27D90C-ECAE-4F59-A306-65DE55D84079}"/>
              </a:ext>
            </a:extLst>
          </p:cNvPr>
          <p:cNvSpPr/>
          <p:nvPr/>
        </p:nvSpPr>
        <p:spPr>
          <a:xfrm flipH="1">
            <a:off x="6667500" y="2714625"/>
            <a:ext cx="1143000" cy="857250"/>
          </a:xfrm>
          <a:prstGeom prst="rightArrow">
            <a:avLst>
              <a:gd name="adj1" fmla="val 0"/>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extLst>
      <p:ext uri="{BB962C8B-B14F-4D97-AF65-F5344CB8AC3E}">
        <p14:creationId xmlns:p14="http://schemas.microsoft.com/office/powerpoint/2010/main" val="30823118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24D73538-BE14-427E-A22B-00DD96D205F4}"/>
              </a:ext>
            </a:extLst>
          </p:cNvPr>
          <p:cNvSpPr>
            <a:spLocks noGrp="1"/>
          </p:cNvSpPr>
          <p:nvPr>
            <p:ph type="title"/>
          </p:nvPr>
        </p:nvSpPr>
        <p:spPr>
          <a:xfrm>
            <a:off x="3798186" y="476672"/>
            <a:ext cx="7772400" cy="1143000"/>
          </a:xfrm>
        </p:spPr>
        <p:txBody>
          <a:bodyPr/>
          <a:lstStyle/>
          <a:p>
            <a:pPr algn="r"/>
            <a:r>
              <a:rPr lang="en-GB" altLang="en-US" sz="4000" dirty="0"/>
              <a:t>Comparison stats</a:t>
            </a:r>
          </a:p>
        </p:txBody>
      </p:sp>
      <p:sp>
        <p:nvSpPr>
          <p:cNvPr id="91139" name="Content Placeholder 2">
            <a:extLst>
              <a:ext uri="{FF2B5EF4-FFF2-40B4-BE49-F238E27FC236}">
                <a16:creationId xmlns:a16="http://schemas.microsoft.com/office/drawing/2014/main" id="{05651AA4-02BA-429E-82FA-3C19A1AF7A5B}"/>
              </a:ext>
            </a:extLst>
          </p:cNvPr>
          <p:cNvSpPr>
            <a:spLocks noGrp="1"/>
          </p:cNvSpPr>
          <p:nvPr>
            <p:ph sz="quarter" idx="1"/>
          </p:nvPr>
        </p:nvSpPr>
        <p:spPr>
          <a:xfrm>
            <a:off x="623392" y="2492896"/>
            <a:ext cx="10513168" cy="571500"/>
          </a:xfrm>
        </p:spPr>
        <p:txBody>
          <a:bodyPr/>
          <a:lstStyle/>
          <a:p>
            <a:pPr>
              <a:buFont typeface="Wingdings 2" panose="05020102010507070707" pitchFamily="18" charset="2"/>
              <a:buNone/>
            </a:pPr>
            <a:r>
              <a:rPr lang="en-GB" altLang="en-US" sz="2600" dirty="0"/>
              <a:t>Tricky to interpret, however - there's no real objective feel for what a 'good' score should be. </a:t>
            </a:r>
          </a:p>
        </p:txBody>
      </p:sp>
      <p:graphicFrame>
        <p:nvGraphicFramePr>
          <p:cNvPr id="4" name="Table 3">
            <a:extLst>
              <a:ext uri="{FF2B5EF4-FFF2-40B4-BE49-F238E27FC236}">
                <a16:creationId xmlns:a16="http://schemas.microsoft.com/office/drawing/2014/main" id="{186689B3-E6C0-41D5-99DB-4E4DD5680DAF}"/>
              </a:ext>
            </a:extLst>
          </p:cNvPr>
          <p:cNvGraphicFramePr>
            <a:graphicFrameLocks noGrp="1"/>
          </p:cNvGraphicFramePr>
          <p:nvPr/>
        </p:nvGraphicFramePr>
        <p:xfrm>
          <a:off x="3810000" y="3500439"/>
          <a:ext cx="6096000" cy="2560635"/>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65805">
                <a:tc>
                  <a:txBody>
                    <a:bodyPr/>
                    <a:lstStyle/>
                    <a:p>
                      <a:pPr algn="ctr"/>
                      <a:r>
                        <a:rPr lang="el-GR" sz="1800" dirty="0"/>
                        <a:t>κ</a:t>
                      </a: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t>Strength of Agreement</a:t>
                      </a: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5805">
                <a:tc>
                  <a:txBody>
                    <a:bodyPr/>
                    <a:lstStyle/>
                    <a:p>
                      <a:pPr algn="ctr"/>
                      <a:r>
                        <a:rPr lang="en-GB" sz="1800"/>
                        <a:t>&lt; 0</a:t>
                      </a: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t>None</a:t>
                      </a: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5805">
                <a:tc>
                  <a:txBody>
                    <a:bodyPr/>
                    <a:lstStyle/>
                    <a:p>
                      <a:pPr algn="ctr"/>
                      <a:r>
                        <a:rPr lang="en-GB" sz="1800" b="1"/>
                        <a:t>0.0 — 0.20</a:t>
                      </a: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a:t>Slight</a:t>
                      </a: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65805">
                <a:tc>
                  <a:txBody>
                    <a:bodyPr/>
                    <a:lstStyle/>
                    <a:p>
                      <a:pPr algn="ctr"/>
                      <a:r>
                        <a:rPr lang="en-GB" sz="1800" b="0"/>
                        <a:t>0.21 — 0.40</a:t>
                      </a: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0" dirty="0"/>
                        <a:t>Fair</a:t>
                      </a: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65805">
                <a:tc>
                  <a:txBody>
                    <a:bodyPr/>
                    <a:lstStyle/>
                    <a:p>
                      <a:pPr algn="ctr"/>
                      <a:r>
                        <a:rPr lang="en-GB" sz="1800"/>
                        <a:t>0.41 — 0.60</a:t>
                      </a: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t>Moderate</a:t>
                      </a: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65805">
                <a:tc>
                  <a:txBody>
                    <a:bodyPr/>
                    <a:lstStyle/>
                    <a:p>
                      <a:pPr algn="ctr"/>
                      <a:r>
                        <a:rPr lang="en-GB" sz="1800"/>
                        <a:t>0.61 — 0.80</a:t>
                      </a: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t>Substantial</a:t>
                      </a: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65805">
                <a:tc>
                  <a:txBody>
                    <a:bodyPr/>
                    <a:lstStyle/>
                    <a:p>
                      <a:pPr algn="ctr"/>
                      <a:r>
                        <a:rPr lang="en-GB" sz="1800"/>
                        <a:t>0.81 — 1.00</a:t>
                      </a: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t>Almost perfect</a:t>
                      </a: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130887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B8705BA6-51A5-47DF-A513-9F956E3620FF}"/>
              </a:ext>
            </a:extLst>
          </p:cNvPr>
          <p:cNvSpPr>
            <a:spLocks noGrp="1"/>
          </p:cNvSpPr>
          <p:nvPr>
            <p:ph type="title"/>
          </p:nvPr>
        </p:nvSpPr>
        <p:spPr>
          <a:xfrm>
            <a:off x="3935760" y="357187"/>
            <a:ext cx="7772400" cy="1143000"/>
          </a:xfrm>
        </p:spPr>
        <p:txBody>
          <a:bodyPr/>
          <a:lstStyle/>
          <a:p>
            <a:pPr algn="r"/>
            <a:r>
              <a:rPr lang="en-GB" altLang="en-US" dirty="0"/>
              <a:t>Comparison stats</a:t>
            </a:r>
          </a:p>
        </p:txBody>
      </p:sp>
      <p:sp>
        <p:nvSpPr>
          <p:cNvPr id="33795" name="Content Placeholder 2">
            <a:extLst>
              <a:ext uri="{FF2B5EF4-FFF2-40B4-BE49-F238E27FC236}">
                <a16:creationId xmlns:a16="http://schemas.microsoft.com/office/drawing/2014/main" id="{0F5058E6-A7DB-485B-A1DC-85FB85A25386}"/>
              </a:ext>
            </a:extLst>
          </p:cNvPr>
          <p:cNvSpPr>
            <a:spLocks noGrp="1"/>
          </p:cNvSpPr>
          <p:nvPr>
            <p:ph sz="quarter" idx="1"/>
          </p:nvPr>
        </p:nvSpPr>
        <p:spPr>
          <a:xfrm>
            <a:off x="695400" y="2357438"/>
            <a:ext cx="9758289" cy="4286250"/>
          </a:xfrm>
        </p:spPr>
        <p:txBody>
          <a:bodyPr/>
          <a:lstStyle/>
          <a:p>
            <a:pPr marL="0" indent="0">
              <a:buNone/>
              <a:defRPr/>
            </a:pPr>
            <a:r>
              <a:rPr lang="en-GB" sz="2600" dirty="0"/>
              <a:t>The problem with kappa stats is that you are predicting in geographical space and time as well as categories. </a:t>
            </a:r>
          </a:p>
          <a:p>
            <a:pPr>
              <a:buFont typeface="Wingdings 2" pitchFamily="18" charset="2"/>
              <a:buNone/>
              <a:defRPr/>
            </a:pPr>
            <a:r>
              <a:rPr lang="en-GB" sz="2600" dirty="0"/>
              <a:t>Which is a better prediction, right category, slightly out in geography, or a close category in the right place?</a:t>
            </a:r>
          </a:p>
        </p:txBody>
      </p:sp>
      <p:sp>
        <p:nvSpPr>
          <p:cNvPr id="4" name="Trapezoid 3">
            <a:extLst>
              <a:ext uri="{FF2B5EF4-FFF2-40B4-BE49-F238E27FC236}">
                <a16:creationId xmlns:a16="http://schemas.microsoft.com/office/drawing/2014/main" id="{1B6B197C-5F7C-4B17-A8EE-DAFAA8165449}"/>
              </a:ext>
            </a:extLst>
          </p:cNvPr>
          <p:cNvSpPr/>
          <p:nvPr/>
        </p:nvSpPr>
        <p:spPr>
          <a:xfrm>
            <a:off x="4667251" y="4143375"/>
            <a:ext cx="3071813" cy="1714500"/>
          </a:xfrm>
          <a:prstGeom prst="trapezoi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5" name="Trapezoid 4">
            <a:extLst>
              <a:ext uri="{FF2B5EF4-FFF2-40B4-BE49-F238E27FC236}">
                <a16:creationId xmlns:a16="http://schemas.microsoft.com/office/drawing/2014/main" id="{B7F8B69B-583C-49B0-95D5-A7241E4009E4}"/>
              </a:ext>
            </a:extLst>
          </p:cNvPr>
          <p:cNvSpPr/>
          <p:nvPr/>
        </p:nvSpPr>
        <p:spPr>
          <a:xfrm>
            <a:off x="6024564" y="4643439"/>
            <a:ext cx="428625" cy="428625"/>
          </a:xfrm>
          <a:prstGeom prst="trapezoid">
            <a:avLst>
              <a:gd name="adj" fmla="val 1500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6" name="Trapezoid 5">
            <a:extLst>
              <a:ext uri="{FF2B5EF4-FFF2-40B4-BE49-F238E27FC236}">
                <a16:creationId xmlns:a16="http://schemas.microsoft.com/office/drawing/2014/main" id="{BD7A61C9-0834-4594-BA28-74543F20C028}"/>
              </a:ext>
            </a:extLst>
          </p:cNvPr>
          <p:cNvSpPr/>
          <p:nvPr/>
        </p:nvSpPr>
        <p:spPr>
          <a:xfrm>
            <a:off x="7381876" y="4786313"/>
            <a:ext cx="3071813" cy="1714500"/>
          </a:xfrm>
          <a:prstGeom prst="trapezoi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7" name="Trapezoid 6">
            <a:extLst>
              <a:ext uri="{FF2B5EF4-FFF2-40B4-BE49-F238E27FC236}">
                <a16:creationId xmlns:a16="http://schemas.microsoft.com/office/drawing/2014/main" id="{0C1DF33C-6919-4816-A843-E54FD07D38E4}"/>
              </a:ext>
            </a:extLst>
          </p:cNvPr>
          <p:cNvSpPr/>
          <p:nvPr/>
        </p:nvSpPr>
        <p:spPr>
          <a:xfrm>
            <a:off x="8739189" y="5286376"/>
            <a:ext cx="428625" cy="428625"/>
          </a:xfrm>
          <a:prstGeom prst="trapezoid">
            <a:avLst>
              <a:gd name="adj" fmla="val 15000"/>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8" name="Trapezoid 7">
            <a:extLst>
              <a:ext uri="{FF2B5EF4-FFF2-40B4-BE49-F238E27FC236}">
                <a16:creationId xmlns:a16="http://schemas.microsoft.com/office/drawing/2014/main" id="{1017A69A-F893-426E-B3A5-8BAB613EC4D0}"/>
              </a:ext>
            </a:extLst>
          </p:cNvPr>
          <p:cNvSpPr/>
          <p:nvPr/>
        </p:nvSpPr>
        <p:spPr>
          <a:xfrm>
            <a:off x="2024063" y="4786313"/>
            <a:ext cx="3071812" cy="1714500"/>
          </a:xfrm>
          <a:prstGeom prst="trapezoi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9" name="Trapezoid 8">
            <a:extLst>
              <a:ext uri="{FF2B5EF4-FFF2-40B4-BE49-F238E27FC236}">
                <a16:creationId xmlns:a16="http://schemas.microsoft.com/office/drawing/2014/main" id="{413B7D60-C995-4C4D-AF83-6B6F6961DFE0}"/>
              </a:ext>
            </a:extLst>
          </p:cNvPr>
          <p:cNvSpPr/>
          <p:nvPr/>
        </p:nvSpPr>
        <p:spPr>
          <a:xfrm>
            <a:off x="3381376" y="5286376"/>
            <a:ext cx="428625" cy="428625"/>
          </a:xfrm>
          <a:prstGeom prst="trapezoid">
            <a:avLst>
              <a:gd name="adj" fmla="val 15000"/>
            </a:avLst>
          </a:prstGeom>
          <a:noFill/>
          <a:ln w="6350">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0" name="Trapezoid 9">
            <a:extLst>
              <a:ext uri="{FF2B5EF4-FFF2-40B4-BE49-F238E27FC236}">
                <a16:creationId xmlns:a16="http://schemas.microsoft.com/office/drawing/2014/main" id="{6BDB81FF-1054-471D-9F4E-EE49C172D3D6}"/>
              </a:ext>
            </a:extLst>
          </p:cNvPr>
          <p:cNvSpPr/>
          <p:nvPr/>
        </p:nvSpPr>
        <p:spPr>
          <a:xfrm>
            <a:off x="2881314" y="5786439"/>
            <a:ext cx="428625" cy="428625"/>
          </a:xfrm>
          <a:prstGeom prst="trapezoid">
            <a:avLst>
              <a:gd name="adj" fmla="val 18333"/>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extLst>
      <p:ext uri="{BB962C8B-B14F-4D97-AF65-F5344CB8AC3E}">
        <p14:creationId xmlns:p14="http://schemas.microsoft.com/office/powerpoint/2010/main" val="25025857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D8427457-80D5-404E-80D4-F544D28CFF86}"/>
              </a:ext>
            </a:extLst>
          </p:cNvPr>
          <p:cNvSpPr>
            <a:spLocks noGrp="1"/>
          </p:cNvSpPr>
          <p:nvPr>
            <p:ph type="title"/>
          </p:nvPr>
        </p:nvSpPr>
        <p:spPr>
          <a:xfrm>
            <a:off x="3914382" y="404664"/>
            <a:ext cx="7772400" cy="1143000"/>
          </a:xfrm>
        </p:spPr>
        <p:txBody>
          <a:bodyPr/>
          <a:lstStyle/>
          <a:p>
            <a:pPr algn="r"/>
            <a:r>
              <a:rPr lang="en-GB" altLang="en-US" sz="4000" dirty="0"/>
              <a:t>Comparison stats</a:t>
            </a:r>
          </a:p>
        </p:txBody>
      </p:sp>
      <p:sp>
        <p:nvSpPr>
          <p:cNvPr id="95235" name="Content Placeholder 2">
            <a:extLst>
              <a:ext uri="{FF2B5EF4-FFF2-40B4-BE49-F238E27FC236}">
                <a16:creationId xmlns:a16="http://schemas.microsoft.com/office/drawing/2014/main" id="{F741E6EF-C785-47BF-B2AE-4FD592C99560}"/>
              </a:ext>
            </a:extLst>
          </p:cNvPr>
          <p:cNvSpPr>
            <a:spLocks noGrp="1"/>
          </p:cNvSpPr>
          <p:nvPr>
            <p:ph sz="quarter" idx="1"/>
          </p:nvPr>
        </p:nvSpPr>
        <p:spPr>
          <a:xfrm>
            <a:off x="407368" y="2133600"/>
            <a:ext cx="11305256" cy="4510088"/>
          </a:xfrm>
        </p:spPr>
        <p:txBody>
          <a:bodyPr/>
          <a:lstStyle/>
          <a:p>
            <a:pPr marL="0" indent="0">
              <a:buNone/>
            </a:pPr>
            <a:r>
              <a:rPr lang="en-GB" altLang="en-US" sz="2600" dirty="0"/>
              <a:t>The solution is a fuzzy category statistic and/or multiscale examination of the differences (Costanza, 1989).</a:t>
            </a:r>
          </a:p>
          <a:p>
            <a:pPr marL="0" indent="0">
              <a:buNone/>
            </a:pPr>
            <a:endParaRPr lang="en-GB" altLang="en-US" sz="2600" dirty="0"/>
          </a:p>
          <a:p>
            <a:pPr marL="0" indent="0">
              <a:buNone/>
            </a:pPr>
            <a:r>
              <a:rPr lang="en-GB" altLang="en-US" sz="2600" dirty="0"/>
              <a:t>Scan across the real and predicted map with a larger and larger window, recalculating the statistics at each scale. See which scale has the strongest correlation between them – this will be the best scale the model predicts at?</a:t>
            </a:r>
          </a:p>
          <a:p>
            <a:pPr marL="0" indent="0">
              <a:buNone/>
            </a:pPr>
            <a:endParaRPr lang="en-GB" altLang="en-US" sz="2600" dirty="0"/>
          </a:p>
          <a:p>
            <a:pPr marL="0" indent="0">
              <a:buNone/>
            </a:pPr>
            <a:r>
              <a:rPr lang="en-GB" altLang="en-US" sz="2600" dirty="0"/>
              <a:t>The trouble is, scaling correlation statistics up will always increase correlation coefficients.</a:t>
            </a:r>
          </a:p>
        </p:txBody>
      </p:sp>
    </p:spTree>
    <p:extLst>
      <p:ext uri="{BB962C8B-B14F-4D97-AF65-F5344CB8AC3E}">
        <p14:creationId xmlns:p14="http://schemas.microsoft.com/office/powerpoint/2010/main" val="41756353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9862979B-7EAF-48F0-B8BB-51B91E3E8420}"/>
              </a:ext>
            </a:extLst>
          </p:cNvPr>
          <p:cNvSpPr>
            <a:spLocks noGrp="1" noChangeArrowheads="1"/>
          </p:cNvSpPr>
          <p:nvPr>
            <p:ph type="title"/>
          </p:nvPr>
        </p:nvSpPr>
        <p:spPr>
          <a:xfrm>
            <a:off x="3287688" y="48401"/>
            <a:ext cx="8458200" cy="1524000"/>
          </a:xfrm>
        </p:spPr>
        <p:txBody>
          <a:bodyPr/>
          <a:lstStyle/>
          <a:p>
            <a:pPr algn="r" eaLnBrk="1" hangingPunct="1"/>
            <a:r>
              <a:rPr lang="en-GB" altLang="en-US" sz="4000" dirty="0"/>
              <a:t>Correlation and scale</a:t>
            </a:r>
            <a:endParaRPr lang="en-US" altLang="en-US" sz="4000" dirty="0"/>
          </a:p>
        </p:txBody>
      </p:sp>
      <p:sp>
        <p:nvSpPr>
          <p:cNvPr id="97283" name="Rectangle 3">
            <a:extLst>
              <a:ext uri="{FF2B5EF4-FFF2-40B4-BE49-F238E27FC236}">
                <a16:creationId xmlns:a16="http://schemas.microsoft.com/office/drawing/2014/main" id="{9C3942FA-7658-464F-8C99-8F624A8F86AF}"/>
              </a:ext>
            </a:extLst>
          </p:cNvPr>
          <p:cNvSpPr>
            <a:spLocks noGrp="1" noChangeArrowheads="1"/>
          </p:cNvSpPr>
          <p:nvPr>
            <p:ph type="body" idx="1"/>
          </p:nvPr>
        </p:nvSpPr>
        <p:spPr>
          <a:xfrm>
            <a:off x="446112" y="1341439"/>
            <a:ext cx="10221888" cy="2808287"/>
          </a:xfrm>
        </p:spPr>
        <p:txBody>
          <a:bodyPr/>
          <a:lstStyle/>
          <a:p>
            <a:pPr marL="0" indent="0" eaLnBrk="1" hangingPunct="1">
              <a:lnSpc>
                <a:spcPct val="90000"/>
              </a:lnSpc>
              <a:buNone/>
            </a:pPr>
            <a:r>
              <a:rPr lang="en-GB" altLang="en-US" sz="2600" dirty="0"/>
              <a:t>Correlation coefficients tend to increase with the scale of aggregations.</a:t>
            </a:r>
          </a:p>
          <a:p>
            <a:pPr marL="457200" lvl="1" indent="0" eaLnBrk="1" hangingPunct="1">
              <a:lnSpc>
                <a:spcPct val="90000"/>
              </a:lnSpc>
              <a:buNone/>
            </a:pPr>
            <a:r>
              <a:rPr lang="en-GB" altLang="en-US" sz="2400" dirty="0"/>
              <a:t>Robinson (1950) compared illiteracy in those defined as in ethnic minorities in the US census. Found high correlation in large geographical zones, less at state level, but none at individual level. Ethnic minorities lived in high illiteracy areas, but weren’t necessarily illiterate themselves.</a:t>
            </a:r>
          </a:p>
          <a:p>
            <a:pPr marL="0" indent="0" eaLnBrk="1" hangingPunct="1">
              <a:lnSpc>
                <a:spcPct val="90000"/>
              </a:lnSpc>
              <a:buNone/>
            </a:pPr>
            <a:r>
              <a:rPr lang="en-GB" altLang="en-US" sz="2600" dirty="0"/>
              <a:t>More generally, areas of effect overlap:</a:t>
            </a:r>
          </a:p>
        </p:txBody>
      </p:sp>
      <p:sp>
        <p:nvSpPr>
          <p:cNvPr id="97284" name="AutoShape 108">
            <a:extLst>
              <a:ext uri="{FF2B5EF4-FFF2-40B4-BE49-F238E27FC236}">
                <a16:creationId xmlns:a16="http://schemas.microsoft.com/office/drawing/2014/main" id="{63024E34-F481-4D99-985D-E533AE7C62C3}"/>
              </a:ext>
            </a:extLst>
          </p:cNvPr>
          <p:cNvSpPr>
            <a:spLocks noChangeArrowheads="1"/>
          </p:cNvSpPr>
          <p:nvPr/>
        </p:nvSpPr>
        <p:spPr bwMode="auto">
          <a:xfrm flipV="1">
            <a:off x="2208213" y="5445126"/>
            <a:ext cx="8208962" cy="11525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EAEAEA"/>
          </a:solidFill>
          <a:ln w="9525">
            <a:solidFill>
              <a:schemeClr val="tx1"/>
            </a:solidFill>
            <a:miter lim="800000"/>
            <a:headEnd/>
            <a:tailEnd/>
          </a:ln>
        </p:spPr>
        <p:txBody>
          <a:bodyPr wrap="none" anchor="ctr"/>
          <a:lstStyle/>
          <a:p>
            <a:endParaRPr lang="en-GB"/>
          </a:p>
        </p:txBody>
      </p:sp>
      <p:grpSp>
        <p:nvGrpSpPr>
          <p:cNvPr id="97285" name="Group 115">
            <a:extLst>
              <a:ext uri="{FF2B5EF4-FFF2-40B4-BE49-F238E27FC236}">
                <a16:creationId xmlns:a16="http://schemas.microsoft.com/office/drawing/2014/main" id="{01BA63A3-38BA-4AB0-8128-DB9920F0E2A1}"/>
              </a:ext>
            </a:extLst>
          </p:cNvPr>
          <p:cNvGrpSpPr>
            <a:grpSpLocks/>
          </p:cNvGrpSpPr>
          <p:nvPr/>
        </p:nvGrpSpPr>
        <p:grpSpPr bwMode="auto">
          <a:xfrm>
            <a:off x="3143250" y="5445126"/>
            <a:ext cx="6769100" cy="1152525"/>
            <a:chOff x="1020" y="3430"/>
            <a:chExt cx="4264" cy="726"/>
          </a:xfrm>
        </p:grpSpPr>
        <p:sp>
          <p:nvSpPr>
            <p:cNvPr id="97298" name="Line 110">
              <a:extLst>
                <a:ext uri="{FF2B5EF4-FFF2-40B4-BE49-F238E27FC236}">
                  <a16:creationId xmlns:a16="http://schemas.microsoft.com/office/drawing/2014/main" id="{9B35C5F2-78D6-40B0-A0E6-F6001D48B7DB}"/>
                </a:ext>
              </a:extLst>
            </p:cNvPr>
            <p:cNvSpPr>
              <a:spLocks noChangeShapeType="1"/>
            </p:cNvSpPr>
            <p:nvPr/>
          </p:nvSpPr>
          <p:spPr bwMode="auto">
            <a:xfrm flipV="1">
              <a:off x="2381" y="3430"/>
              <a:ext cx="499" cy="7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97299" name="Line 111">
              <a:extLst>
                <a:ext uri="{FF2B5EF4-FFF2-40B4-BE49-F238E27FC236}">
                  <a16:creationId xmlns:a16="http://schemas.microsoft.com/office/drawing/2014/main" id="{2873338B-EF51-423F-A79C-A94439C149C1}"/>
                </a:ext>
              </a:extLst>
            </p:cNvPr>
            <p:cNvSpPr>
              <a:spLocks noChangeShapeType="1"/>
            </p:cNvSpPr>
            <p:nvPr/>
          </p:nvSpPr>
          <p:spPr bwMode="auto">
            <a:xfrm flipV="1">
              <a:off x="2744" y="3430"/>
              <a:ext cx="408" cy="7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97300" name="Line 112">
              <a:extLst>
                <a:ext uri="{FF2B5EF4-FFF2-40B4-BE49-F238E27FC236}">
                  <a16:creationId xmlns:a16="http://schemas.microsoft.com/office/drawing/2014/main" id="{10F13437-2EB4-43C1-B9AF-B9452420A343}"/>
                </a:ext>
              </a:extLst>
            </p:cNvPr>
            <p:cNvSpPr>
              <a:spLocks noChangeShapeType="1"/>
            </p:cNvSpPr>
            <p:nvPr/>
          </p:nvSpPr>
          <p:spPr bwMode="auto">
            <a:xfrm flipH="1">
              <a:off x="3016" y="3430"/>
              <a:ext cx="272" cy="5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97301" name="Line 113">
              <a:extLst>
                <a:ext uri="{FF2B5EF4-FFF2-40B4-BE49-F238E27FC236}">
                  <a16:creationId xmlns:a16="http://schemas.microsoft.com/office/drawing/2014/main" id="{B600A244-B4CF-4F93-96BC-8FABE59DABBA}"/>
                </a:ext>
              </a:extLst>
            </p:cNvPr>
            <p:cNvSpPr>
              <a:spLocks noChangeShapeType="1"/>
            </p:cNvSpPr>
            <p:nvPr/>
          </p:nvSpPr>
          <p:spPr bwMode="auto">
            <a:xfrm flipV="1">
              <a:off x="3016" y="3974"/>
              <a:ext cx="226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97302" name="Line 114">
              <a:extLst>
                <a:ext uri="{FF2B5EF4-FFF2-40B4-BE49-F238E27FC236}">
                  <a16:creationId xmlns:a16="http://schemas.microsoft.com/office/drawing/2014/main" id="{1F6EBF12-803B-47E1-BA4A-9CDCF39BD33F}"/>
                </a:ext>
              </a:extLst>
            </p:cNvPr>
            <p:cNvSpPr>
              <a:spLocks noChangeShapeType="1"/>
            </p:cNvSpPr>
            <p:nvPr/>
          </p:nvSpPr>
          <p:spPr bwMode="auto">
            <a:xfrm>
              <a:off x="1020" y="3838"/>
              <a:ext cx="1406"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grpSp>
      <p:grpSp>
        <p:nvGrpSpPr>
          <p:cNvPr id="97286" name="Group 109">
            <a:extLst>
              <a:ext uri="{FF2B5EF4-FFF2-40B4-BE49-F238E27FC236}">
                <a16:creationId xmlns:a16="http://schemas.microsoft.com/office/drawing/2014/main" id="{7E95DA38-EDF5-4935-8C80-98F1DC35132F}"/>
              </a:ext>
            </a:extLst>
          </p:cNvPr>
          <p:cNvGrpSpPr>
            <a:grpSpLocks/>
          </p:cNvGrpSpPr>
          <p:nvPr/>
        </p:nvGrpSpPr>
        <p:grpSpPr bwMode="auto">
          <a:xfrm>
            <a:off x="3648075" y="4292600"/>
            <a:ext cx="5329238" cy="2160588"/>
            <a:chOff x="1338" y="2704"/>
            <a:chExt cx="3357" cy="1514"/>
          </a:xfrm>
        </p:grpSpPr>
        <p:sp>
          <p:nvSpPr>
            <p:cNvPr id="14343" name="Oval 90">
              <a:extLst>
                <a:ext uri="{FF2B5EF4-FFF2-40B4-BE49-F238E27FC236}">
                  <a16:creationId xmlns:a16="http://schemas.microsoft.com/office/drawing/2014/main" id="{59F14A41-C52C-435E-B6D4-5E2BFEC8F7AE}"/>
                </a:ext>
              </a:extLst>
            </p:cNvPr>
            <p:cNvSpPr>
              <a:spLocks noChangeArrowheads="1"/>
            </p:cNvSpPr>
            <p:nvPr/>
          </p:nvSpPr>
          <p:spPr bwMode="auto">
            <a:xfrm>
              <a:off x="1338" y="3657"/>
              <a:ext cx="1497" cy="561"/>
            </a:xfrm>
            <a:prstGeom prst="ellipse">
              <a:avLst/>
            </a:prstGeom>
            <a:solidFill>
              <a:schemeClr val="accent2">
                <a:lumMod val="40000"/>
                <a:lumOff val="60000"/>
              </a:schemeClr>
            </a:solidFill>
            <a:ln w="9525">
              <a:solidFill>
                <a:schemeClr val="tx1"/>
              </a:solidFill>
              <a:round/>
              <a:headEnd/>
              <a:tailEnd/>
            </a:ln>
          </p:spPr>
          <p:txBody>
            <a:bodyPr wrap="none" anchor="ctr"/>
            <a:lstStyle/>
            <a:p>
              <a:pPr algn="ctr" eaLnBrk="1" hangingPunct="1">
                <a:defRPr/>
              </a:pPr>
              <a:r>
                <a:rPr lang="en-GB">
                  <a:latin typeface="Arial" charset="0"/>
                  <a:cs typeface="Arial" charset="0"/>
                </a:rPr>
                <a:t>Road accidents</a:t>
              </a:r>
            </a:p>
          </p:txBody>
        </p:sp>
        <p:sp>
          <p:nvSpPr>
            <p:cNvPr id="35848" name="Oval 91">
              <a:extLst>
                <a:ext uri="{FF2B5EF4-FFF2-40B4-BE49-F238E27FC236}">
                  <a16:creationId xmlns:a16="http://schemas.microsoft.com/office/drawing/2014/main" id="{5590E72D-7785-47FF-A071-AABE675429B2}"/>
                </a:ext>
              </a:extLst>
            </p:cNvPr>
            <p:cNvSpPr>
              <a:spLocks noChangeArrowheads="1"/>
            </p:cNvSpPr>
            <p:nvPr/>
          </p:nvSpPr>
          <p:spPr bwMode="auto">
            <a:xfrm>
              <a:off x="3107" y="3640"/>
              <a:ext cx="1588" cy="564"/>
            </a:xfrm>
            <a:prstGeom prst="ellipse">
              <a:avLst/>
            </a:prstGeom>
            <a:solidFill>
              <a:schemeClr val="accent4">
                <a:lumMod val="40000"/>
                <a:lumOff val="60000"/>
              </a:schemeClr>
            </a:solidFill>
            <a:ln w="9525">
              <a:solidFill>
                <a:schemeClr val="tx1"/>
              </a:solidFill>
              <a:round/>
              <a:headEnd/>
              <a:tailEnd/>
            </a:ln>
          </p:spPr>
          <p:txBody>
            <a:bodyPr wrap="none" anchor="ctr"/>
            <a:lstStyle/>
            <a:p>
              <a:pPr algn="ctr" eaLnBrk="1" hangingPunct="1">
                <a:defRPr/>
              </a:pPr>
              <a:r>
                <a:rPr lang="en-GB">
                  <a:latin typeface="Arial" charset="0"/>
                  <a:cs typeface="Arial" charset="0"/>
                </a:rPr>
                <a:t>Dog walkers</a:t>
              </a:r>
            </a:p>
          </p:txBody>
        </p:sp>
        <p:sp>
          <p:nvSpPr>
            <p:cNvPr id="14345" name="Oval 93">
              <a:extLst>
                <a:ext uri="{FF2B5EF4-FFF2-40B4-BE49-F238E27FC236}">
                  <a16:creationId xmlns:a16="http://schemas.microsoft.com/office/drawing/2014/main" id="{993C9F3C-569F-41C0-8BA8-AB5773B5B40D}"/>
                </a:ext>
              </a:extLst>
            </p:cNvPr>
            <p:cNvSpPr>
              <a:spLocks noChangeArrowheads="1"/>
            </p:cNvSpPr>
            <p:nvPr/>
          </p:nvSpPr>
          <p:spPr bwMode="auto">
            <a:xfrm>
              <a:off x="1338" y="3359"/>
              <a:ext cx="817" cy="280"/>
            </a:xfrm>
            <a:prstGeom prst="ellipse">
              <a:avLst/>
            </a:prstGeom>
            <a:solidFill>
              <a:schemeClr val="accent5">
                <a:lumMod val="60000"/>
                <a:lumOff val="40000"/>
              </a:schemeClr>
            </a:solidFill>
            <a:ln w="9525">
              <a:solidFill>
                <a:schemeClr val="tx1"/>
              </a:solidFill>
              <a:round/>
              <a:headEnd/>
              <a:tailEnd/>
            </a:ln>
          </p:spPr>
          <p:txBody>
            <a:bodyPr wrap="none" anchor="ctr"/>
            <a:lstStyle/>
            <a:p>
              <a:pPr eaLnBrk="1" hangingPunct="1">
                <a:defRPr/>
              </a:pPr>
              <a:endParaRPr lang="en-GB">
                <a:latin typeface="Arial" charset="0"/>
                <a:cs typeface="Arial" charset="0"/>
              </a:endParaRPr>
            </a:p>
          </p:txBody>
        </p:sp>
        <p:sp>
          <p:nvSpPr>
            <p:cNvPr id="14346" name="Oval 94">
              <a:extLst>
                <a:ext uri="{FF2B5EF4-FFF2-40B4-BE49-F238E27FC236}">
                  <a16:creationId xmlns:a16="http://schemas.microsoft.com/office/drawing/2014/main" id="{0ABB7265-161B-48BE-949E-445980590DAA}"/>
                </a:ext>
              </a:extLst>
            </p:cNvPr>
            <p:cNvSpPr>
              <a:spLocks noChangeArrowheads="1"/>
            </p:cNvSpPr>
            <p:nvPr/>
          </p:nvSpPr>
          <p:spPr bwMode="auto">
            <a:xfrm>
              <a:off x="1338" y="3124"/>
              <a:ext cx="2041" cy="327"/>
            </a:xfrm>
            <a:prstGeom prst="ellipse">
              <a:avLst/>
            </a:prstGeom>
            <a:solidFill>
              <a:schemeClr val="accent5">
                <a:lumMod val="60000"/>
                <a:lumOff val="40000"/>
              </a:schemeClr>
            </a:solidFill>
            <a:ln w="9525">
              <a:solidFill>
                <a:schemeClr val="tx1"/>
              </a:solidFill>
              <a:round/>
              <a:headEnd/>
              <a:tailEnd/>
            </a:ln>
          </p:spPr>
          <p:txBody>
            <a:bodyPr wrap="none" anchor="ctr"/>
            <a:lstStyle/>
            <a:p>
              <a:pPr eaLnBrk="1" hangingPunct="1">
                <a:defRPr/>
              </a:pPr>
              <a:endParaRPr lang="en-GB">
                <a:latin typeface="Arial" charset="0"/>
                <a:cs typeface="Arial" charset="0"/>
              </a:endParaRPr>
            </a:p>
          </p:txBody>
        </p:sp>
        <p:sp>
          <p:nvSpPr>
            <p:cNvPr id="14347" name="Oval 92">
              <a:extLst>
                <a:ext uri="{FF2B5EF4-FFF2-40B4-BE49-F238E27FC236}">
                  <a16:creationId xmlns:a16="http://schemas.microsoft.com/office/drawing/2014/main" id="{1CEC0DC8-39C8-48E2-BBD0-B85262D8943B}"/>
                </a:ext>
              </a:extLst>
            </p:cNvPr>
            <p:cNvSpPr>
              <a:spLocks noChangeArrowheads="1"/>
            </p:cNvSpPr>
            <p:nvPr/>
          </p:nvSpPr>
          <p:spPr bwMode="auto">
            <a:xfrm>
              <a:off x="1338" y="2704"/>
              <a:ext cx="3357" cy="545"/>
            </a:xfrm>
            <a:prstGeom prst="ellipse">
              <a:avLst/>
            </a:prstGeom>
            <a:solidFill>
              <a:schemeClr val="accent5">
                <a:lumMod val="60000"/>
                <a:lumOff val="40000"/>
              </a:schemeClr>
            </a:solidFill>
            <a:ln w="9525">
              <a:solidFill>
                <a:schemeClr val="tx1"/>
              </a:solidFill>
              <a:round/>
              <a:headEnd/>
              <a:tailEnd/>
            </a:ln>
          </p:spPr>
          <p:txBody>
            <a:bodyPr wrap="none" anchor="ctr"/>
            <a:lstStyle/>
            <a:p>
              <a:pPr eaLnBrk="1" hangingPunct="1">
                <a:defRPr/>
              </a:pPr>
              <a:endParaRPr lang="en-GB">
                <a:latin typeface="Arial" charset="0"/>
                <a:cs typeface="Arial" charset="0"/>
              </a:endParaRPr>
            </a:p>
          </p:txBody>
        </p:sp>
        <p:sp>
          <p:nvSpPr>
            <p:cNvPr id="97292" name="Line 96">
              <a:extLst>
                <a:ext uri="{FF2B5EF4-FFF2-40B4-BE49-F238E27FC236}">
                  <a16:creationId xmlns:a16="http://schemas.microsoft.com/office/drawing/2014/main" id="{BF30523D-BE83-49B5-8FB0-B86C925A8526}"/>
                </a:ext>
              </a:extLst>
            </p:cNvPr>
            <p:cNvSpPr>
              <a:spLocks noChangeShapeType="1"/>
            </p:cNvSpPr>
            <p:nvPr/>
          </p:nvSpPr>
          <p:spPr bwMode="auto">
            <a:xfrm>
              <a:off x="1338" y="3475"/>
              <a:ext cx="0" cy="45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97293" name="Line 97">
              <a:extLst>
                <a:ext uri="{FF2B5EF4-FFF2-40B4-BE49-F238E27FC236}">
                  <a16:creationId xmlns:a16="http://schemas.microsoft.com/office/drawing/2014/main" id="{C629F2BE-0744-42FA-B089-95450F1A0780}"/>
                </a:ext>
              </a:extLst>
            </p:cNvPr>
            <p:cNvSpPr>
              <a:spLocks noChangeShapeType="1"/>
            </p:cNvSpPr>
            <p:nvPr/>
          </p:nvSpPr>
          <p:spPr bwMode="auto">
            <a:xfrm>
              <a:off x="2154" y="3475"/>
              <a:ext cx="0" cy="4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97294" name="Line 98">
              <a:extLst>
                <a:ext uri="{FF2B5EF4-FFF2-40B4-BE49-F238E27FC236}">
                  <a16:creationId xmlns:a16="http://schemas.microsoft.com/office/drawing/2014/main" id="{2911ADA9-D136-411A-9B69-0CEC670E37AA}"/>
                </a:ext>
              </a:extLst>
            </p:cNvPr>
            <p:cNvSpPr>
              <a:spLocks noChangeShapeType="1"/>
            </p:cNvSpPr>
            <p:nvPr/>
          </p:nvSpPr>
          <p:spPr bwMode="auto">
            <a:xfrm>
              <a:off x="1338" y="3249"/>
              <a:ext cx="0" cy="2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97295" name="Line 99">
              <a:extLst>
                <a:ext uri="{FF2B5EF4-FFF2-40B4-BE49-F238E27FC236}">
                  <a16:creationId xmlns:a16="http://schemas.microsoft.com/office/drawing/2014/main" id="{D16E67FC-946C-4ABF-B07B-1B222FF80E59}"/>
                </a:ext>
              </a:extLst>
            </p:cNvPr>
            <p:cNvSpPr>
              <a:spLocks noChangeShapeType="1"/>
            </p:cNvSpPr>
            <p:nvPr/>
          </p:nvSpPr>
          <p:spPr bwMode="auto">
            <a:xfrm>
              <a:off x="1338" y="2976"/>
              <a:ext cx="0" cy="3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97296" name="Line 100">
              <a:extLst>
                <a:ext uri="{FF2B5EF4-FFF2-40B4-BE49-F238E27FC236}">
                  <a16:creationId xmlns:a16="http://schemas.microsoft.com/office/drawing/2014/main" id="{73D01FA2-16F7-47CD-A2A3-A3814FEAB54A}"/>
                </a:ext>
              </a:extLst>
            </p:cNvPr>
            <p:cNvSpPr>
              <a:spLocks noChangeShapeType="1"/>
            </p:cNvSpPr>
            <p:nvPr/>
          </p:nvSpPr>
          <p:spPr bwMode="auto">
            <a:xfrm>
              <a:off x="3379" y="3294"/>
              <a:ext cx="0" cy="6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sp>
          <p:nvSpPr>
            <p:cNvPr id="97297" name="Line 101">
              <a:extLst>
                <a:ext uri="{FF2B5EF4-FFF2-40B4-BE49-F238E27FC236}">
                  <a16:creationId xmlns:a16="http://schemas.microsoft.com/office/drawing/2014/main" id="{DC939166-FC67-4C1A-9A1F-08982E6E88EA}"/>
                </a:ext>
              </a:extLst>
            </p:cNvPr>
            <p:cNvSpPr>
              <a:spLocks noChangeShapeType="1"/>
            </p:cNvSpPr>
            <p:nvPr/>
          </p:nvSpPr>
          <p:spPr bwMode="auto">
            <a:xfrm>
              <a:off x="4694" y="2931"/>
              <a:ext cx="0" cy="95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GB"/>
            </a:p>
          </p:txBody>
        </p:sp>
      </p:grpSp>
    </p:spTree>
    <p:extLst>
      <p:ext uri="{BB962C8B-B14F-4D97-AF65-F5344CB8AC3E}">
        <p14:creationId xmlns:p14="http://schemas.microsoft.com/office/powerpoint/2010/main" val="7626196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AF58A7E3-3FAC-4FD5-94CC-7CA1A97E1638}"/>
              </a:ext>
            </a:extLst>
          </p:cNvPr>
          <p:cNvSpPr>
            <a:spLocks noGrp="1"/>
          </p:cNvSpPr>
          <p:nvPr>
            <p:ph type="title"/>
          </p:nvPr>
        </p:nvSpPr>
        <p:spPr>
          <a:xfrm>
            <a:off x="2738438" y="214313"/>
            <a:ext cx="8902178" cy="1143000"/>
          </a:xfrm>
        </p:spPr>
        <p:txBody>
          <a:bodyPr/>
          <a:lstStyle/>
          <a:p>
            <a:pPr algn="r"/>
            <a:r>
              <a:rPr lang="en-GB" altLang="en-US" sz="4000" dirty="0"/>
              <a:t>Comparison stats</a:t>
            </a:r>
          </a:p>
        </p:txBody>
      </p:sp>
      <p:sp>
        <p:nvSpPr>
          <p:cNvPr id="99331" name="Content Placeholder 2">
            <a:extLst>
              <a:ext uri="{FF2B5EF4-FFF2-40B4-BE49-F238E27FC236}">
                <a16:creationId xmlns:a16="http://schemas.microsoft.com/office/drawing/2014/main" id="{84017A28-6C2B-4DE9-A97E-EC7E709571B0}"/>
              </a:ext>
            </a:extLst>
          </p:cNvPr>
          <p:cNvSpPr>
            <a:spLocks noGrp="1"/>
          </p:cNvSpPr>
          <p:nvPr>
            <p:ph sz="quarter" idx="1"/>
          </p:nvPr>
        </p:nvSpPr>
        <p:spPr>
          <a:xfrm>
            <a:off x="407368" y="1428751"/>
            <a:ext cx="11233248" cy="3929063"/>
          </a:xfrm>
        </p:spPr>
        <p:txBody>
          <a:bodyPr/>
          <a:lstStyle/>
          <a:p>
            <a:pPr marL="0" indent="0">
              <a:buNone/>
            </a:pPr>
            <a:r>
              <a:rPr lang="en-GB" altLang="en-US" sz="2600" dirty="0"/>
              <a:t>So, we need to make a judgement – best possible prediction for the best possible resolution.</a:t>
            </a:r>
          </a:p>
        </p:txBody>
      </p:sp>
      <p:pic>
        <p:nvPicPr>
          <p:cNvPr id="99332" name="Picture 2">
            <a:extLst>
              <a:ext uri="{FF2B5EF4-FFF2-40B4-BE49-F238E27FC236}">
                <a16:creationId xmlns:a16="http://schemas.microsoft.com/office/drawing/2014/main" id="{38693935-B174-4F95-8068-47923E81F8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75" y="2382838"/>
            <a:ext cx="7672388" cy="447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015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803AE09E-BAC5-4F60-86B2-6902C3394791}"/>
              </a:ext>
            </a:extLst>
          </p:cNvPr>
          <p:cNvSpPr>
            <a:spLocks noGrp="1"/>
          </p:cNvSpPr>
          <p:nvPr>
            <p:ph type="title"/>
          </p:nvPr>
        </p:nvSpPr>
        <p:spPr>
          <a:xfrm>
            <a:off x="3143672" y="404664"/>
            <a:ext cx="8486775" cy="1143000"/>
          </a:xfrm>
        </p:spPr>
        <p:txBody>
          <a:bodyPr/>
          <a:lstStyle/>
          <a:p>
            <a:pPr algn="r"/>
            <a:r>
              <a:rPr lang="en-GB" altLang="en-US" sz="4000" dirty="0"/>
              <a:t>Comparison stats: Graph / area-to-area flows</a:t>
            </a:r>
          </a:p>
        </p:txBody>
      </p:sp>
      <p:sp>
        <p:nvSpPr>
          <p:cNvPr id="103427" name="Content Placeholder 2">
            <a:extLst>
              <a:ext uri="{FF2B5EF4-FFF2-40B4-BE49-F238E27FC236}">
                <a16:creationId xmlns:a16="http://schemas.microsoft.com/office/drawing/2014/main" id="{2E10870D-5874-4B12-899C-E47656840208}"/>
              </a:ext>
            </a:extLst>
          </p:cNvPr>
          <p:cNvSpPr>
            <a:spLocks noGrp="1"/>
          </p:cNvSpPr>
          <p:nvPr>
            <p:ph sz="quarter" idx="1"/>
          </p:nvPr>
        </p:nvSpPr>
        <p:spPr>
          <a:xfrm>
            <a:off x="479376" y="1700214"/>
            <a:ext cx="11305256" cy="4943475"/>
          </a:xfrm>
        </p:spPr>
        <p:txBody>
          <a:bodyPr/>
          <a:lstStyle/>
          <a:p>
            <a:pPr>
              <a:buFont typeface="Wingdings 2" panose="05020102010507070707" pitchFamily="18" charset="2"/>
              <a:buNone/>
            </a:pPr>
            <a:r>
              <a:rPr lang="en-GB" altLang="en-US" sz="2600" dirty="0"/>
              <a:t>For models of flows, make an origin-destination matrix for model and reality, enumerating the flows between origins and destinations.</a:t>
            </a:r>
          </a:p>
          <a:p>
            <a:pPr>
              <a:buFont typeface="Wingdings 2" panose="05020102010507070707" pitchFamily="18" charset="2"/>
              <a:buNone/>
            </a:pPr>
            <a:endParaRPr lang="en-GB" altLang="en-US" sz="2600" dirty="0"/>
          </a:p>
          <a:p>
            <a:pPr>
              <a:buFont typeface="Wingdings 2" panose="05020102010507070707" pitchFamily="18" charset="2"/>
              <a:buNone/>
            </a:pPr>
            <a:r>
              <a:rPr lang="en-GB" altLang="en-US" sz="2600" dirty="0"/>
              <a:t>Compare the two using some difference statistic.</a:t>
            </a:r>
          </a:p>
          <a:p>
            <a:pPr>
              <a:buFont typeface="Wingdings 2" panose="05020102010507070707" pitchFamily="18" charset="2"/>
              <a:buNone/>
            </a:pPr>
            <a:endParaRPr lang="en-GB" altLang="en-US" sz="2600" dirty="0"/>
          </a:p>
          <a:p>
            <a:pPr>
              <a:buFont typeface="Wingdings 2" panose="05020102010507070707" pitchFamily="18" charset="2"/>
              <a:buNone/>
            </a:pPr>
            <a:r>
              <a:rPr lang="en-GB" altLang="en-US" sz="2600" dirty="0"/>
              <a:t>Only problem is all the zero origins/destinations, which tend to reduce the significance of the statistics, not least if they give an infinite percentage increase in flow.</a:t>
            </a:r>
          </a:p>
          <a:p>
            <a:pPr>
              <a:buFont typeface="Wingdings 2" panose="05020102010507070707" pitchFamily="18" charset="2"/>
              <a:buNone/>
            </a:pPr>
            <a:endParaRPr lang="en-GB" altLang="en-US" sz="2600" dirty="0"/>
          </a:p>
          <a:p>
            <a:pPr>
              <a:buFont typeface="Wingdings 2" panose="05020102010507070707" pitchFamily="18" charset="2"/>
              <a:buNone/>
            </a:pPr>
            <a:r>
              <a:rPr lang="en-GB" altLang="en-US" sz="2600" dirty="0"/>
              <a:t>Knudsen and Fotheringham (1986)  test a number of different statistics and suggest Standardised Root Mean Squared Error is the most robust.</a:t>
            </a:r>
          </a:p>
          <a:p>
            <a:pPr>
              <a:buFont typeface="Wingdings 2" panose="05020102010507070707" pitchFamily="18" charset="2"/>
              <a:buNone/>
            </a:pPr>
            <a:endParaRPr lang="en-GB" altLang="en-US" sz="2600" dirty="0"/>
          </a:p>
          <a:p>
            <a:pPr>
              <a:buFont typeface="Wingdings 2" panose="05020102010507070707" pitchFamily="18" charset="2"/>
              <a:buNone/>
            </a:pPr>
            <a:endParaRPr lang="en-GB" altLang="en-US" sz="2600" dirty="0"/>
          </a:p>
        </p:txBody>
      </p:sp>
    </p:spTree>
    <p:extLst>
      <p:ext uri="{BB962C8B-B14F-4D97-AF65-F5344CB8AC3E}">
        <p14:creationId xmlns:p14="http://schemas.microsoft.com/office/powerpoint/2010/main" val="24470390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13A47E0E-9525-4BED-AA18-32FC7B90E8B1}"/>
              </a:ext>
            </a:extLst>
          </p:cNvPr>
          <p:cNvSpPr>
            <a:spLocks noGrp="1" noChangeArrowheads="1"/>
          </p:cNvSpPr>
          <p:nvPr>
            <p:ph idx="1"/>
          </p:nvPr>
        </p:nvSpPr>
        <p:spPr>
          <a:xfrm>
            <a:off x="335360" y="2349500"/>
            <a:ext cx="9669065" cy="4237038"/>
          </a:xfrm>
        </p:spPr>
        <p:txBody>
          <a:bodyPr rtlCol="0">
            <a:normAutofit/>
          </a:bodyPr>
          <a:lstStyle/>
          <a:p>
            <a:pPr lvl="1" eaLnBrk="1" fontAlgn="auto" hangingPunct="1">
              <a:spcAft>
                <a:spcPts val="0"/>
              </a:spcAft>
              <a:buNone/>
              <a:defRPr/>
            </a:pPr>
            <a:r>
              <a:rPr lang="en-GB" sz="2000" dirty="0">
                <a:solidFill>
                  <a:schemeClr val="bg1">
                    <a:lumMod val="50000"/>
                  </a:schemeClr>
                </a:solidFill>
              </a:rPr>
              <a:t>Preparing to model</a:t>
            </a:r>
          </a:p>
          <a:p>
            <a:pPr lvl="1" eaLnBrk="1" fontAlgn="auto" hangingPunct="1">
              <a:spcAft>
                <a:spcPts val="0"/>
              </a:spcAft>
              <a:buNone/>
              <a:defRPr/>
            </a:pPr>
            <a:r>
              <a:rPr lang="en-GB" sz="2000" dirty="0">
                <a:solidFill>
                  <a:schemeClr val="bg1">
                    <a:lumMod val="50000"/>
                  </a:schemeClr>
                </a:solidFill>
              </a:rPr>
              <a:t>Verification</a:t>
            </a:r>
          </a:p>
          <a:p>
            <a:pPr lvl="1" eaLnBrk="1" fontAlgn="auto" hangingPunct="1">
              <a:spcAft>
                <a:spcPts val="0"/>
              </a:spcAft>
              <a:buNone/>
              <a:defRPr/>
            </a:pPr>
            <a:r>
              <a:rPr lang="en-GB" sz="2000" dirty="0">
                <a:solidFill>
                  <a:schemeClr val="bg1">
                    <a:lumMod val="50000"/>
                  </a:schemeClr>
                </a:solidFill>
              </a:rPr>
              <a:t>Calibration/Optimisation</a:t>
            </a:r>
          </a:p>
          <a:p>
            <a:pPr lvl="1" eaLnBrk="1" fontAlgn="auto" hangingPunct="1">
              <a:spcAft>
                <a:spcPts val="0"/>
              </a:spcAft>
              <a:buNone/>
              <a:defRPr/>
            </a:pPr>
            <a:r>
              <a:rPr lang="en-GB" sz="2000" dirty="0">
                <a:solidFill>
                  <a:schemeClr val="bg1">
                    <a:lumMod val="50000"/>
                  </a:schemeClr>
                </a:solidFill>
              </a:rPr>
              <a:t>Thinking machines</a:t>
            </a:r>
          </a:p>
          <a:p>
            <a:pPr lvl="1" eaLnBrk="1" fontAlgn="auto" hangingPunct="1">
              <a:spcAft>
                <a:spcPts val="0"/>
              </a:spcAft>
              <a:buNone/>
              <a:defRPr/>
            </a:pPr>
            <a:r>
              <a:rPr lang="en-GB" dirty="0">
                <a:solidFill>
                  <a:schemeClr val="bg1">
                    <a:lumMod val="50000"/>
                  </a:schemeClr>
                </a:solidFill>
              </a:rPr>
              <a:t>Validation</a:t>
            </a:r>
          </a:p>
          <a:p>
            <a:pPr lvl="1" eaLnBrk="1" fontAlgn="auto" hangingPunct="1">
              <a:spcAft>
                <a:spcPts val="0"/>
              </a:spcAft>
              <a:buNone/>
              <a:defRPr/>
            </a:pPr>
            <a:r>
              <a:rPr lang="en-GB" sz="3600" dirty="0"/>
              <a:t>Sensitivity testing and dealing with error</a:t>
            </a:r>
          </a:p>
          <a:p>
            <a:pPr lvl="1" eaLnBrk="1" fontAlgn="auto" hangingPunct="1">
              <a:spcAft>
                <a:spcPts val="0"/>
              </a:spcAft>
              <a:buNone/>
              <a:defRPr/>
            </a:pPr>
            <a:endParaRPr lang="en-GB" sz="3600" dirty="0"/>
          </a:p>
          <a:p>
            <a:pPr lvl="1" eaLnBrk="1" fontAlgn="auto" hangingPunct="1">
              <a:spcAft>
                <a:spcPts val="0"/>
              </a:spcAft>
              <a:buNone/>
              <a:defRPr/>
            </a:pPr>
            <a:endParaRPr lang="en-GB" sz="2000" dirty="0">
              <a:solidFill>
                <a:schemeClr val="bg1">
                  <a:lumMod val="50000"/>
                </a:schemeClr>
              </a:solidFill>
            </a:endParaRPr>
          </a:p>
        </p:txBody>
      </p:sp>
    </p:spTree>
    <p:extLst>
      <p:ext uri="{BB962C8B-B14F-4D97-AF65-F5344CB8AC3E}">
        <p14:creationId xmlns:p14="http://schemas.microsoft.com/office/powerpoint/2010/main" val="6552669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AC405C09-D1B8-4B67-89BC-1A21C4AAA30B}"/>
              </a:ext>
            </a:extLst>
          </p:cNvPr>
          <p:cNvSpPr>
            <a:spLocks noGrp="1"/>
          </p:cNvSpPr>
          <p:nvPr>
            <p:ph type="title"/>
          </p:nvPr>
        </p:nvSpPr>
        <p:spPr>
          <a:xfrm>
            <a:off x="3719736" y="476672"/>
            <a:ext cx="7772400" cy="1143000"/>
          </a:xfrm>
        </p:spPr>
        <p:txBody>
          <a:bodyPr/>
          <a:lstStyle/>
          <a:p>
            <a:pPr algn="r"/>
            <a:r>
              <a:rPr lang="en-GB" altLang="en-US" dirty="0"/>
              <a:t>Errors</a:t>
            </a:r>
          </a:p>
        </p:txBody>
      </p:sp>
      <p:sp>
        <p:nvSpPr>
          <p:cNvPr id="39939" name="Content Placeholder 2">
            <a:extLst>
              <a:ext uri="{FF2B5EF4-FFF2-40B4-BE49-F238E27FC236}">
                <a16:creationId xmlns:a16="http://schemas.microsoft.com/office/drawing/2014/main" id="{60A8CAAF-A13E-47A1-886C-89F7AECAFD1D}"/>
              </a:ext>
            </a:extLst>
          </p:cNvPr>
          <p:cNvSpPr>
            <a:spLocks noGrp="1"/>
          </p:cNvSpPr>
          <p:nvPr>
            <p:ph sz="quarter" idx="1"/>
          </p:nvPr>
        </p:nvSpPr>
        <p:spPr>
          <a:xfrm>
            <a:off x="335360" y="2571750"/>
            <a:ext cx="11305256" cy="4071938"/>
          </a:xfrm>
        </p:spPr>
        <p:txBody>
          <a:bodyPr/>
          <a:lstStyle/>
          <a:p>
            <a:pPr>
              <a:buFont typeface="Wingdings 2" pitchFamily="18" charset="2"/>
              <a:buNone/>
              <a:defRPr/>
            </a:pPr>
            <a:r>
              <a:rPr lang="en-GB" sz="2600" dirty="0"/>
              <a:t>Model errors</a:t>
            </a:r>
          </a:p>
          <a:p>
            <a:pPr>
              <a:buFont typeface="Wingdings 2" pitchFamily="18" charset="2"/>
              <a:buNone/>
              <a:defRPr/>
            </a:pPr>
            <a:r>
              <a:rPr lang="en-GB" sz="2600" dirty="0"/>
              <a:t>Data errors:</a:t>
            </a:r>
          </a:p>
          <a:p>
            <a:pPr>
              <a:buFont typeface="Wingdings 2" pitchFamily="18" charset="2"/>
              <a:buNone/>
              <a:defRPr/>
            </a:pPr>
            <a:r>
              <a:rPr lang="en-GB" sz="2600" dirty="0"/>
              <a:t>	Errors in the real world</a:t>
            </a:r>
          </a:p>
          <a:p>
            <a:pPr>
              <a:buFont typeface="Wingdings 2" pitchFamily="18" charset="2"/>
              <a:buNone/>
              <a:defRPr/>
            </a:pPr>
            <a:r>
              <a:rPr lang="en-GB" sz="2600" dirty="0"/>
              <a:t>	Errors in the model</a:t>
            </a:r>
          </a:p>
          <a:p>
            <a:pPr marL="0" indent="0">
              <a:buNone/>
              <a:defRPr/>
            </a:pPr>
            <a:endParaRPr lang="en-GB" sz="2600" dirty="0"/>
          </a:p>
          <a:p>
            <a:pPr marL="0" indent="0">
              <a:buNone/>
              <a:defRPr/>
            </a:pPr>
            <a:r>
              <a:rPr lang="en-GB" sz="2600" dirty="0"/>
              <a:t>Ideally we need to know if the model is a reasonable version of reality.</a:t>
            </a:r>
          </a:p>
          <a:p>
            <a:pPr marL="0" indent="0">
              <a:buNone/>
              <a:defRPr/>
            </a:pPr>
            <a:r>
              <a:rPr lang="en-GB" sz="2600" dirty="0"/>
              <a:t>We also need to know how it will respond to minor errors in the input data.</a:t>
            </a:r>
          </a:p>
        </p:txBody>
      </p:sp>
    </p:spTree>
    <p:extLst>
      <p:ext uri="{BB962C8B-B14F-4D97-AF65-F5344CB8AC3E}">
        <p14:creationId xmlns:p14="http://schemas.microsoft.com/office/powerpoint/2010/main" val="39724646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2E628659-C17C-4436-83F1-EBE2E536C27E}"/>
              </a:ext>
            </a:extLst>
          </p:cNvPr>
          <p:cNvSpPr>
            <a:spLocks noGrp="1"/>
          </p:cNvSpPr>
          <p:nvPr>
            <p:ph type="title"/>
          </p:nvPr>
        </p:nvSpPr>
        <p:spPr>
          <a:xfrm>
            <a:off x="4007768" y="332656"/>
            <a:ext cx="7772400" cy="1143000"/>
          </a:xfrm>
        </p:spPr>
        <p:txBody>
          <a:bodyPr/>
          <a:lstStyle/>
          <a:p>
            <a:pPr algn="r"/>
            <a:r>
              <a:rPr lang="en-GB" altLang="en-US" sz="4000" dirty="0"/>
              <a:t>Sensitivity testing</a:t>
            </a:r>
          </a:p>
        </p:txBody>
      </p:sp>
      <p:sp>
        <p:nvSpPr>
          <p:cNvPr id="109571" name="Content Placeholder 2">
            <a:extLst>
              <a:ext uri="{FF2B5EF4-FFF2-40B4-BE49-F238E27FC236}">
                <a16:creationId xmlns:a16="http://schemas.microsoft.com/office/drawing/2014/main" id="{0BE3C10C-8B33-4303-B863-A7F386B5CC0A}"/>
              </a:ext>
            </a:extLst>
          </p:cNvPr>
          <p:cNvSpPr>
            <a:spLocks noGrp="1"/>
          </p:cNvSpPr>
          <p:nvPr>
            <p:ph sz="quarter" idx="1"/>
          </p:nvPr>
        </p:nvSpPr>
        <p:spPr>
          <a:xfrm>
            <a:off x="407368" y="2214564"/>
            <a:ext cx="11372800" cy="4429125"/>
          </a:xfrm>
        </p:spPr>
        <p:txBody>
          <a:bodyPr/>
          <a:lstStyle/>
          <a:p>
            <a:pPr marL="0" indent="0">
              <a:buNone/>
            </a:pPr>
            <a:r>
              <a:rPr lang="en-GB" altLang="en-US" sz="2600" dirty="0"/>
              <a:t>Tweak key variables in a minor way to see how the model responds. </a:t>
            </a:r>
          </a:p>
          <a:p>
            <a:pPr marL="0" indent="0">
              <a:buNone/>
            </a:pPr>
            <a:r>
              <a:rPr lang="en-GB" altLang="en-US" sz="2600" dirty="0"/>
              <a:t>The model maybe ergodic, that is, insensitive to starting conditions after a long enough run. </a:t>
            </a:r>
          </a:p>
          <a:p>
            <a:pPr marL="0" indent="0">
              <a:buNone/>
            </a:pPr>
            <a:r>
              <a:rPr lang="en-GB" altLang="en-US" sz="2600" dirty="0"/>
              <a:t>If the model does respond strongly is this how the real system might respond, or is it a model artefact? </a:t>
            </a:r>
          </a:p>
          <a:p>
            <a:pPr marL="0" indent="0">
              <a:buNone/>
            </a:pPr>
            <a:r>
              <a:rPr lang="en-GB" altLang="en-US" sz="2600" dirty="0"/>
              <a:t>If it responds strongly what does this say about the potential errors that might creep into predictions if your initial data isn't perfectly accurate? </a:t>
            </a:r>
          </a:p>
          <a:p>
            <a:pPr marL="0" indent="0">
              <a:buNone/>
            </a:pPr>
            <a:r>
              <a:rPr lang="en-GB" altLang="en-US" sz="2600" dirty="0"/>
              <a:t>Is error propagation a problem? Where is the homeostasis?</a:t>
            </a:r>
          </a:p>
        </p:txBody>
      </p:sp>
    </p:spTree>
    <p:extLst>
      <p:ext uri="{BB962C8B-B14F-4D97-AF65-F5344CB8AC3E}">
        <p14:creationId xmlns:p14="http://schemas.microsoft.com/office/powerpoint/2010/main" val="42500502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CF177EC4-A067-4AC9-B5A9-B04F37C549A6}"/>
              </a:ext>
            </a:extLst>
          </p:cNvPr>
          <p:cNvSpPr>
            <a:spLocks noGrp="1"/>
          </p:cNvSpPr>
          <p:nvPr>
            <p:ph type="title"/>
          </p:nvPr>
        </p:nvSpPr>
        <p:spPr>
          <a:xfrm>
            <a:off x="3863752" y="332656"/>
            <a:ext cx="7772400" cy="1143000"/>
          </a:xfrm>
        </p:spPr>
        <p:txBody>
          <a:bodyPr/>
          <a:lstStyle/>
          <a:p>
            <a:pPr algn="r"/>
            <a:r>
              <a:rPr lang="en-GB" altLang="en-US" sz="4000" dirty="0"/>
              <a:t>Monte Carlo testing</a:t>
            </a:r>
          </a:p>
        </p:txBody>
      </p:sp>
      <p:sp>
        <p:nvSpPr>
          <p:cNvPr id="111619" name="Content Placeholder 2">
            <a:extLst>
              <a:ext uri="{FF2B5EF4-FFF2-40B4-BE49-F238E27FC236}">
                <a16:creationId xmlns:a16="http://schemas.microsoft.com/office/drawing/2014/main" id="{1C04CDDE-AD73-4ADF-9DB4-C2F72B6C5637}"/>
              </a:ext>
            </a:extLst>
          </p:cNvPr>
          <p:cNvSpPr>
            <a:spLocks noGrp="1"/>
          </p:cNvSpPr>
          <p:nvPr>
            <p:ph sz="quarter" idx="1"/>
          </p:nvPr>
        </p:nvSpPr>
        <p:spPr>
          <a:xfrm>
            <a:off x="407368" y="2571750"/>
            <a:ext cx="11377264" cy="4071938"/>
          </a:xfrm>
        </p:spPr>
        <p:txBody>
          <a:bodyPr/>
          <a:lstStyle/>
          <a:p>
            <a:pPr marL="0" indent="0">
              <a:buNone/>
            </a:pPr>
            <a:r>
              <a:rPr lang="en-GB" altLang="en-US" sz="2600" dirty="0"/>
              <a:t>If the model is deterministic, one run will be much like another.</a:t>
            </a:r>
          </a:p>
          <a:p>
            <a:pPr marL="0" indent="0">
              <a:buNone/>
            </a:pPr>
            <a:endParaRPr lang="en-GB" altLang="en-US" sz="2600" dirty="0"/>
          </a:p>
          <a:p>
            <a:pPr marL="0" indent="0">
              <a:buNone/>
            </a:pPr>
            <a:r>
              <a:rPr lang="en-GB" altLang="en-US" sz="2600" dirty="0"/>
              <a:t>If the model is stochastic (</a:t>
            </a:r>
            <a:r>
              <a:rPr lang="en-GB" altLang="en-US" sz="2600" dirty="0" err="1"/>
              <a:t>ie</a:t>
            </a:r>
            <a:r>
              <a:rPr lang="en-GB" altLang="en-US" sz="2600" dirty="0"/>
              <a:t>. includes some randomisation), you’ll need to run in multiple times.</a:t>
            </a:r>
          </a:p>
          <a:p>
            <a:pPr marL="0" indent="0">
              <a:buNone/>
            </a:pPr>
            <a:endParaRPr lang="en-GB" altLang="en-US" sz="2600" dirty="0"/>
          </a:p>
          <a:p>
            <a:pPr marL="0" indent="0">
              <a:buNone/>
            </a:pPr>
            <a:r>
              <a:rPr lang="en-GB" altLang="en-US" sz="2600" dirty="0"/>
              <a:t>In addition, if you’re not sure about the inputs, you may need to vary them to cope with the uncertainty: Monte Carlo testing runs 1000’s of models with a variety of potential inputs drawn from the distributions seen in reality, and generates probabilistic answers.</a:t>
            </a:r>
          </a:p>
        </p:txBody>
      </p:sp>
    </p:spTree>
    <p:extLst>
      <p:ext uri="{BB962C8B-B14F-4D97-AF65-F5344CB8AC3E}">
        <p14:creationId xmlns:p14="http://schemas.microsoft.com/office/powerpoint/2010/main" val="2183971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BCD70225-4ACA-48CA-A06E-CC2994AE5257}"/>
              </a:ext>
            </a:extLst>
          </p:cNvPr>
          <p:cNvSpPr>
            <a:spLocks noGrp="1" noChangeArrowheads="1"/>
          </p:cNvSpPr>
          <p:nvPr>
            <p:ph idx="1"/>
          </p:nvPr>
        </p:nvSpPr>
        <p:spPr>
          <a:xfrm>
            <a:off x="623392" y="2349500"/>
            <a:ext cx="10945216" cy="4237038"/>
          </a:xfrm>
        </p:spPr>
        <p:txBody>
          <a:bodyPr rtlCol="0">
            <a:normAutofit/>
          </a:bodyPr>
          <a:lstStyle/>
          <a:p>
            <a:pPr lvl="1" eaLnBrk="1" fontAlgn="auto" hangingPunct="1">
              <a:spcAft>
                <a:spcPts val="0"/>
              </a:spcAft>
              <a:buNone/>
              <a:defRPr/>
            </a:pPr>
            <a:r>
              <a:rPr lang="en-GB" dirty="0">
                <a:solidFill>
                  <a:schemeClr val="bg1">
                    <a:lumMod val="50000"/>
                  </a:schemeClr>
                </a:solidFill>
              </a:rPr>
              <a:t>The modelling process:</a:t>
            </a:r>
          </a:p>
          <a:p>
            <a:pPr lvl="1" eaLnBrk="1" fontAlgn="auto" hangingPunct="1">
              <a:spcAft>
                <a:spcPts val="0"/>
              </a:spcAft>
              <a:buNone/>
              <a:defRPr/>
            </a:pPr>
            <a:r>
              <a:rPr lang="en-GB" dirty="0">
                <a:solidFill>
                  <a:schemeClr val="bg1">
                    <a:lumMod val="50000"/>
                  </a:schemeClr>
                </a:solidFill>
              </a:rPr>
              <a:t>Preparing to model</a:t>
            </a:r>
          </a:p>
          <a:p>
            <a:pPr lvl="1" eaLnBrk="1" fontAlgn="auto" hangingPunct="1">
              <a:spcAft>
                <a:spcPts val="0"/>
              </a:spcAft>
              <a:buNone/>
              <a:defRPr/>
            </a:pPr>
            <a:r>
              <a:rPr lang="en-GB" sz="3600" dirty="0"/>
              <a:t>Verification</a:t>
            </a:r>
          </a:p>
          <a:p>
            <a:pPr lvl="1" eaLnBrk="1" fontAlgn="auto" hangingPunct="1">
              <a:spcAft>
                <a:spcPts val="0"/>
              </a:spcAft>
              <a:buNone/>
              <a:defRPr/>
            </a:pPr>
            <a:r>
              <a:rPr lang="en-GB" dirty="0">
                <a:solidFill>
                  <a:schemeClr val="bg1">
                    <a:lumMod val="50000"/>
                  </a:schemeClr>
                </a:solidFill>
              </a:rPr>
              <a:t>Calibration/Optimisation</a:t>
            </a:r>
          </a:p>
          <a:p>
            <a:pPr lvl="1" eaLnBrk="1" fontAlgn="auto" hangingPunct="1">
              <a:spcAft>
                <a:spcPts val="0"/>
              </a:spcAft>
              <a:buNone/>
              <a:defRPr/>
            </a:pPr>
            <a:r>
              <a:rPr lang="en-GB" dirty="0">
                <a:solidFill>
                  <a:schemeClr val="bg1">
                    <a:lumMod val="50000"/>
                  </a:schemeClr>
                </a:solidFill>
              </a:rPr>
              <a:t>Thinking machines</a:t>
            </a:r>
          </a:p>
          <a:p>
            <a:pPr lvl="1" eaLnBrk="1" fontAlgn="auto" hangingPunct="1">
              <a:spcAft>
                <a:spcPts val="0"/>
              </a:spcAft>
              <a:buNone/>
              <a:defRPr/>
            </a:pPr>
            <a:r>
              <a:rPr lang="en-GB" sz="2000" dirty="0">
                <a:solidFill>
                  <a:schemeClr val="bg1">
                    <a:lumMod val="50000"/>
                  </a:schemeClr>
                </a:solidFill>
              </a:rPr>
              <a:t>Validation</a:t>
            </a:r>
          </a:p>
          <a:p>
            <a:pPr lvl="1" eaLnBrk="1" fontAlgn="auto" hangingPunct="1">
              <a:spcAft>
                <a:spcPts val="0"/>
              </a:spcAft>
              <a:buNone/>
              <a:defRPr/>
            </a:pPr>
            <a:r>
              <a:rPr lang="en-GB" sz="2000" dirty="0">
                <a:solidFill>
                  <a:prstClr val="white">
                    <a:lumMod val="50000"/>
                  </a:prstClr>
                </a:solidFill>
              </a:rPr>
              <a:t>Sensitivity testing and dealing with error</a:t>
            </a:r>
          </a:p>
          <a:p>
            <a:pPr lvl="1" eaLnBrk="1" fontAlgn="auto" hangingPunct="1">
              <a:spcAft>
                <a:spcPts val="0"/>
              </a:spcAft>
              <a:buNone/>
              <a:defRPr/>
            </a:pPr>
            <a:endParaRPr lang="en-GB" sz="2000" dirty="0">
              <a:solidFill>
                <a:schemeClr val="bg1">
                  <a:lumMod val="50000"/>
                </a:schemeClr>
              </a:solidFill>
            </a:endParaRPr>
          </a:p>
          <a:p>
            <a:pPr lvl="1" eaLnBrk="1" fontAlgn="auto" hangingPunct="1">
              <a:spcAft>
                <a:spcPts val="0"/>
              </a:spcAft>
              <a:buNone/>
              <a:defRPr/>
            </a:pPr>
            <a:endParaRPr lang="en-GB" sz="2000" dirty="0">
              <a:solidFill>
                <a:schemeClr val="bg1">
                  <a:lumMod val="50000"/>
                </a:schemeClr>
              </a:solidFill>
            </a:endParaRPr>
          </a:p>
        </p:txBody>
      </p:sp>
    </p:spTree>
    <p:extLst>
      <p:ext uri="{BB962C8B-B14F-4D97-AF65-F5344CB8AC3E}">
        <p14:creationId xmlns:p14="http://schemas.microsoft.com/office/powerpoint/2010/main" val="7964973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3BD90FD4-DFB4-4DCE-AC54-0979C3AAEA44}"/>
              </a:ext>
            </a:extLst>
          </p:cNvPr>
          <p:cNvSpPr>
            <a:spLocks noGrp="1"/>
          </p:cNvSpPr>
          <p:nvPr>
            <p:ph type="title"/>
          </p:nvPr>
        </p:nvSpPr>
        <p:spPr>
          <a:xfrm>
            <a:off x="3791744" y="404664"/>
            <a:ext cx="7772400" cy="1143000"/>
          </a:xfrm>
        </p:spPr>
        <p:txBody>
          <a:bodyPr/>
          <a:lstStyle/>
          <a:p>
            <a:pPr algn="r"/>
            <a:r>
              <a:rPr lang="en-GB" altLang="en-US" sz="4000" dirty="0"/>
              <a:t>Finally…</a:t>
            </a:r>
          </a:p>
        </p:txBody>
      </p:sp>
      <p:sp>
        <p:nvSpPr>
          <p:cNvPr id="113667" name="Content Placeholder 2">
            <a:extLst>
              <a:ext uri="{FF2B5EF4-FFF2-40B4-BE49-F238E27FC236}">
                <a16:creationId xmlns:a16="http://schemas.microsoft.com/office/drawing/2014/main" id="{C8B80C3D-9816-43F5-B379-4807E9C8FA2C}"/>
              </a:ext>
            </a:extLst>
          </p:cNvPr>
          <p:cNvSpPr>
            <a:spLocks noGrp="1"/>
          </p:cNvSpPr>
          <p:nvPr>
            <p:ph sz="quarter" idx="1"/>
          </p:nvPr>
        </p:nvSpPr>
        <p:spPr>
          <a:xfrm>
            <a:off x="551384" y="2571750"/>
            <a:ext cx="11305256" cy="4071938"/>
          </a:xfrm>
        </p:spPr>
        <p:txBody>
          <a:bodyPr/>
          <a:lstStyle/>
          <a:p>
            <a:pPr>
              <a:buFont typeface="Wingdings 2" panose="05020102010507070707" pitchFamily="18" charset="2"/>
              <a:buNone/>
            </a:pPr>
            <a:r>
              <a:rPr lang="en-GB" altLang="en-US" sz="2600" dirty="0"/>
              <a:t>Models aren’t just about prediction.</a:t>
            </a:r>
          </a:p>
          <a:p>
            <a:pPr>
              <a:buFont typeface="Wingdings 2" panose="05020102010507070707" pitchFamily="18" charset="2"/>
              <a:buNone/>
            </a:pPr>
            <a:endParaRPr lang="en-GB" altLang="en-US" sz="2600" dirty="0"/>
          </a:p>
          <a:p>
            <a:pPr>
              <a:buFont typeface="Wingdings 2" panose="05020102010507070707" pitchFamily="18" charset="2"/>
              <a:buNone/>
            </a:pPr>
            <a:r>
              <a:rPr lang="en-GB" altLang="en-US" sz="2600" dirty="0"/>
              <a:t>They can be about experimenting with ideas.</a:t>
            </a:r>
          </a:p>
          <a:p>
            <a:pPr>
              <a:buFont typeface="Wingdings 2" panose="05020102010507070707" pitchFamily="18" charset="2"/>
              <a:buNone/>
            </a:pPr>
            <a:endParaRPr lang="en-GB" altLang="en-US" sz="2600" dirty="0"/>
          </a:p>
          <a:p>
            <a:pPr>
              <a:buFont typeface="Wingdings 2" panose="05020102010507070707" pitchFamily="18" charset="2"/>
              <a:buNone/>
            </a:pPr>
            <a:r>
              <a:rPr lang="en-GB" altLang="en-US" sz="2600" dirty="0"/>
              <a:t>They can be about testing ideas/logic of theories.</a:t>
            </a:r>
          </a:p>
          <a:p>
            <a:pPr>
              <a:buFont typeface="Wingdings 2" panose="05020102010507070707" pitchFamily="18" charset="2"/>
              <a:buNone/>
            </a:pPr>
            <a:endParaRPr lang="en-GB" altLang="en-US" sz="2600" dirty="0"/>
          </a:p>
          <a:p>
            <a:pPr>
              <a:buFont typeface="Wingdings 2" panose="05020102010507070707" pitchFamily="18" charset="2"/>
              <a:buNone/>
            </a:pPr>
            <a:r>
              <a:rPr lang="en-GB" altLang="en-US" sz="2600" dirty="0"/>
              <a:t>They can be to hold ideas.</a:t>
            </a:r>
          </a:p>
          <a:p>
            <a:pPr>
              <a:buFont typeface="Wingdings 2" panose="05020102010507070707" pitchFamily="18" charset="2"/>
              <a:buNone/>
            </a:pPr>
            <a:endParaRPr lang="en-GB" altLang="en-US" dirty="0"/>
          </a:p>
        </p:txBody>
      </p:sp>
    </p:spTree>
    <p:extLst>
      <p:ext uri="{BB962C8B-B14F-4D97-AF65-F5344CB8AC3E}">
        <p14:creationId xmlns:p14="http://schemas.microsoft.com/office/powerpoint/2010/main" val="10716353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A6A32676-456B-47EE-814A-FA0DE06323CC}"/>
              </a:ext>
            </a:extLst>
          </p:cNvPr>
          <p:cNvSpPr>
            <a:spLocks noGrp="1" noChangeArrowheads="1"/>
          </p:cNvSpPr>
          <p:nvPr>
            <p:ph type="title"/>
          </p:nvPr>
        </p:nvSpPr>
        <p:spPr>
          <a:xfrm>
            <a:off x="2711450" y="333375"/>
            <a:ext cx="7772400" cy="1143000"/>
          </a:xfrm>
        </p:spPr>
        <p:txBody>
          <a:bodyPr/>
          <a:lstStyle/>
          <a:p>
            <a:pPr algn="r"/>
            <a:r>
              <a:rPr lang="en-GB" altLang="en-US" sz="4000"/>
              <a:t>Further info</a:t>
            </a:r>
            <a:endParaRPr lang="en-GB" altLang="en-US"/>
          </a:p>
        </p:txBody>
      </p:sp>
      <p:sp>
        <p:nvSpPr>
          <p:cNvPr id="31747" name="Rectangle 3">
            <a:extLst>
              <a:ext uri="{FF2B5EF4-FFF2-40B4-BE49-F238E27FC236}">
                <a16:creationId xmlns:a16="http://schemas.microsoft.com/office/drawing/2014/main" id="{4405D2C3-3358-4384-9F61-D76461D2B6E2}"/>
              </a:ext>
            </a:extLst>
          </p:cNvPr>
          <p:cNvSpPr>
            <a:spLocks noGrp="1" noChangeArrowheads="1"/>
          </p:cNvSpPr>
          <p:nvPr>
            <p:ph sz="quarter" idx="1"/>
          </p:nvPr>
        </p:nvSpPr>
        <p:spPr>
          <a:xfrm>
            <a:off x="407369" y="2071688"/>
            <a:ext cx="7272958" cy="4500562"/>
          </a:xfrm>
        </p:spPr>
        <p:txBody>
          <a:bodyPr/>
          <a:lstStyle/>
          <a:p>
            <a:pPr marL="0" indent="0">
              <a:buNone/>
              <a:defRPr/>
            </a:pPr>
            <a:r>
              <a:rPr lang="en-GB" sz="2600" dirty="0"/>
              <a:t>Steven Wolfram “A new kind of science”</a:t>
            </a:r>
          </a:p>
          <a:p>
            <a:pPr marL="0" indent="0">
              <a:buNone/>
              <a:defRPr/>
            </a:pPr>
            <a:r>
              <a:rPr lang="en-GB" sz="2600" dirty="0"/>
              <a:t>A major project applying CAs to Life, the Universe and Everything.</a:t>
            </a:r>
          </a:p>
          <a:p>
            <a:pPr>
              <a:buFont typeface="Wingdings 2" pitchFamily="18" charset="2"/>
              <a:buNone/>
              <a:defRPr/>
            </a:pPr>
            <a:endParaRPr lang="en-GB" sz="2600" dirty="0"/>
          </a:p>
          <a:p>
            <a:pPr marL="0" indent="0">
              <a:buNone/>
            </a:pPr>
            <a:r>
              <a:rPr lang="en-GB" altLang="en-US" sz="2600" dirty="0"/>
              <a:t>Flake (2000) The Computational Beauty of Nature: Computer Explorations of Fractals, Chaos, Complex Systems, and Adaptation.</a:t>
            </a:r>
          </a:p>
        </p:txBody>
      </p:sp>
      <p:pic>
        <p:nvPicPr>
          <p:cNvPr id="53253" name="Picture 2">
            <a:extLst>
              <a:ext uri="{FF2B5EF4-FFF2-40B4-BE49-F238E27FC236}">
                <a16:creationId xmlns:a16="http://schemas.microsoft.com/office/drawing/2014/main" id="{075432D7-4D47-4EAB-8206-6D0B84497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26" y="1773240"/>
            <a:ext cx="1782763" cy="2159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A6B92AA7-F0F6-4812-8238-78746DB952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1087" y="4229257"/>
            <a:ext cx="1782763" cy="199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50881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628DA8F6-1D2E-4060-AACB-4B6F82B29679}"/>
              </a:ext>
            </a:extLst>
          </p:cNvPr>
          <p:cNvSpPr>
            <a:spLocks noGrp="1"/>
          </p:cNvSpPr>
          <p:nvPr>
            <p:ph type="title"/>
          </p:nvPr>
        </p:nvSpPr>
        <p:spPr>
          <a:xfrm>
            <a:off x="3791744" y="342108"/>
            <a:ext cx="7772400" cy="1143000"/>
          </a:xfrm>
        </p:spPr>
        <p:txBody>
          <a:bodyPr/>
          <a:lstStyle/>
          <a:p>
            <a:pPr algn="r" eaLnBrk="1" hangingPunct="1"/>
            <a:r>
              <a:rPr lang="en-GB" altLang="en-US" dirty="0"/>
              <a:t>Further reading</a:t>
            </a:r>
          </a:p>
        </p:txBody>
      </p:sp>
      <p:sp>
        <p:nvSpPr>
          <p:cNvPr id="104451" name="Content Placeholder 2">
            <a:extLst>
              <a:ext uri="{FF2B5EF4-FFF2-40B4-BE49-F238E27FC236}">
                <a16:creationId xmlns:a16="http://schemas.microsoft.com/office/drawing/2014/main" id="{683B77DA-8530-4056-9D39-EE218E7B8C9E}"/>
              </a:ext>
            </a:extLst>
          </p:cNvPr>
          <p:cNvSpPr>
            <a:spLocks noGrp="1"/>
          </p:cNvSpPr>
          <p:nvPr>
            <p:ph sz="quarter" idx="1"/>
          </p:nvPr>
        </p:nvSpPr>
        <p:spPr>
          <a:xfrm>
            <a:off x="479376" y="1557339"/>
            <a:ext cx="7616875" cy="4657725"/>
          </a:xfrm>
        </p:spPr>
        <p:txBody>
          <a:bodyPr/>
          <a:lstStyle/>
          <a:p>
            <a:pPr marL="0" indent="0" eaLnBrk="1" hangingPunct="1">
              <a:buNone/>
            </a:pPr>
            <a:r>
              <a:rPr lang="en-GB" altLang="en-US" sz="2600" dirty="0"/>
              <a:t>Michael Wooldridge (2009) “An Introduction to </a:t>
            </a:r>
            <a:r>
              <a:rPr lang="en-GB" altLang="en-US" sz="2600" dirty="0" err="1"/>
              <a:t>MultiAgent</a:t>
            </a:r>
            <a:r>
              <a:rPr lang="en-GB" altLang="en-US" sz="2600" dirty="0"/>
              <a:t> Systems” Wiley (2</a:t>
            </a:r>
            <a:r>
              <a:rPr lang="en-GB" altLang="en-US" sz="2600" baseline="30000" dirty="0"/>
              <a:t>nd</a:t>
            </a:r>
            <a:r>
              <a:rPr lang="en-GB" altLang="en-US" sz="2600" dirty="0"/>
              <a:t> Edition)</a:t>
            </a:r>
          </a:p>
          <a:p>
            <a:pPr marL="0" indent="0" eaLnBrk="1" hangingPunct="1">
              <a:buNone/>
            </a:pPr>
            <a:r>
              <a:rPr lang="en-GB" altLang="en-US" sz="2600" dirty="0"/>
              <a:t>	MAS architectures, BDI etc.</a:t>
            </a:r>
          </a:p>
          <a:p>
            <a:pPr marL="0" indent="0" eaLnBrk="1" hangingPunct="1">
              <a:buNone/>
            </a:pPr>
            <a:endParaRPr lang="en-GB" altLang="en-US" sz="2600" dirty="0"/>
          </a:p>
          <a:p>
            <a:pPr marL="0" indent="0" eaLnBrk="1" hangingPunct="1">
              <a:buNone/>
            </a:pPr>
            <a:r>
              <a:rPr lang="en-GB" altLang="en-US" sz="2600" dirty="0"/>
              <a:t>Stuart Russell and Peter </a:t>
            </a:r>
            <a:r>
              <a:rPr lang="en-GB" altLang="en-US" sz="2600" dirty="0" err="1"/>
              <a:t>Norvig</a:t>
            </a:r>
            <a:r>
              <a:rPr lang="en-GB" altLang="en-US" sz="2600" dirty="0"/>
              <a:t> (2010) “Artificial Intelligence: A Modern Approach” Prentice Hall (3</a:t>
            </a:r>
            <a:r>
              <a:rPr lang="en-GB" altLang="en-US" sz="2600" baseline="30000" dirty="0"/>
              <a:t>rd</a:t>
            </a:r>
            <a:r>
              <a:rPr lang="en-GB" altLang="en-US" sz="2600" dirty="0"/>
              <a:t> Edition)</a:t>
            </a:r>
          </a:p>
          <a:p>
            <a:pPr marL="0" indent="0" eaLnBrk="1" hangingPunct="1">
              <a:buNone/>
            </a:pPr>
            <a:r>
              <a:rPr lang="en-GB" altLang="en-US" sz="2600" dirty="0"/>
              <a:t>	Neural nets, Language Processing, etc.</a:t>
            </a:r>
          </a:p>
          <a:p>
            <a:pPr marL="0" indent="0" eaLnBrk="1" hangingPunct="1">
              <a:buNone/>
            </a:pPr>
            <a:r>
              <a:rPr lang="en-GB" altLang="en-US" sz="2600" dirty="0"/>
              <a:t> </a:t>
            </a:r>
          </a:p>
          <a:p>
            <a:pPr marL="0" indent="0" eaLnBrk="1" hangingPunct="1">
              <a:buNone/>
            </a:pPr>
            <a:endParaRPr lang="en-GB" altLang="en-US" sz="2600" dirty="0"/>
          </a:p>
        </p:txBody>
      </p:sp>
      <p:pic>
        <p:nvPicPr>
          <p:cNvPr id="104452" name="Picture 3">
            <a:extLst>
              <a:ext uri="{FF2B5EF4-FFF2-40B4-BE49-F238E27FC236}">
                <a16:creationId xmlns:a16="http://schemas.microsoft.com/office/drawing/2014/main" id="{B5FE7784-E44F-4BA8-A9DB-850C81F29F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8348" y="1558065"/>
            <a:ext cx="1947862"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3" name="Picture 5">
            <a:extLst>
              <a:ext uri="{FF2B5EF4-FFF2-40B4-BE49-F238E27FC236}">
                <a16:creationId xmlns:a16="http://schemas.microsoft.com/office/drawing/2014/main" id="{AED47742-2EFF-4591-AC68-81374FEEC6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2598" y="4129816"/>
            <a:ext cx="2500312"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9385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EED822E-971E-4593-8031-4F8CB288240C}"/>
              </a:ext>
            </a:extLst>
          </p:cNvPr>
          <p:cNvSpPr>
            <a:spLocks noGrp="1"/>
          </p:cNvSpPr>
          <p:nvPr>
            <p:ph type="title"/>
          </p:nvPr>
        </p:nvSpPr>
        <p:spPr>
          <a:xfrm>
            <a:off x="3863752" y="404664"/>
            <a:ext cx="7772400" cy="1143000"/>
          </a:xfrm>
        </p:spPr>
        <p:txBody>
          <a:bodyPr/>
          <a:lstStyle/>
          <a:p>
            <a:pPr algn="r"/>
            <a:r>
              <a:rPr lang="en-GB" altLang="en-US" sz="4000" dirty="0"/>
              <a:t>Verification</a:t>
            </a:r>
          </a:p>
        </p:txBody>
      </p:sp>
      <p:sp>
        <p:nvSpPr>
          <p:cNvPr id="21507" name="Content Placeholder 2">
            <a:extLst>
              <a:ext uri="{FF2B5EF4-FFF2-40B4-BE49-F238E27FC236}">
                <a16:creationId xmlns:a16="http://schemas.microsoft.com/office/drawing/2014/main" id="{5EC8D820-2367-4D9B-AA89-F5687ED9C155}"/>
              </a:ext>
            </a:extLst>
          </p:cNvPr>
          <p:cNvSpPr>
            <a:spLocks noGrp="1"/>
          </p:cNvSpPr>
          <p:nvPr>
            <p:ph sz="quarter" idx="1"/>
          </p:nvPr>
        </p:nvSpPr>
        <p:spPr>
          <a:xfrm>
            <a:off x="407368" y="2276476"/>
            <a:ext cx="11089232" cy="4367213"/>
          </a:xfrm>
        </p:spPr>
        <p:txBody>
          <a:bodyPr/>
          <a:lstStyle/>
          <a:p>
            <a:pPr marL="0" indent="0">
              <a:buNone/>
            </a:pPr>
            <a:r>
              <a:rPr lang="en-GB" altLang="en-US" sz="2600" dirty="0"/>
              <a:t>Does your model represent the real system in a rigorous manner without logical inconsistencies that aren't dealt with? </a:t>
            </a:r>
          </a:p>
          <a:p>
            <a:pPr marL="0" indent="0">
              <a:buNone/>
            </a:pPr>
            <a:endParaRPr lang="en-GB" altLang="en-US" sz="2600" dirty="0"/>
          </a:p>
          <a:p>
            <a:pPr marL="0" indent="0">
              <a:buNone/>
            </a:pPr>
            <a:r>
              <a:rPr lang="en-GB" altLang="en-US" sz="2600" dirty="0"/>
              <a:t>For simpler models attempts have been made to automate some of this, but social and environmental models are </a:t>
            </a:r>
            <a:r>
              <a:rPr lang="en-GB" altLang="en-US" sz="2600" dirty="0" err="1"/>
              <a:t>waaaay</a:t>
            </a:r>
            <a:r>
              <a:rPr lang="en-GB" altLang="en-US" sz="2600" dirty="0"/>
              <a:t> too complicated.</a:t>
            </a:r>
          </a:p>
          <a:p>
            <a:pPr marL="0" indent="0">
              <a:buNone/>
            </a:pPr>
            <a:endParaRPr lang="en-GB" altLang="en-US" sz="2600" dirty="0"/>
          </a:p>
          <a:p>
            <a:pPr marL="0" indent="0">
              <a:buNone/>
            </a:pPr>
            <a:r>
              <a:rPr lang="en-GB" altLang="en-US" sz="2600" dirty="0"/>
              <a:t>Verification is therefore largely by checking rulesets with experts, testing with abstract environments, and through validation.</a:t>
            </a:r>
          </a:p>
        </p:txBody>
      </p:sp>
    </p:spTree>
    <p:extLst>
      <p:ext uri="{BB962C8B-B14F-4D97-AF65-F5344CB8AC3E}">
        <p14:creationId xmlns:p14="http://schemas.microsoft.com/office/powerpoint/2010/main" val="3044795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5CCCBEA-B564-4D34-BAE3-79BB4E103F29}"/>
              </a:ext>
            </a:extLst>
          </p:cNvPr>
          <p:cNvSpPr>
            <a:spLocks noGrp="1"/>
          </p:cNvSpPr>
          <p:nvPr>
            <p:ph type="title"/>
          </p:nvPr>
        </p:nvSpPr>
        <p:spPr>
          <a:xfrm>
            <a:off x="2208212" y="260350"/>
            <a:ext cx="9357741" cy="1143000"/>
          </a:xfrm>
        </p:spPr>
        <p:txBody>
          <a:bodyPr/>
          <a:lstStyle/>
          <a:p>
            <a:pPr algn="r"/>
            <a:r>
              <a:rPr lang="en-GB" altLang="en-US" sz="4000" dirty="0"/>
              <a:t>Verification</a:t>
            </a:r>
            <a:endParaRPr lang="en-GB" altLang="en-US" dirty="0"/>
          </a:p>
        </p:txBody>
      </p:sp>
      <p:sp>
        <p:nvSpPr>
          <p:cNvPr id="23555" name="Content Placeholder 2">
            <a:extLst>
              <a:ext uri="{FF2B5EF4-FFF2-40B4-BE49-F238E27FC236}">
                <a16:creationId xmlns:a16="http://schemas.microsoft.com/office/drawing/2014/main" id="{19669CA4-DA96-4C6D-B5C8-FD0717BA1416}"/>
              </a:ext>
            </a:extLst>
          </p:cNvPr>
          <p:cNvSpPr>
            <a:spLocks noGrp="1"/>
          </p:cNvSpPr>
          <p:nvPr>
            <p:ph idx="1"/>
          </p:nvPr>
        </p:nvSpPr>
        <p:spPr>
          <a:xfrm>
            <a:off x="407368" y="2819400"/>
            <a:ext cx="8641383" cy="3735388"/>
          </a:xfrm>
        </p:spPr>
        <p:txBody>
          <a:bodyPr/>
          <a:lstStyle/>
          <a:p>
            <a:pPr marL="0" indent="0">
              <a:buNone/>
            </a:pPr>
            <a:r>
              <a:rPr lang="en-GB" altLang="en-US" sz="2600" dirty="0"/>
              <a:t>Test on abstract environments.</a:t>
            </a:r>
          </a:p>
          <a:p>
            <a:pPr marL="0" indent="0">
              <a:buNone/>
            </a:pPr>
            <a:r>
              <a:rPr lang="en-GB" altLang="en-US" sz="2600" dirty="0"/>
              <a:t>Adjust variables to test model elements one at a time and in small subsets.</a:t>
            </a:r>
          </a:p>
          <a:p>
            <a:pPr marL="0" indent="0">
              <a:buNone/>
            </a:pPr>
            <a:endParaRPr lang="en-GB" altLang="en-US" sz="2600" dirty="0"/>
          </a:p>
          <a:p>
            <a:pPr marL="0" indent="0">
              <a:buNone/>
            </a:pPr>
            <a:r>
              <a:rPr lang="en-GB" altLang="en-US" sz="2600" dirty="0"/>
              <a:t>Do the patterns look reasonable?</a:t>
            </a:r>
          </a:p>
          <a:p>
            <a:pPr marL="0" indent="0">
              <a:buNone/>
            </a:pPr>
            <a:r>
              <a:rPr lang="en-GB" altLang="en-US" sz="2600" dirty="0"/>
              <a:t>Does causality between variables seem reasonable?</a:t>
            </a:r>
          </a:p>
          <a:p>
            <a:pPr marL="0" indent="0">
              <a:buNone/>
            </a:pPr>
            <a:endParaRPr lang="en-GB" altLang="en-US" dirty="0"/>
          </a:p>
        </p:txBody>
      </p:sp>
      <p:pic>
        <p:nvPicPr>
          <p:cNvPr id="23556" name="Picture 7" descr="8alambda_1">
            <a:extLst>
              <a:ext uri="{FF2B5EF4-FFF2-40B4-BE49-F238E27FC236}">
                <a16:creationId xmlns:a16="http://schemas.microsoft.com/office/drawing/2014/main" id="{06AADA25-010F-4541-97A3-12E4F87739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2504" y="2829072"/>
            <a:ext cx="9334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descr="8lambda_40">
            <a:extLst>
              <a:ext uri="{FF2B5EF4-FFF2-40B4-BE49-F238E27FC236}">
                <a16:creationId xmlns:a16="http://schemas.microsoft.com/office/drawing/2014/main" id="{50615571-1809-4C45-9F97-146AB7E75D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2504" y="3838722"/>
            <a:ext cx="9334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5" descr="8lambda_80">
            <a:extLst>
              <a:ext uri="{FF2B5EF4-FFF2-40B4-BE49-F238E27FC236}">
                <a16:creationId xmlns:a16="http://schemas.microsoft.com/office/drawing/2014/main" id="{B3F8DB63-6C86-4240-991E-3393A41592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2504" y="4838847"/>
            <a:ext cx="9334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8473586"/>
      </p:ext>
    </p:extLst>
  </p:cSld>
  <p:clrMapOvr>
    <a:masterClrMapping/>
  </p:clrMapOvr>
</p:sld>
</file>

<file path=ppt/theme/_rels/themeOverride1.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ean">
    <a:dk1>
      <a:srgbClr val="2F2F2F"/>
    </a:dk1>
    <a:lt1>
      <a:sysClr val="window" lastClr="FFFFFF"/>
    </a:lt1>
    <a:dk2>
      <a:srgbClr val="2F2F2F"/>
    </a:dk2>
    <a:lt2>
      <a:srgbClr val="EAEBDE"/>
    </a:lt2>
    <a:accent1>
      <a:srgbClr val="636363"/>
    </a:accent1>
    <a:accent2>
      <a:srgbClr val="B0CCB0"/>
    </a:accent2>
    <a:accent3>
      <a:srgbClr val="A8CDD7"/>
    </a:accent3>
    <a:accent4>
      <a:srgbClr val="C0BEAF"/>
    </a:accent4>
    <a:accent5>
      <a:srgbClr val="CEC597"/>
    </a:accent5>
    <a:accent6>
      <a:srgbClr val="E8B7B7"/>
    </a:accent6>
    <a:hlink>
      <a:srgbClr val="0070C0"/>
    </a:hlink>
    <a:folHlink>
      <a:srgbClr val="0070C0"/>
    </a:folHlink>
  </a:clrScheme>
  <a:fontScheme name="Clean">
    <a:majorFont>
      <a:latin typeface="Calibri"/>
      <a:ea typeface=""/>
      <a:cs typeface=""/>
    </a:majorFont>
    <a:minorFont>
      <a:latin typeface="Calibri"/>
      <a:ea typeface=""/>
      <a:cs typeface=""/>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1472226264</TotalTime>
  <Pages>19</Pages>
  <Words>6693</Words>
  <Application>Microsoft Office PowerPoint</Application>
  <PresentationFormat>Widescreen</PresentationFormat>
  <Paragraphs>721</Paragraphs>
  <Slides>72</Slides>
  <Notes>63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81" baseType="lpstr">
      <vt:lpstr>Arial Unicode MS</vt:lpstr>
      <vt:lpstr>Arial</vt:lpstr>
      <vt:lpstr>Arial Narrow</vt:lpstr>
      <vt:lpstr>Calibri</vt:lpstr>
      <vt:lpstr>Times New Roman</vt:lpstr>
      <vt:lpstr>Wingdings</vt:lpstr>
      <vt:lpstr>Wingdings 2</vt:lpstr>
      <vt:lpstr>Office Theme</vt:lpstr>
      <vt:lpstr>Photo Editor Photo</vt:lpstr>
      <vt:lpstr>PowerPoint Presentation</vt:lpstr>
      <vt:lpstr>Preparing to model</vt:lpstr>
      <vt:lpstr>Data review</vt:lpstr>
      <vt:lpstr>Data review</vt:lpstr>
      <vt:lpstr>Model design</vt:lpstr>
      <vt:lpstr>Model design</vt:lpstr>
      <vt:lpstr>PowerPoint Presentation</vt:lpstr>
      <vt:lpstr>Verification</vt:lpstr>
      <vt:lpstr>Verification</vt:lpstr>
      <vt:lpstr>Model runs</vt:lpstr>
      <vt:lpstr>PowerPoint Presentation</vt:lpstr>
      <vt:lpstr>Parameters</vt:lpstr>
      <vt:lpstr>Calibration</vt:lpstr>
      <vt:lpstr>Model runs</vt:lpstr>
      <vt:lpstr>Calibration methodologies</vt:lpstr>
      <vt:lpstr>Solution spaces </vt:lpstr>
      <vt:lpstr>Calibration</vt:lpstr>
      <vt:lpstr>Heuristics (rule based) </vt:lpstr>
      <vt:lpstr>Example: Microsimulation</vt:lpstr>
      <vt:lpstr>How?</vt:lpstr>
      <vt:lpstr>MicroSimulation</vt:lpstr>
      <vt:lpstr>Heuristics (rule based) </vt:lpstr>
      <vt:lpstr>Meta-heuristic optimisation</vt:lpstr>
      <vt:lpstr>Typical method: Randomisation</vt:lpstr>
      <vt:lpstr>Simulated Annealing (SA) </vt:lpstr>
      <vt:lpstr>The Metropolis Algorithm</vt:lpstr>
      <vt:lpstr>Genetic Algorithms (GA)</vt:lpstr>
      <vt:lpstr>The basic Genetic Algorithm</vt:lpstr>
      <vt:lpstr>A GA example</vt:lpstr>
      <vt:lpstr>Inheritance, cross-over reproduction and mutation</vt:lpstr>
      <vt:lpstr>Other details</vt:lpstr>
      <vt:lpstr>Thinking machines</vt:lpstr>
      <vt:lpstr>PowerPoint Presentation</vt:lpstr>
      <vt:lpstr>Thinking in AI</vt:lpstr>
      <vt:lpstr>Reasoning</vt:lpstr>
      <vt:lpstr>Reasoning</vt:lpstr>
      <vt:lpstr>Thinking for agents</vt:lpstr>
      <vt:lpstr>Rulesets</vt:lpstr>
      <vt:lpstr> How do we decide actions?</vt:lpstr>
      <vt:lpstr>Picking rules</vt:lpstr>
      <vt:lpstr>Reality is fuzzy</vt:lpstr>
      <vt:lpstr>Fuzzy Sets and Logic</vt:lpstr>
      <vt:lpstr>Fuzzy Sets</vt:lpstr>
      <vt:lpstr>Fuzzy Logic models</vt:lpstr>
      <vt:lpstr>Bayesian Networks </vt:lpstr>
      <vt:lpstr>Bayesian Networks</vt:lpstr>
      <vt:lpstr>Bayesian stats</vt:lpstr>
      <vt:lpstr>Expert Systems</vt:lpstr>
      <vt:lpstr>Picking rules</vt:lpstr>
      <vt:lpstr>Belief-Desire-Intention</vt:lpstr>
      <vt:lpstr>Decision making</vt:lpstr>
      <vt:lpstr>The PECS model</vt:lpstr>
      <vt:lpstr>Thinking for agents</vt:lpstr>
      <vt:lpstr>PowerPoint Presentation</vt:lpstr>
      <vt:lpstr>Validation</vt:lpstr>
      <vt:lpstr>Validation</vt:lpstr>
      <vt:lpstr> Visual  comparison</vt:lpstr>
      <vt:lpstr>Comparison stats: space and class</vt:lpstr>
      <vt:lpstr>Comparison stats</vt:lpstr>
      <vt:lpstr>Comparison stats</vt:lpstr>
      <vt:lpstr>Comparison stats</vt:lpstr>
      <vt:lpstr>Comparison stats</vt:lpstr>
      <vt:lpstr>Correlation and scale</vt:lpstr>
      <vt:lpstr>Comparison stats</vt:lpstr>
      <vt:lpstr>Comparison stats: Graph / area-to-area flows</vt:lpstr>
      <vt:lpstr>PowerPoint Presentation</vt:lpstr>
      <vt:lpstr>Errors</vt:lpstr>
      <vt:lpstr>Sensitivity testing</vt:lpstr>
      <vt:lpstr>Monte Carlo testing</vt:lpstr>
      <vt:lpstr>Finally…</vt:lpstr>
      <vt:lpstr>Further info</vt:lpstr>
      <vt:lpstr>Further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Intriduction to Java Programming for Beginners, Novices, Geographers and Complete Idiots</dc:title>
  <dc:creator>Stan Openshaw</dc:creator>
  <cp:lastModifiedBy>Andy</cp:lastModifiedBy>
  <cp:revision>895</cp:revision>
  <cp:lastPrinted>1999-09-27T08:33:01Z</cp:lastPrinted>
  <dcterms:created xsi:type="dcterms:W3CDTF">1998-09-23T18:41:26Z</dcterms:created>
  <dcterms:modified xsi:type="dcterms:W3CDTF">2018-04-24T11:08:05Z</dcterms:modified>
</cp:coreProperties>
</file>