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11"/>
  </p:notesMasterIdLst>
  <p:handoutMasterIdLst>
    <p:handoutMasterId r:id="rId12"/>
  </p:handoutMasterIdLst>
  <p:sldIdLst>
    <p:sldId id="348" r:id="rId2"/>
    <p:sldId id="435" r:id="rId3"/>
    <p:sldId id="379" r:id="rId4"/>
    <p:sldId id="381" r:id="rId5"/>
    <p:sldId id="383" r:id="rId6"/>
    <p:sldId id="380" r:id="rId7"/>
    <p:sldId id="384" r:id="rId8"/>
    <p:sldId id="385" r:id="rId9"/>
    <p:sldId id="386" r:id="rId10"/>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lecture we'll look at modelling.</a:t>
            </a:r>
          </a:p>
        </p:txBody>
      </p:sp>
    </p:spTree>
    <p:extLst>
      <p:ext uri="{BB962C8B-B14F-4D97-AF65-F5344CB8AC3E}">
        <p14:creationId xmlns:p14="http://schemas.microsoft.com/office/powerpoint/2010/main" val="1648428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F3C03FA7-782A-4BE9-90DD-1AA08FD53959}"/>
              </a:ext>
            </a:extLst>
          </p:cNvPr>
          <p:cNvSpPr>
            <a:spLocks noGrp="1" noRot="1" noChangeAspect="1" noTextEdit="1"/>
          </p:cNvSpPr>
          <p:nvPr>
            <p:ph type="sldImg"/>
          </p:nvPr>
        </p:nvSpPr>
        <p:spPr>
          <a:xfrm>
            <a:off x="331788" y="863600"/>
            <a:ext cx="6134100" cy="3451225"/>
          </a:xfrm>
          <a:ln/>
        </p:spPr>
      </p:sp>
      <p:sp>
        <p:nvSpPr>
          <p:cNvPr id="66563" name="Notes Placeholder 2">
            <a:extLst>
              <a:ext uri="{FF2B5EF4-FFF2-40B4-BE49-F238E27FC236}">
                <a16:creationId xmlns:a16="http://schemas.microsoft.com/office/drawing/2014/main" id="{B548FE02-1A37-4128-8195-1332EEB339E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cs typeface="Arial" panose="020B0604020202020204" pitchFamily="34" charset="0"/>
            </a:endParaRPr>
          </a:p>
        </p:txBody>
      </p:sp>
    </p:spTree>
    <p:extLst>
      <p:ext uri="{BB962C8B-B14F-4D97-AF65-F5344CB8AC3E}">
        <p14:creationId xmlns:p14="http://schemas.microsoft.com/office/powerpoint/2010/main" val="290898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2EF84D3D-A8BB-413D-B8B9-76F5BB9F61DD}"/>
              </a:ext>
            </a:extLst>
          </p:cNvPr>
          <p:cNvSpPr>
            <a:spLocks noGrp="1" noRot="1" noChangeAspect="1" noTextEdit="1"/>
          </p:cNvSpPr>
          <p:nvPr>
            <p:ph type="sldImg"/>
          </p:nvPr>
        </p:nvSpPr>
        <p:spPr>
          <a:xfrm>
            <a:off x="331788" y="863600"/>
            <a:ext cx="6134100" cy="3451225"/>
          </a:xfrm>
          <a:ln/>
        </p:spPr>
      </p:sp>
      <p:sp>
        <p:nvSpPr>
          <p:cNvPr id="59395" name="Notes Placeholder 2">
            <a:extLst>
              <a:ext uri="{FF2B5EF4-FFF2-40B4-BE49-F238E27FC236}">
                <a16:creationId xmlns:a16="http://schemas.microsoft.com/office/drawing/2014/main" id="{DB0B4CF6-4F05-4D2D-9A69-86E1535452F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a:cs typeface="Arial" panose="020B0604020202020204" pitchFamily="34" charset="0"/>
              </a:rPr>
              <a:t>The first thing we need to clear up is what scientists mean when they say they have a model of the world. ‘Model’ can encompass a large number of things, from very abstract ‘this is how we think this system hangs together’, through physical recreations of the world using simplified objects (for example, modelling avalanches with ping-pong balls), to complicated computer models of the entire globe (or larger). Here, when we say “model” we mean the latter type of model, but even this is a very broad set of representations.</a:t>
            </a:r>
          </a:p>
        </p:txBody>
      </p:sp>
    </p:spTree>
    <p:extLst>
      <p:ext uri="{BB962C8B-B14F-4D97-AF65-F5344CB8AC3E}">
        <p14:creationId xmlns:p14="http://schemas.microsoft.com/office/powerpoint/2010/main" val="1399445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679499C-F96B-408B-AE23-252E91CAC807}"/>
              </a:ext>
            </a:extLst>
          </p:cNvPr>
          <p:cNvSpPr>
            <a:spLocks noGrp="1" noRot="1" noChangeAspect="1" noTextEdit="1"/>
          </p:cNvSpPr>
          <p:nvPr>
            <p:ph type="sldImg"/>
          </p:nvPr>
        </p:nvSpPr>
        <p:spPr>
          <a:xfrm>
            <a:off x="331788" y="863600"/>
            <a:ext cx="6134100" cy="3451225"/>
          </a:xfrm>
          <a:ln/>
        </p:spPr>
      </p:sp>
      <p:sp>
        <p:nvSpPr>
          <p:cNvPr id="60419" name="Notes Placeholder 2">
            <a:extLst>
              <a:ext uri="{FF2B5EF4-FFF2-40B4-BE49-F238E27FC236}">
                <a16:creationId xmlns:a16="http://schemas.microsoft.com/office/drawing/2014/main" id="{5D38F361-1A42-47BE-844B-D7D10BD671F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a:cs typeface="Arial" panose="020B0604020202020204" pitchFamily="34" charset="0"/>
              </a:rPr>
              <a:t>The most obvious reason for modelling is prediction, usually, though not always, of the future. This is a fine reason, but most modelling system aren’t yet up to producing good models of the future (whatever scientists may say). However, there are other reasons for modelling. One is to see how the system works currently. As we don’t have brains the size of small planets, we can’t see the ramification of simple elements of systems. Quite often, systems display emergence – simple processes give us very complicated results, that can appear to us as patterns we weren’t expecting (either very complicated ones, or very simple ones). It is very hard for us to track the causes of things – having a model that reproduces system-level behaviour from smaller scale behaviour at least gives us confidence we’ve captured the system well and gives us an experimental sandbox which we can play with the system inside. The other reason is that models give us a way of holding and manipulating complicated information about the world.</a:t>
            </a:r>
          </a:p>
        </p:txBody>
      </p:sp>
    </p:spTree>
    <p:extLst>
      <p:ext uri="{BB962C8B-B14F-4D97-AF65-F5344CB8AC3E}">
        <p14:creationId xmlns:p14="http://schemas.microsoft.com/office/powerpoint/2010/main" val="294287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0BB0E712-1AD1-4C75-B07D-F5125617A627}"/>
              </a:ext>
            </a:extLst>
          </p:cNvPr>
          <p:cNvSpPr>
            <a:spLocks noGrp="1" noRot="1" noChangeAspect="1" noTextEdit="1"/>
          </p:cNvSpPr>
          <p:nvPr>
            <p:ph type="sldImg"/>
          </p:nvPr>
        </p:nvSpPr>
        <p:spPr>
          <a:xfrm>
            <a:off x="331788" y="863600"/>
            <a:ext cx="6134100" cy="3451225"/>
          </a:xfrm>
          <a:ln/>
        </p:spPr>
      </p:sp>
      <p:sp>
        <p:nvSpPr>
          <p:cNvPr id="61443" name="Notes Placeholder 2">
            <a:extLst>
              <a:ext uri="{FF2B5EF4-FFF2-40B4-BE49-F238E27FC236}">
                <a16:creationId xmlns:a16="http://schemas.microsoft.com/office/drawing/2014/main" id="{9685A168-A4EE-4C89-8D25-C76B5A72BD2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a:cs typeface="Arial" panose="020B0604020202020204" pitchFamily="34" charset="0"/>
              </a:rPr>
              <a:t>Model form is classically driven by the tractability of the questions asked against mathematical techniques.</a:t>
            </a:r>
          </a:p>
          <a:p>
            <a:r>
              <a:rPr lang="en-GB" altLang="en-US">
                <a:cs typeface="Arial" panose="020B0604020202020204" pitchFamily="34" charset="0"/>
              </a:rPr>
              <a:t>If the problem can be solved by a single, solvable mathematical equation, great! We have a “analytical” model solution. An example might be the distance between to points in geographical space. We know the single analytical solution to this (Pythagoras’ equation). We can construct quite complex sets of mathematical relationships, and can do the same with logical statements.</a:t>
            </a:r>
          </a:p>
          <a:p>
            <a:r>
              <a:rPr lang="en-GB" altLang="en-US">
                <a:cs typeface="Arial" panose="020B0604020202020204" pitchFamily="34" charset="0"/>
              </a:rPr>
              <a:t>However, some systems don’t have an analytical solution, for example, because the conditions at one point in time affect the state of the system in the next point in time (though some of these do have analytical solutions, most don’t), or because there is some random element injected into the system as it evolves. These need iterative solutions, where the system evolves over a series of steps. These often represent steps in time, but they don’t have to – for example, they may represent the evolution of the system towards a form that is like we’d expect an analytical solution to look like. </a:t>
            </a:r>
          </a:p>
          <a:p>
            <a:r>
              <a:rPr lang="en-GB" altLang="en-US">
                <a:cs typeface="Arial" panose="020B0604020202020204" pitchFamily="34" charset="0"/>
              </a:rPr>
              <a:t>Finally, some systems may be too hard to understand or include so much randomness, that the only way to understand them is to represent them statistically and utilise the probabilities that they will be in any given state.</a:t>
            </a:r>
          </a:p>
          <a:p>
            <a:endParaRPr lang="en-GB" altLang="en-US">
              <a:cs typeface="Arial" panose="020B0604020202020204" pitchFamily="34" charset="0"/>
            </a:endParaRPr>
          </a:p>
        </p:txBody>
      </p:sp>
    </p:spTree>
    <p:extLst>
      <p:ext uri="{BB962C8B-B14F-4D97-AF65-F5344CB8AC3E}">
        <p14:creationId xmlns:p14="http://schemas.microsoft.com/office/powerpoint/2010/main" val="227968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1DE39F6-7D11-4904-BF84-B20432364B69}"/>
              </a:ext>
            </a:extLst>
          </p:cNvPr>
          <p:cNvSpPr>
            <a:spLocks noGrp="1" noRot="1" noChangeAspect="1" noTextEdit="1"/>
          </p:cNvSpPr>
          <p:nvPr>
            <p:ph type="sldImg"/>
          </p:nvPr>
        </p:nvSpPr>
        <p:spPr>
          <a:xfrm>
            <a:off x="331788" y="863600"/>
            <a:ext cx="6134100" cy="3451225"/>
          </a:xfrm>
          <a:ln/>
        </p:spPr>
      </p:sp>
      <p:sp>
        <p:nvSpPr>
          <p:cNvPr id="62467" name="Notes Placeholder 2">
            <a:extLst>
              <a:ext uri="{FF2B5EF4-FFF2-40B4-BE49-F238E27FC236}">
                <a16:creationId xmlns:a16="http://schemas.microsoft.com/office/drawing/2014/main" id="{FD1E69AC-9BF4-451B-A7E4-60FFC072E3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One of the first questions we need to ask when thinking about models is the level of abstraction. We can run models with a simplified set of processes, or subset of processes, as though experiments, to see what would happen if we alter very simple axioms of a system. Or we can run with a fuller set of processes, but with a simplified set of objects (like a simple, abstract grid geography). Both are useful in the verification stage of model development.</a:t>
            </a:r>
          </a:p>
          <a:p>
            <a:r>
              <a:rPr lang="en-GB" altLang="en-US" dirty="0">
                <a:cs typeface="Arial" panose="020B0604020202020204" pitchFamily="34" charset="0"/>
              </a:rPr>
              <a:t>Verification is the process of checking that model logic is correct. With very simple models this can be done using logic/mathematics, but for our kinds of model this is pretty much impossible at the moment. We therefore have to look at how a model works at a simple level and on a simple geography. </a:t>
            </a:r>
          </a:p>
          <a:p>
            <a:r>
              <a:rPr lang="en-GB" altLang="en-US" dirty="0">
                <a:cs typeface="Arial" panose="020B0604020202020204" pitchFamily="34" charset="0"/>
              </a:rPr>
              <a:t>Finally, we can try and model the full system of maximum complication. People have different feelings about whether this is possible, as most real world systems are not “closed” – that is, it is hard to say which variables are important, as lots of things accidentally affect systems (what though, do we mean by ‘accidentally’? When does an accident become and important influence?).</a:t>
            </a:r>
          </a:p>
          <a:p>
            <a:endParaRPr lang="en-GB" altLang="en-US" dirty="0">
              <a:cs typeface="Arial" panose="020B0604020202020204" pitchFamily="34" charset="0"/>
            </a:endParaRPr>
          </a:p>
          <a:p>
            <a:r>
              <a:rPr lang="en-GB" altLang="en-US" dirty="0">
                <a:cs typeface="Arial" panose="020B0604020202020204" pitchFamily="34" charset="0"/>
              </a:rPr>
              <a:t>On models as though experiments, see:</a:t>
            </a:r>
          </a:p>
          <a:p>
            <a:r>
              <a:rPr lang="en-GB" altLang="en-US" dirty="0">
                <a:cs typeface="Arial" panose="020B0604020202020204" pitchFamily="34" charset="0"/>
              </a:rPr>
              <a:t>Di Paolo, E. A., Noble, J. and Bullock, S. (2000) Simulation models as opaque thought experiments. In: Seventh International Conference on Artificial Life, pp. 497-506, MIT Press, Cambridge, MA. http://eprints.ecs.soton.ac.uk/11455/</a:t>
            </a:r>
          </a:p>
          <a:p>
            <a:endParaRPr lang="en-GB" altLang="en-US" dirty="0">
              <a:cs typeface="Arial" panose="020B0604020202020204" pitchFamily="34" charset="0"/>
            </a:endParaRPr>
          </a:p>
        </p:txBody>
      </p:sp>
    </p:spTree>
    <p:extLst>
      <p:ext uri="{BB962C8B-B14F-4D97-AF65-F5344CB8AC3E}">
        <p14:creationId xmlns:p14="http://schemas.microsoft.com/office/powerpoint/2010/main" val="3887615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61ABA85D-AA34-43E6-AD47-E265EF117BAB}"/>
              </a:ext>
            </a:extLst>
          </p:cNvPr>
          <p:cNvSpPr>
            <a:spLocks noGrp="1" noRot="1" noChangeAspect="1" noTextEdit="1"/>
          </p:cNvSpPr>
          <p:nvPr>
            <p:ph type="sldImg"/>
          </p:nvPr>
        </p:nvSpPr>
        <p:spPr>
          <a:xfrm>
            <a:off x="331788" y="863600"/>
            <a:ext cx="6134100" cy="3451225"/>
          </a:xfrm>
          <a:ln/>
        </p:spPr>
      </p:sp>
      <p:sp>
        <p:nvSpPr>
          <p:cNvPr id="63491" name="Notes Placeholder 2">
            <a:extLst>
              <a:ext uri="{FF2B5EF4-FFF2-40B4-BE49-F238E27FC236}">
                <a16:creationId xmlns:a16="http://schemas.microsoft.com/office/drawing/2014/main" id="{18766357-F0E9-4825-B913-5677F91F57E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a:cs typeface="Arial" panose="020B0604020202020204" pitchFamily="34" charset="0"/>
              </a:rPr>
              <a:t>The next thing to consider is scale. We can range from the very aggregate to the very detailed.</a:t>
            </a:r>
          </a:p>
        </p:txBody>
      </p:sp>
    </p:spTree>
    <p:extLst>
      <p:ext uri="{BB962C8B-B14F-4D97-AF65-F5344CB8AC3E}">
        <p14:creationId xmlns:p14="http://schemas.microsoft.com/office/powerpoint/2010/main" val="2864566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BD9DAAE7-CB8B-44A1-97B4-D2FC63D25D94}"/>
              </a:ext>
            </a:extLst>
          </p:cNvPr>
          <p:cNvSpPr>
            <a:spLocks noGrp="1" noRot="1" noChangeAspect="1" noTextEdit="1"/>
          </p:cNvSpPr>
          <p:nvPr>
            <p:ph type="sldImg"/>
          </p:nvPr>
        </p:nvSpPr>
        <p:spPr>
          <a:xfrm>
            <a:off x="331788" y="863600"/>
            <a:ext cx="6134100" cy="3451225"/>
          </a:xfrm>
          <a:ln/>
        </p:spPr>
      </p:sp>
      <p:sp>
        <p:nvSpPr>
          <p:cNvPr id="64515" name="Notes Placeholder 2">
            <a:extLst>
              <a:ext uri="{FF2B5EF4-FFF2-40B4-BE49-F238E27FC236}">
                <a16:creationId xmlns:a16="http://schemas.microsoft.com/office/drawing/2014/main" id="{800E8E32-35DB-49F6-8767-50605DEC2B0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a:cs typeface="Arial" panose="020B0604020202020204" pitchFamily="34" charset="0"/>
              </a:rPr>
              <a:t>For over two and a half thousand years, we’ve built our models in our heads, and maths has developed to make this easy. However, now, for the first time, we can do things better.</a:t>
            </a:r>
          </a:p>
          <a:p>
            <a:r>
              <a:rPr lang="en-GB" altLang="en-US">
                <a:cs typeface="Arial" panose="020B0604020202020204" pitchFamily="34" charset="0"/>
              </a:rPr>
              <a:t>Of course, just because individual-level models match our understanding of the world, and are therefore clearer, it may not be the best representation.</a:t>
            </a:r>
          </a:p>
        </p:txBody>
      </p:sp>
    </p:spTree>
    <p:extLst>
      <p:ext uri="{BB962C8B-B14F-4D97-AF65-F5344CB8AC3E}">
        <p14:creationId xmlns:p14="http://schemas.microsoft.com/office/powerpoint/2010/main" val="229182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11E5-701E-480B-8A96-9BBEB29AFD14}"/>
              </a:ext>
            </a:extLst>
          </p:cNvPr>
          <p:cNvSpPr>
            <a:spLocks noGrp="1"/>
          </p:cNvSpPr>
          <p:nvPr>
            <p:ph type="ctrTitle"/>
          </p:nvPr>
        </p:nvSpPr>
        <p:spPr/>
        <p:txBody>
          <a:bodyPr/>
          <a:lstStyle/>
          <a:p>
            <a:r>
              <a:rPr lang="en-GB" dirty="0"/>
              <a:t>Modelling</a:t>
            </a:r>
          </a:p>
        </p:txBody>
      </p:sp>
      <p:sp>
        <p:nvSpPr>
          <p:cNvPr id="3" name="Subtitle 2">
            <a:extLst>
              <a:ext uri="{FF2B5EF4-FFF2-40B4-BE49-F238E27FC236}">
                <a16:creationId xmlns:a16="http://schemas.microsoft.com/office/drawing/2014/main"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D8458D25-5D3C-4405-ACCE-E12D34A2174A}"/>
              </a:ext>
            </a:extLst>
          </p:cNvPr>
          <p:cNvSpPr>
            <a:spLocks noGrp="1" noChangeArrowheads="1"/>
          </p:cNvSpPr>
          <p:nvPr>
            <p:ph idx="1"/>
          </p:nvPr>
        </p:nvSpPr>
        <p:spPr>
          <a:xfrm>
            <a:off x="695400" y="2349500"/>
            <a:ext cx="11017224" cy="4237038"/>
          </a:xfrm>
        </p:spPr>
        <p:txBody>
          <a:bodyPr rtlCol="0">
            <a:normAutofit/>
          </a:bodyPr>
          <a:lstStyle/>
          <a:p>
            <a:pPr lvl="1" eaLnBrk="1" fontAlgn="auto" hangingPunct="1">
              <a:spcAft>
                <a:spcPts val="0"/>
              </a:spcAft>
              <a:buNone/>
              <a:defRPr/>
            </a:pPr>
            <a:r>
              <a:rPr lang="en-GB" sz="3600" dirty="0"/>
              <a:t>Modelling</a:t>
            </a:r>
          </a:p>
          <a:p>
            <a:pPr lvl="1" eaLnBrk="1" fontAlgn="auto" hangingPunct="1">
              <a:spcAft>
                <a:spcPts val="0"/>
              </a:spcAft>
              <a:buNone/>
              <a:defRPr/>
            </a:pPr>
            <a:r>
              <a:rPr lang="en-GB" sz="3600" dirty="0"/>
              <a:t>Examples:</a:t>
            </a:r>
          </a:p>
          <a:p>
            <a:pPr lvl="1" eaLnBrk="1" fontAlgn="auto" hangingPunct="1">
              <a:spcAft>
                <a:spcPts val="0"/>
              </a:spcAft>
              <a:buNone/>
              <a:defRPr/>
            </a:pPr>
            <a:r>
              <a:rPr lang="en-GB" sz="3600" dirty="0"/>
              <a:t>	Cellular Automata</a:t>
            </a:r>
          </a:p>
          <a:p>
            <a:pPr lvl="1" eaLnBrk="1" fontAlgn="auto" hangingPunct="1">
              <a:spcAft>
                <a:spcPts val="0"/>
              </a:spcAft>
              <a:buNone/>
              <a:defRPr/>
            </a:pPr>
            <a:r>
              <a:rPr lang="en-GB" sz="3600" dirty="0"/>
              <a:t>	Agent-based models</a:t>
            </a:r>
          </a:p>
          <a:p>
            <a:pPr lvl="1" eaLnBrk="1" fontAlgn="auto" hangingPunct="1">
              <a:spcAft>
                <a:spcPts val="0"/>
              </a:spcAft>
              <a:buNone/>
              <a:defRPr/>
            </a:pPr>
            <a:r>
              <a:rPr lang="en-GB" sz="3600" dirty="0"/>
              <a:t>The modelling process</a:t>
            </a: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3322584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69B31CF-3B83-4FB1-AE64-153ACB9D9A0C}"/>
              </a:ext>
            </a:extLst>
          </p:cNvPr>
          <p:cNvSpPr>
            <a:spLocks noGrp="1"/>
          </p:cNvSpPr>
          <p:nvPr>
            <p:ph type="title"/>
          </p:nvPr>
        </p:nvSpPr>
        <p:spPr>
          <a:xfrm>
            <a:off x="2135188" y="260350"/>
            <a:ext cx="9577436" cy="1143000"/>
          </a:xfrm>
        </p:spPr>
        <p:txBody>
          <a:bodyPr/>
          <a:lstStyle/>
          <a:p>
            <a:pPr algn="r"/>
            <a:r>
              <a:rPr lang="en-GB" altLang="en-US" sz="4000" dirty="0"/>
              <a:t>What are models?</a:t>
            </a:r>
          </a:p>
        </p:txBody>
      </p:sp>
      <p:sp>
        <p:nvSpPr>
          <p:cNvPr id="4099" name="Content Placeholder 2">
            <a:extLst>
              <a:ext uri="{FF2B5EF4-FFF2-40B4-BE49-F238E27FC236}">
                <a16:creationId xmlns:a16="http://schemas.microsoft.com/office/drawing/2014/main" id="{14B3877F-0EE2-45B7-9B55-36618A20C63B}"/>
              </a:ext>
            </a:extLst>
          </p:cNvPr>
          <p:cNvSpPr>
            <a:spLocks noGrp="1"/>
          </p:cNvSpPr>
          <p:nvPr>
            <p:ph idx="1"/>
          </p:nvPr>
        </p:nvSpPr>
        <p:spPr>
          <a:xfrm>
            <a:off x="767408" y="2565401"/>
            <a:ext cx="10945216" cy="3876675"/>
          </a:xfrm>
        </p:spPr>
        <p:txBody>
          <a:bodyPr/>
          <a:lstStyle/>
          <a:p>
            <a:pPr marL="0" indent="0">
              <a:spcAft>
                <a:spcPts val="1200"/>
              </a:spcAft>
              <a:buNone/>
            </a:pPr>
            <a:r>
              <a:rPr lang="en-GB" altLang="en-US" sz="2600" dirty="0"/>
              <a:t>Hypothetical or Theoretical statement of how a system works, ignoring “accidental” influences.</a:t>
            </a:r>
          </a:p>
          <a:p>
            <a:pPr marL="0" indent="0">
              <a:spcAft>
                <a:spcPts val="1200"/>
              </a:spcAft>
              <a:buNone/>
            </a:pPr>
            <a:r>
              <a:rPr lang="en-GB" altLang="en-US" sz="2600" dirty="0"/>
              <a:t>Physical recreation of the same using scaled objects and applying the same processes.</a:t>
            </a:r>
          </a:p>
          <a:p>
            <a:pPr marL="0" indent="0">
              <a:spcAft>
                <a:spcPts val="1200"/>
              </a:spcAft>
              <a:buNone/>
            </a:pPr>
            <a:r>
              <a:rPr lang="en-GB" altLang="en-US" sz="2600" dirty="0"/>
              <a:t>Computer recreation of the same using virtual objects and applying virtual processes.</a:t>
            </a:r>
          </a:p>
          <a:p>
            <a:pPr marL="0" indent="0">
              <a:spcAft>
                <a:spcPts val="1200"/>
              </a:spcAft>
              <a:buNone/>
            </a:pPr>
            <a:endParaRPr lang="en-GB" altLang="en-US" sz="2600" dirty="0"/>
          </a:p>
        </p:txBody>
      </p:sp>
    </p:spTree>
    <p:extLst>
      <p:ext uri="{BB962C8B-B14F-4D97-AF65-F5344CB8AC3E}">
        <p14:creationId xmlns:p14="http://schemas.microsoft.com/office/powerpoint/2010/main" val="312124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A5F0CB6-3D5F-4B83-891C-FE842A5FFF2C}"/>
              </a:ext>
            </a:extLst>
          </p:cNvPr>
          <p:cNvSpPr>
            <a:spLocks noGrp="1"/>
          </p:cNvSpPr>
          <p:nvPr>
            <p:ph type="title"/>
          </p:nvPr>
        </p:nvSpPr>
        <p:spPr>
          <a:xfrm>
            <a:off x="2063750" y="260350"/>
            <a:ext cx="9576866" cy="1143000"/>
          </a:xfrm>
        </p:spPr>
        <p:txBody>
          <a:bodyPr/>
          <a:lstStyle/>
          <a:p>
            <a:pPr algn="r"/>
            <a:r>
              <a:rPr lang="en-GB" altLang="en-US" sz="4000" dirty="0"/>
              <a:t>Why model?</a:t>
            </a:r>
          </a:p>
        </p:txBody>
      </p:sp>
      <p:sp>
        <p:nvSpPr>
          <p:cNvPr id="5123" name="Content Placeholder 2">
            <a:extLst>
              <a:ext uri="{FF2B5EF4-FFF2-40B4-BE49-F238E27FC236}">
                <a16:creationId xmlns:a16="http://schemas.microsoft.com/office/drawing/2014/main" id="{D56DA378-8499-43CD-8D14-F255B9C922F8}"/>
              </a:ext>
            </a:extLst>
          </p:cNvPr>
          <p:cNvSpPr>
            <a:spLocks noGrp="1"/>
          </p:cNvSpPr>
          <p:nvPr>
            <p:ph idx="1"/>
          </p:nvPr>
        </p:nvSpPr>
        <p:spPr>
          <a:xfrm>
            <a:off x="335360" y="2492375"/>
            <a:ext cx="11305256" cy="4167188"/>
          </a:xfrm>
        </p:spPr>
        <p:txBody>
          <a:bodyPr/>
          <a:lstStyle/>
          <a:p>
            <a:pPr marL="0" indent="0">
              <a:buNone/>
            </a:pPr>
            <a:r>
              <a:rPr lang="en-GB" altLang="en-US" sz="2600" dirty="0"/>
              <a:t>Prediction:</a:t>
            </a:r>
          </a:p>
          <a:p>
            <a:pPr marL="400050" lvl="1" indent="0">
              <a:buNone/>
            </a:pPr>
            <a:r>
              <a:rPr lang="en-GB" altLang="en-US" sz="2600" dirty="0"/>
              <a:t>Future</a:t>
            </a:r>
          </a:p>
          <a:p>
            <a:pPr marL="400050" lvl="1" indent="0">
              <a:buNone/>
            </a:pPr>
            <a:r>
              <a:rPr lang="en-GB" altLang="en-US" sz="2600" dirty="0"/>
              <a:t>Past (</a:t>
            </a:r>
            <a:r>
              <a:rPr lang="en-GB" altLang="en-US" sz="2600" dirty="0" err="1"/>
              <a:t>backcasting</a:t>
            </a:r>
            <a:r>
              <a:rPr lang="en-GB" altLang="en-US" sz="2600" dirty="0"/>
              <a:t>)</a:t>
            </a:r>
          </a:p>
          <a:p>
            <a:pPr marL="0" indent="0">
              <a:buNone/>
            </a:pPr>
            <a:r>
              <a:rPr lang="en-GB" altLang="en-US" sz="2600" dirty="0"/>
              <a:t>Testing our knowledge is complete.</a:t>
            </a:r>
          </a:p>
          <a:p>
            <a:pPr marL="400050" lvl="2" indent="0">
              <a:buNone/>
            </a:pPr>
            <a:r>
              <a:rPr lang="en-GB" altLang="en-US" sz="2600" dirty="0"/>
              <a:t>Emergence (how simple processes give us complicated patterns)</a:t>
            </a:r>
          </a:p>
          <a:p>
            <a:pPr marL="0" indent="0">
              <a:buNone/>
            </a:pPr>
            <a:r>
              <a:rPr lang="en-GB" altLang="en-US" sz="2600" dirty="0"/>
              <a:t>Holding our knowledge in a framework.</a:t>
            </a:r>
          </a:p>
        </p:txBody>
      </p:sp>
    </p:spTree>
    <p:extLst>
      <p:ext uri="{BB962C8B-B14F-4D97-AF65-F5344CB8AC3E}">
        <p14:creationId xmlns:p14="http://schemas.microsoft.com/office/powerpoint/2010/main" val="1973383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3846CF5-3462-42EE-A72E-9E8D2C3BE422}"/>
              </a:ext>
            </a:extLst>
          </p:cNvPr>
          <p:cNvSpPr>
            <a:spLocks noGrp="1"/>
          </p:cNvSpPr>
          <p:nvPr>
            <p:ph type="title"/>
          </p:nvPr>
        </p:nvSpPr>
        <p:spPr/>
        <p:txBody>
          <a:bodyPr/>
          <a:lstStyle/>
          <a:p>
            <a:pPr algn="r"/>
            <a:r>
              <a:rPr lang="en-GB" altLang="en-US"/>
              <a:t>Virtual model types</a:t>
            </a:r>
          </a:p>
        </p:txBody>
      </p:sp>
      <p:sp>
        <p:nvSpPr>
          <p:cNvPr id="6147" name="Content Placeholder 2">
            <a:extLst>
              <a:ext uri="{FF2B5EF4-FFF2-40B4-BE49-F238E27FC236}">
                <a16:creationId xmlns:a16="http://schemas.microsoft.com/office/drawing/2014/main" id="{8B5CECCE-0A21-47BE-9C32-E38D1BF3F297}"/>
              </a:ext>
            </a:extLst>
          </p:cNvPr>
          <p:cNvSpPr>
            <a:spLocks noGrp="1"/>
          </p:cNvSpPr>
          <p:nvPr>
            <p:ph idx="1"/>
          </p:nvPr>
        </p:nvSpPr>
        <p:spPr>
          <a:xfrm>
            <a:off x="407368" y="1773238"/>
            <a:ext cx="11449272" cy="4813300"/>
          </a:xfrm>
        </p:spPr>
        <p:txBody>
          <a:bodyPr/>
          <a:lstStyle/>
          <a:p>
            <a:pPr marL="0" indent="0">
              <a:buNone/>
            </a:pPr>
            <a:r>
              <a:rPr lang="en-GB" altLang="en-US" dirty="0"/>
              <a:t>Analytical models</a:t>
            </a:r>
          </a:p>
          <a:p>
            <a:pPr marL="0" indent="0">
              <a:buNone/>
            </a:pPr>
            <a:r>
              <a:rPr lang="en-GB" altLang="en-US" dirty="0"/>
              <a:t>	Mathematical equation.</a:t>
            </a:r>
          </a:p>
          <a:p>
            <a:pPr marL="0" indent="0">
              <a:buNone/>
            </a:pPr>
            <a:r>
              <a:rPr lang="en-GB" altLang="en-US" dirty="0"/>
              <a:t>Logical</a:t>
            </a:r>
          </a:p>
          <a:p>
            <a:pPr marL="0" indent="0">
              <a:buNone/>
            </a:pPr>
            <a:r>
              <a:rPr lang="en-GB" altLang="en-US" dirty="0"/>
              <a:t>	Logic models; fuzzy logic; etc.</a:t>
            </a:r>
          </a:p>
          <a:p>
            <a:pPr marL="0" indent="0">
              <a:buNone/>
            </a:pPr>
            <a:r>
              <a:rPr lang="en-GB" altLang="en-US" dirty="0"/>
              <a:t>Iterative models</a:t>
            </a:r>
          </a:p>
          <a:p>
            <a:pPr marL="0" indent="0">
              <a:buNone/>
            </a:pPr>
            <a:r>
              <a:rPr lang="en-GB" altLang="en-US" dirty="0"/>
              <a:t>	Finite element models;  agent-based models</a:t>
            </a:r>
          </a:p>
          <a:p>
            <a:pPr marL="0" indent="0">
              <a:buNone/>
            </a:pPr>
            <a:r>
              <a:rPr lang="en-GB" altLang="en-US" dirty="0"/>
              <a:t>Statistical models</a:t>
            </a:r>
          </a:p>
          <a:p>
            <a:pPr marL="0" indent="0">
              <a:buNone/>
            </a:pPr>
            <a:r>
              <a:rPr lang="en-GB" altLang="en-US" dirty="0"/>
              <a:t>	Regression equations; Bayesian nets; etc.</a:t>
            </a:r>
          </a:p>
          <a:p>
            <a:pPr marL="0" indent="0">
              <a:buNone/>
            </a:pPr>
            <a:endParaRPr lang="en-GB" altLang="en-US" dirty="0"/>
          </a:p>
        </p:txBody>
      </p:sp>
    </p:spTree>
    <p:extLst>
      <p:ext uri="{BB962C8B-B14F-4D97-AF65-F5344CB8AC3E}">
        <p14:creationId xmlns:p14="http://schemas.microsoft.com/office/powerpoint/2010/main" val="2722455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49D2916-892E-4C48-98DC-C6DFC86E3417}"/>
              </a:ext>
            </a:extLst>
          </p:cNvPr>
          <p:cNvSpPr>
            <a:spLocks noGrp="1"/>
          </p:cNvSpPr>
          <p:nvPr>
            <p:ph type="title"/>
          </p:nvPr>
        </p:nvSpPr>
        <p:spPr>
          <a:xfrm>
            <a:off x="2135188" y="260350"/>
            <a:ext cx="9649444" cy="1143000"/>
          </a:xfrm>
        </p:spPr>
        <p:txBody>
          <a:bodyPr/>
          <a:lstStyle/>
          <a:p>
            <a:pPr algn="r"/>
            <a:r>
              <a:rPr lang="en-GB" altLang="en-US" sz="4000" dirty="0"/>
              <a:t>Verisimilitude</a:t>
            </a:r>
          </a:p>
        </p:txBody>
      </p:sp>
      <p:sp>
        <p:nvSpPr>
          <p:cNvPr id="3" name="Content Placeholder 2">
            <a:extLst>
              <a:ext uri="{FF2B5EF4-FFF2-40B4-BE49-F238E27FC236}">
                <a16:creationId xmlns:a16="http://schemas.microsoft.com/office/drawing/2014/main" id="{3EEDE2DD-4056-4519-889B-B83149B85BF5}"/>
              </a:ext>
            </a:extLst>
          </p:cNvPr>
          <p:cNvSpPr>
            <a:spLocks noGrp="1"/>
          </p:cNvSpPr>
          <p:nvPr>
            <p:ph idx="1"/>
          </p:nvPr>
        </p:nvSpPr>
        <p:spPr>
          <a:xfrm>
            <a:off x="479376" y="2420938"/>
            <a:ext cx="11233247" cy="4165600"/>
          </a:xfrm>
        </p:spPr>
        <p:txBody>
          <a:bodyPr/>
          <a:lstStyle/>
          <a:p>
            <a:pPr marL="0" indent="0">
              <a:buNone/>
              <a:defRPr/>
            </a:pPr>
            <a:r>
              <a:rPr lang="en-GB" sz="2600" dirty="0"/>
              <a:t>Abstract models: </a:t>
            </a:r>
          </a:p>
          <a:p>
            <a:pPr marL="0" indent="0">
              <a:buNone/>
              <a:defRPr/>
            </a:pPr>
            <a:r>
              <a:rPr lang="en-GB" sz="2600" dirty="0"/>
              <a:t>	Simplified objects</a:t>
            </a:r>
          </a:p>
          <a:p>
            <a:pPr marL="0" indent="0">
              <a:buNone/>
              <a:defRPr/>
            </a:pPr>
            <a:r>
              <a:rPr lang="en-GB" sz="2600" dirty="0"/>
              <a:t>	Subset of processes</a:t>
            </a:r>
          </a:p>
          <a:p>
            <a:pPr marL="0" indent="0">
              <a:buNone/>
              <a:defRPr/>
            </a:pPr>
            <a:r>
              <a:rPr lang="en-GB" sz="2600" dirty="0"/>
              <a:t>Thought experiments</a:t>
            </a:r>
          </a:p>
          <a:p>
            <a:pPr marL="0" indent="0">
              <a:buNone/>
              <a:defRPr/>
            </a:pPr>
            <a:r>
              <a:rPr lang="en-GB" sz="2600" i="1" dirty="0">
                <a:solidFill>
                  <a:schemeClr val="accent1">
                    <a:lumMod val="60000"/>
                    <a:lumOff val="40000"/>
                  </a:schemeClr>
                </a:solidFill>
              </a:rPr>
              <a:t>Verify</a:t>
            </a:r>
            <a:r>
              <a:rPr lang="en-GB" sz="2600" dirty="0">
                <a:solidFill>
                  <a:schemeClr val="accent1">
                    <a:lumMod val="60000"/>
                    <a:lumOff val="40000"/>
                  </a:schemeClr>
                </a:solidFill>
              </a:rPr>
              <a:t> </a:t>
            </a:r>
            <a:r>
              <a:rPr lang="en-GB" sz="2600" dirty="0"/>
              <a:t>that core processes are appropriate</a:t>
            </a:r>
          </a:p>
          <a:p>
            <a:pPr marL="0" indent="0">
              <a:buNone/>
              <a:defRPr/>
            </a:pPr>
            <a:endParaRPr lang="en-GB" sz="2600" dirty="0"/>
          </a:p>
          <a:p>
            <a:pPr marL="0" indent="0">
              <a:buNone/>
              <a:defRPr/>
            </a:pPr>
            <a:r>
              <a:rPr lang="en-GB" sz="2600" dirty="0"/>
              <a:t>Alternative is to try and model everything accurately.</a:t>
            </a:r>
          </a:p>
          <a:p>
            <a:pPr marL="0" indent="0">
              <a:buNone/>
              <a:defRPr/>
            </a:pPr>
            <a:r>
              <a:rPr lang="en-GB" sz="2600" dirty="0"/>
              <a:t>Is this possible in systems that don’t have </a:t>
            </a:r>
            <a:r>
              <a:rPr lang="en-GB" sz="2600" i="1" dirty="0">
                <a:solidFill>
                  <a:schemeClr val="accent1">
                    <a:lumMod val="60000"/>
                    <a:lumOff val="40000"/>
                  </a:schemeClr>
                </a:solidFill>
              </a:rPr>
              <a:t>closure</a:t>
            </a:r>
            <a:r>
              <a:rPr lang="en-GB" sz="2600" dirty="0"/>
              <a:t>?</a:t>
            </a:r>
          </a:p>
        </p:txBody>
      </p:sp>
    </p:spTree>
    <p:extLst>
      <p:ext uri="{BB962C8B-B14F-4D97-AF65-F5344CB8AC3E}">
        <p14:creationId xmlns:p14="http://schemas.microsoft.com/office/powerpoint/2010/main" val="242785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B260F9AF-2E51-4B32-B19A-77B352BB5708}"/>
              </a:ext>
            </a:extLst>
          </p:cNvPr>
          <p:cNvSpPr>
            <a:spLocks noGrp="1"/>
          </p:cNvSpPr>
          <p:nvPr>
            <p:ph type="title"/>
          </p:nvPr>
        </p:nvSpPr>
        <p:spPr>
          <a:xfrm>
            <a:off x="2135188" y="260350"/>
            <a:ext cx="9433420" cy="1143000"/>
          </a:xfrm>
        </p:spPr>
        <p:txBody>
          <a:bodyPr/>
          <a:lstStyle/>
          <a:p>
            <a:pPr algn="r"/>
            <a:r>
              <a:rPr lang="en-GB" altLang="en-US" sz="4000" dirty="0"/>
              <a:t>Model scale</a:t>
            </a:r>
          </a:p>
        </p:txBody>
      </p:sp>
      <p:sp>
        <p:nvSpPr>
          <p:cNvPr id="8195" name="Content Placeholder 2">
            <a:extLst>
              <a:ext uri="{FF2B5EF4-FFF2-40B4-BE49-F238E27FC236}">
                <a16:creationId xmlns:a16="http://schemas.microsoft.com/office/drawing/2014/main" id="{FEEC1B60-5246-4365-970F-FE228C0A8875}"/>
              </a:ext>
            </a:extLst>
          </p:cNvPr>
          <p:cNvSpPr>
            <a:spLocks noGrp="1"/>
          </p:cNvSpPr>
          <p:nvPr>
            <p:ph idx="1"/>
          </p:nvPr>
        </p:nvSpPr>
        <p:spPr>
          <a:xfrm>
            <a:off x="479376" y="2276476"/>
            <a:ext cx="10945216" cy="4310063"/>
          </a:xfrm>
        </p:spPr>
        <p:txBody>
          <a:bodyPr/>
          <a:lstStyle/>
          <a:p>
            <a:pPr marL="0" indent="0">
              <a:buNone/>
            </a:pPr>
            <a:r>
              <a:rPr lang="en-GB" altLang="en-US" sz="2600" dirty="0"/>
              <a:t>Aggregate models</a:t>
            </a:r>
          </a:p>
          <a:p>
            <a:pPr marL="400050" lvl="1" indent="0">
              <a:buNone/>
            </a:pPr>
            <a:r>
              <a:rPr lang="en-GB" altLang="en-US" sz="2600" dirty="0"/>
              <a:t>Regression</a:t>
            </a:r>
          </a:p>
          <a:p>
            <a:pPr marL="400050" lvl="1" indent="0">
              <a:buNone/>
            </a:pPr>
            <a:endParaRPr lang="en-GB" altLang="en-US" sz="2600" dirty="0"/>
          </a:p>
          <a:p>
            <a:pPr marL="0" indent="0">
              <a:buNone/>
            </a:pPr>
            <a:r>
              <a:rPr lang="en-GB" altLang="en-US" sz="2600" dirty="0"/>
              <a:t>Disaggregate models</a:t>
            </a:r>
          </a:p>
          <a:p>
            <a:pPr marL="400050" lvl="1" indent="0">
              <a:buNone/>
            </a:pPr>
            <a:r>
              <a:rPr lang="en-GB" altLang="en-US" sz="2600" dirty="0"/>
              <a:t>Range from area processing to individual-based</a:t>
            </a:r>
          </a:p>
          <a:p>
            <a:pPr marL="400050" lvl="1" indent="0">
              <a:buNone/>
            </a:pPr>
            <a:endParaRPr lang="en-GB" altLang="en-US" sz="2600" dirty="0"/>
          </a:p>
          <a:p>
            <a:pPr marL="0" indent="0">
              <a:buNone/>
            </a:pPr>
            <a:r>
              <a:rPr lang="en-GB" altLang="en-US" sz="2600" dirty="0"/>
              <a:t>Individual elements</a:t>
            </a:r>
          </a:p>
          <a:p>
            <a:pPr marL="400050" lvl="1" indent="0">
              <a:buNone/>
            </a:pPr>
            <a:r>
              <a:rPr lang="en-GB" altLang="en-US" sz="2600" dirty="0"/>
              <a:t>Finite-element models</a:t>
            </a:r>
          </a:p>
          <a:p>
            <a:pPr marL="400050" lvl="1" indent="0">
              <a:buNone/>
            </a:pPr>
            <a:r>
              <a:rPr lang="en-GB" altLang="en-US" sz="2600" dirty="0"/>
              <a:t>Agent-based models</a:t>
            </a:r>
          </a:p>
        </p:txBody>
      </p:sp>
    </p:spTree>
    <p:extLst>
      <p:ext uri="{BB962C8B-B14F-4D97-AF65-F5344CB8AC3E}">
        <p14:creationId xmlns:p14="http://schemas.microsoft.com/office/powerpoint/2010/main" val="1333143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67DEDD1-B14C-4688-AAE4-F4DD895236C4}"/>
              </a:ext>
            </a:extLst>
          </p:cNvPr>
          <p:cNvSpPr>
            <a:spLocks noGrp="1"/>
          </p:cNvSpPr>
          <p:nvPr>
            <p:ph type="title"/>
          </p:nvPr>
        </p:nvSpPr>
        <p:spPr>
          <a:xfrm>
            <a:off x="2135188" y="260350"/>
            <a:ext cx="9433420" cy="1143000"/>
          </a:xfrm>
        </p:spPr>
        <p:txBody>
          <a:bodyPr/>
          <a:lstStyle/>
          <a:p>
            <a:pPr algn="r"/>
            <a:r>
              <a:rPr lang="en-GB" altLang="en-US" sz="4000" dirty="0"/>
              <a:t>Individual level modelling</a:t>
            </a:r>
          </a:p>
        </p:txBody>
      </p:sp>
      <p:sp>
        <p:nvSpPr>
          <p:cNvPr id="3" name="Content Placeholder 2">
            <a:extLst>
              <a:ext uri="{FF2B5EF4-FFF2-40B4-BE49-F238E27FC236}">
                <a16:creationId xmlns:a16="http://schemas.microsoft.com/office/drawing/2014/main" id="{1F4CFC97-533F-4F11-A78A-D7C5E65A5981}"/>
              </a:ext>
            </a:extLst>
          </p:cNvPr>
          <p:cNvSpPr>
            <a:spLocks noGrp="1"/>
          </p:cNvSpPr>
          <p:nvPr>
            <p:ph idx="1"/>
          </p:nvPr>
        </p:nvSpPr>
        <p:spPr>
          <a:xfrm>
            <a:off x="499568" y="2565400"/>
            <a:ext cx="11357072" cy="3949700"/>
          </a:xfrm>
        </p:spPr>
        <p:txBody>
          <a:bodyPr/>
          <a:lstStyle/>
          <a:p>
            <a:pPr marL="0" indent="0">
              <a:spcAft>
                <a:spcPts val="1200"/>
              </a:spcAft>
              <a:buNone/>
              <a:defRPr/>
            </a:pPr>
            <a:r>
              <a:rPr lang="en-GB" sz="2600" dirty="0"/>
              <a:t>Aggregate representation was good when it all had to be done in our heads.</a:t>
            </a:r>
          </a:p>
          <a:p>
            <a:pPr marL="0" indent="0">
              <a:spcAft>
                <a:spcPts val="1200"/>
              </a:spcAft>
              <a:buNone/>
              <a:defRPr/>
            </a:pPr>
            <a:r>
              <a:rPr lang="en-GB" sz="2600" dirty="0"/>
              <a:t>Now we have power for individual representation, i.e. as we understand the world.</a:t>
            </a:r>
          </a:p>
          <a:p>
            <a:pPr marL="0" indent="0">
              <a:spcAft>
                <a:spcPts val="1200"/>
              </a:spcAft>
              <a:buNone/>
              <a:defRPr/>
            </a:pPr>
            <a:r>
              <a:rPr lang="en-GB" sz="2600" dirty="0"/>
              <a:t>We struggle to understand </a:t>
            </a:r>
            <a:r>
              <a:rPr lang="en-GB" sz="2600" i="1" dirty="0">
                <a:solidFill>
                  <a:schemeClr val="accent1">
                    <a:lumMod val="60000"/>
                    <a:lumOff val="40000"/>
                  </a:schemeClr>
                </a:solidFill>
              </a:rPr>
              <a:t>emergence</a:t>
            </a:r>
            <a:r>
              <a:rPr lang="en-GB" sz="2600" dirty="0">
                <a:solidFill>
                  <a:schemeClr val="accent1">
                    <a:lumMod val="60000"/>
                    <a:lumOff val="40000"/>
                  </a:schemeClr>
                </a:solidFill>
              </a:rPr>
              <a:t> </a:t>
            </a:r>
            <a:r>
              <a:rPr lang="en-GB" sz="2600" dirty="0"/>
              <a:t>– how simple rules of individuals end up in complicated system behaviour.</a:t>
            </a:r>
          </a:p>
          <a:p>
            <a:pPr marL="0" indent="0">
              <a:buNone/>
              <a:defRPr/>
            </a:pPr>
            <a:endParaRPr lang="en-GB" dirty="0"/>
          </a:p>
          <a:p>
            <a:pPr marL="0" indent="0">
              <a:buNone/>
              <a:defRPr/>
            </a:pPr>
            <a:endParaRPr lang="en-GB" dirty="0"/>
          </a:p>
          <a:p>
            <a:pPr marL="0" indent="0">
              <a:buNone/>
              <a:defRPr/>
            </a:pPr>
            <a:endParaRPr lang="en-GB" dirty="0"/>
          </a:p>
        </p:txBody>
      </p:sp>
    </p:spTree>
    <p:extLst>
      <p:ext uri="{BB962C8B-B14F-4D97-AF65-F5344CB8AC3E}">
        <p14:creationId xmlns:p14="http://schemas.microsoft.com/office/powerpoint/2010/main" val="2574606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9155A6C-9CB6-4A46-B585-FB308C77772C}"/>
              </a:ext>
            </a:extLst>
          </p:cNvPr>
          <p:cNvSpPr>
            <a:spLocks noGrp="1"/>
          </p:cNvSpPr>
          <p:nvPr>
            <p:ph type="title"/>
          </p:nvPr>
        </p:nvSpPr>
        <p:spPr>
          <a:xfrm>
            <a:off x="2135188" y="260350"/>
            <a:ext cx="9577436" cy="1143000"/>
          </a:xfrm>
        </p:spPr>
        <p:txBody>
          <a:bodyPr/>
          <a:lstStyle/>
          <a:p>
            <a:pPr algn="r"/>
            <a:r>
              <a:rPr lang="en-GB" altLang="en-US" sz="4000" dirty="0"/>
              <a:t>Emergence</a:t>
            </a:r>
          </a:p>
        </p:txBody>
      </p:sp>
      <p:sp>
        <p:nvSpPr>
          <p:cNvPr id="3" name="Content Placeholder 2">
            <a:extLst>
              <a:ext uri="{FF2B5EF4-FFF2-40B4-BE49-F238E27FC236}">
                <a16:creationId xmlns:a16="http://schemas.microsoft.com/office/drawing/2014/main" id="{B0885824-B7CF-4A85-8BD1-297538A89662}"/>
              </a:ext>
            </a:extLst>
          </p:cNvPr>
          <p:cNvSpPr>
            <a:spLocks noGrp="1"/>
          </p:cNvSpPr>
          <p:nvPr>
            <p:ph idx="1"/>
          </p:nvPr>
        </p:nvSpPr>
        <p:spPr>
          <a:xfrm>
            <a:off x="479376" y="2205038"/>
            <a:ext cx="11305256" cy="4310062"/>
          </a:xfrm>
        </p:spPr>
        <p:txBody>
          <a:bodyPr/>
          <a:lstStyle/>
          <a:p>
            <a:pPr marL="0" indent="0">
              <a:spcAft>
                <a:spcPts val="1200"/>
              </a:spcAft>
              <a:buNone/>
              <a:defRPr/>
            </a:pPr>
            <a:r>
              <a:rPr lang="en-GB" sz="2600" dirty="0"/>
              <a:t>May seem subjective (how to do recognise “complicated”, why worry about other scales?)</a:t>
            </a:r>
          </a:p>
          <a:p>
            <a:pPr marL="0" indent="0">
              <a:spcAft>
                <a:spcPts val="1200"/>
              </a:spcAft>
              <a:buNone/>
              <a:defRPr/>
            </a:pPr>
            <a:r>
              <a:rPr lang="en-GB" sz="2600" dirty="0"/>
              <a:t>But subjective aggregate elements have a big effect (e.g. inflation rates affect interest rates)</a:t>
            </a:r>
          </a:p>
          <a:p>
            <a:pPr marL="0" indent="0">
              <a:spcAft>
                <a:spcPts val="1200"/>
              </a:spcAft>
              <a:buNone/>
              <a:defRPr/>
            </a:pPr>
            <a:r>
              <a:rPr lang="en-GB" sz="2600" dirty="0"/>
              <a:t>Systems of small scale elements that combine to make large scale systems in unclear ways are called </a:t>
            </a:r>
            <a:r>
              <a:rPr lang="en-GB" sz="2600" i="1" dirty="0">
                <a:solidFill>
                  <a:schemeClr val="accent1">
                    <a:lumMod val="60000"/>
                    <a:lumOff val="40000"/>
                  </a:schemeClr>
                </a:solidFill>
              </a:rPr>
              <a:t>complex</a:t>
            </a:r>
            <a:r>
              <a:rPr lang="en-GB" sz="2600" dirty="0"/>
              <a:t>. </a:t>
            </a:r>
          </a:p>
          <a:p>
            <a:pPr marL="0" indent="0">
              <a:spcAft>
                <a:spcPts val="1200"/>
              </a:spcAft>
              <a:buNone/>
              <a:defRPr/>
            </a:pPr>
            <a:r>
              <a:rPr lang="en-GB" sz="2600" dirty="0"/>
              <a:t>Individual-level models are a useful way of exploring complexity.</a:t>
            </a:r>
          </a:p>
        </p:txBody>
      </p:sp>
    </p:spTree>
    <p:extLst>
      <p:ext uri="{BB962C8B-B14F-4D97-AF65-F5344CB8AC3E}">
        <p14:creationId xmlns:p14="http://schemas.microsoft.com/office/powerpoint/2010/main" val="3637709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1472226257</TotalTime>
  <Pages>19</Pages>
  <Words>1165</Words>
  <Application>Microsoft Office PowerPoint</Application>
  <PresentationFormat>Widescreen</PresentationFormat>
  <Paragraphs>72</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Modelling</vt:lpstr>
      <vt:lpstr>PowerPoint Presentation</vt:lpstr>
      <vt:lpstr>What are models?</vt:lpstr>
      <vt:lpstr>Why model?</vt:lpstr>
      <vt:lpstr>Virtual model types</vt:lpstr>
      <vt:lpstr>Verisimilitude</vt:lpstr>
      <vt:lpstr>Model scale</vt:lpstr>
      <vt:lpstr>Individual level modelling</vt:lpstr>
      <vt:lpstr>Emergence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Andy</cp:lastModifiedBy>
  <cp:revision>894</cp:revision>
  <cp:lastPrinted>1999-09-27T08:33:01Z</cp:lastPrinted>
  <dcterms:created xsi:type="dcterms:W3CDTF">1998-09-23T18:41:26Z</dcterms:created>
  <dcterms:modified xsi:type="dcterms:W3CDTF">2018-04-24T10:24:58Z</dcterms:modified>
</cp:coreProperties>
</file>