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1162" r:id="rId2"/>
    <p:sldId id="1163" r:id="rId3"/>
    <p:sldId id="1197" r:id="rId4"/>
    <p:sldId id="1164" r:id="rId5"/>
    <p:sldId id="1165" r:id="rId6"/>
    <p:sldId id="574" r:id="rId7"/>
    <p:sldId id="1166" r:id="rId8"/>
    <p:sldId id="1167" r:id="rId9"/>
    <p:sldId id="1168" r:id="rId10"/>
    <p:sldId id="1169" r:id="rId11"/>
    <p:sldId id="1178" r:id="rId12"/>
    <p:sldId id="1171" r:id="rId13"/>
    <p:sldId id="1176" r:id="rId14"/>
    <p:sldId id="1179" r:id="rId15"/>
    <p:sldId id="1173" r:id="rId16"/>
    <p:sldId id="1174" r:id="rId17"/>
    <p:sldId id="1175" r:id="rId18"/>
    <p:sldId id="11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1" autoAdjust="0"/>
    <p:restoredTop sz="65291" autoAdjust="0"/>
  </p:normalViewPr>
  <p:slideViewPr>
    <p:cSldViewPr snapToGrid="0">
      <p:cViewPr varScale="1">
        <p:scale>
          <a:sx n="72" d="100"/>
          <a:sy n="72" d="100"/>
        </p:scale>
        <p:origin x="324" y="6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23/10/2017</a:t>
            </a:fld>
            <a:endParaRPr lang="en-GB"/>
          </a:p>
        </p:txBody>
      </p:sp>
      <p:sp>
        <p:nvSpPr>
          <p:cNvPr id="4" name="Footer Placeholder 3">
            <a:extLst>
              <a:ext uri="{FF2B5EF4-FFF2-40B4-BE49-F238E27FC236}">
                <a16:creationId xmlns:a16="http://schemas.microsoft.com/office/drawing/2014/main" xmlns=""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xmlns=""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23/10/2017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docs.python.org/3/reference/compound_stmts.html#for" TargetMode="External"/><Relationship Id="rId7" Type="http://schemas.openxmlformats.org/officeDocument/2006/relationships/hyperlink" Target="https://docs.python.org/3/library/functions.html#-1,-1,NEXT"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docs.python.org/3/library/exceptions.html#StopIteration" TargetMode="External"/><Relationship Id="rId5" Type="http://schemas.openxmlformats.org/officeDocument/2006/relationships/hyperlink" Target="https://docs.python.org/3/library/stdtypes.html#iterator.__next__" TargetMode="External"/><Relationship Id="rId4" Type="http://schemas.openxmlformats.org/officeDocument/2006/relationships/hyperlink" Target="https://docs.python.org/3/library/functions.html#iter"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108801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1814023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use of the term iterator can be a little informal in the documentation. For example, it the documentation for loops are described both as iterators and as using them.</a:t>
            </a:r>
          </a:p>
          <a:p>
            <a:endParaRPr lang="en-GB" dirty="0"/>
          </a:p>
          <a:p>
            <a:r>
              <a:rPr lang="en-GB" dirty="0"/>
              <a:t>"We say such an object is </a:t>
            </a:r>
            <a:r>
              <a:rPr lang="en-GB" dirty="0" err="1"/>
              <a:t>iterable</a:t>
            </a:r>
            <a:r>
              <a:rPr lang="en-GB" dirty="0"/>
              <a:t>, that is, suitable as a target for functions and constructs that expect something from which they can obtain successive items until the supply is exhausted. We have seen that the for statement is such an iterator."</a:t>
            </a:r>
          </a:p>
          <a:p>
            <a:endParaRPr lang="en-GB" dirty="0"/>
          </a:p>
          <a:p>
            <a:r>
              <a:rPr lang="en-GB" dirty="0"/>
              <a:t>"The use of iterators pervades and unifies Python. Behind the scenes, the </a:t>
            </a:r>
            <a:r>
              <a:rPr lang="en-GB" dirty="0">
                <a:hlinkClick r:id="rId3"/>
              </a:rPr>
              <a:t>for</a:t>
            </a:r>
            <a:r>
              <a:rPr lang="en-GB" dirty="0"/>
              <a:t> statement calls </a:t>
            </a:r>
            <a:r>
              <a:rPr lang="en-GB" dirty="0" err="1">
                <a:hlinkClick r:id="rId4" tooltip="iter"/>
              </a:rPr>
              <a:t>iter</a:t>
            </a:r>
            <a:r>
              <a:rPr lang="en-GB" dirty="0">
                <a:hlinkClick r:id="rId4" tooltip="iter"/>
              </a:rPr>
              <a:t>()</a:t>
            </a:r>
            <a:r>
              <a:rPr lang="en-GB" dirty="0"/>
              <a:t> on the container object. The function returns an iterator object that defines the method </a:t>
            </a:r>
            <a:r>
              <a:rPr lang="en-GB" dirty="0">
                <a:hlinkClick r:id="rId5" tooltip="iterator.__next__"/>
              </a:rPr>
              <a:t>__next__()</a:t>
            </a:r>
            <a:r>
              <a:rPr lang="en-GB" dirty="0"/>
              <a:t> which accesses elements in the container one at a time. When there are no more elements, </a:t>
            </a:r>
            <a:r>
              <a:rPr lang="en-GB" dirty="0">
                <a:hlinkClick r:id="rId5" tooltip="iterator.__next__"/>
              </a:rPr>
              <a:t>__next__()</a:t>
            </a:r>
            <a:r>
              <a:rPr lang="en-GB" dirty="0"/>
              <a:t> raises a </a:t>
            </a:r>
            <a:r>
              <a:rPr lang="en-GB" dirty="0" err="1">
                <a:hlinkClick r:id="rId6" tooltip="StopIteration"/>
              </a:rPr>
              <a:t>StopIteration</a:t>
            </a:r>
            <a:r>
              <a:rPr lang="en-GB" dirty="0"/>
              <a:t> exception which tells the </a:t>
            </a:r>
            <a:r>
              <a:rPr lang="en-GB" dirty="0">
                <a:hlinkClick r:id="rId3"/>
              </a:rPr>
              <a:t>for</a:t>
            </a:r>
            <a:r>
              <a:rPr lang="en-GB" dirty="0"/>
              <a:t> loop to terminate. You can call the </a:t>
            </a:r>
            <a:r>
              <a:rPr lang="en-GB" dirty="0">
                <a:hlinkClick r:id="rId5" tooltip="iterator.__next__"/>
              </a:rPr>
              <a:t>__next__()</a:t>
            </a:r>
            <a:r>
              <a:rPr lang="en-GB" dirty="0"/>
              <a:t> method using the </a:t>
            </a:r>
            <a:r>
              <a:rPr lang="en-GB" dirty="0">
                <a:hlinkClick r:id="rId7" tooltip="next"/>
              </a:rPr>
              <a:t>next()</a:t>
            </a:r>
            <a:r>
              <a:rPr lang="en-GB" dirty="0"/>
              <a:t> built-in function"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1821475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2621153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4087376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3455265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1B195DC1-471D-4158-B4C0-26ABF3007B4B}"/>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5" name="Footer Placeholder 4">
            <a:extLst>
              <a:ext uri="{FF2B5EF4-FFF2-40B4-BE49-F238E27FC236}">
                <a16:creationId xmlns:a16="http://schemas.microsoft.com/office/drawing/2014/main" xmlns=""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7EEAD6F-E3A6-4DDF-83E9-02D37D35F285}"/>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5" name="Footer Placeholder 4">
            <a:extLst>
              <a:ext uri="{FF2B5EF4-FFF2-40B4-BE49-F238E27FC236}">
                <a16:creationId xmlns:a16="http://schemas.microsoft.com/office/drawing/2014/main" xmlns=""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99FADEF-A226-471C-B363-7735F4073236}"/>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5" name="Footer Placeholder 4">
            <a:extLst>
              <a:ext uri="{FF2B5EF4-FFF2-40B4-BE49-F238E27FC236}">
                <a16:creationId xmlns:a16="http://schemas.microsoft.com/office/drawing/2014/main" xmlns=""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AA54581-B1B7-451B-A7E7-C1FE61B21FC7}"/>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5" name="Footer Placeholder 4">
            <a:extLst>
              <a:ext uri="{FF2B5EF4-FFF2-40B4-BE49-F238E27FC236}">
                <a16:creationId xmlns:a16="http://schemas.microsoft.com/office/drawing/2014/main" xmlns=""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94AB635-654C-4EC0-929F-9F1A3FE9EC62}"/>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5" name="Footer Placeholder 4">
            <a:extLst>
              <a:ext uri="{FF2B5EF4-FFF2-40B4-BE49-F238E27FC236}">
                <a16:creationId xmlns:a16="http://schemas.microsoft.com/office/drawing/2014/main" xmlns=""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7DB5E872-2DAC-4C44-9CE7-12CB5B6F46F9}"/>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6" name="Footer Placeholder 5">
            <a:extLst>
              <a:ext uri="{FF2B5EF4-FFF2-40B4-BE49-F238E27FC236}">
                <a16:creationId xmlns:a16="http://schemas.microsoft.com/office/drawing/2014/main" xmlns=""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B4745CE4-ECBE-4A13-BC8F-D71C51EA83EF}"/>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8" name="Footer Placeholder 7">
            <a:extLst>
              <a:ext uri="{FF2B5EF4-FFF2-40B4-BE49-F238E27FC236}">
                <a16:creationId xmlns:a16="http://schemas.microsoft.com/office/drawing/2014/main" xmlns=""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E03EA8E-1324-4009-A219-F88C29216429}"/>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4" name="Footer Placeholder 3">
            <a:extLst>
              <a:ext uri="{FF2B5EF4-FFF2-40B4-BE49-F238E27FC236}">
                <a16:creationId xmlns:a16="http://schemas.microsoft.com/office/drawing/2014/main" xmlns=""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2EFE443-86C8-47FA-9C3F-58E195AC7CE1}"/>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3" name="Footer Placeholder 2">
            <a:extLst>
              <a:ext uri="{FF2B5EF4-FFF2-40B4-BE49-F238E27FC236}">
                <a16:creationId xmlns:a16="http://schemas.microsoft.com/office/drawing/2014/main" xmlns=""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8D93E4B-BBFF-41AD-9467-55B3B6B65D8C}"/>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6" name="Footer Placeholder 5">
            <a:extLst>
              <a:ext uri="{FF2B5EF4-FFF2-40B4-BE49-F238E27FC236}">
                <a16:creationId xmlns:a16="http://schemas.microsoft.com/office/drawing/2014/main" xmlns=""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532E38B-8A3F-4CBF-A623-7D746C4193EF}"/>
              </a:ext>
            </a:extLst>
          </p:cNvPr>
          <p:cNvSpPr>
            <a:spLocks noGrp="1"/>
          </p:cNvSpPr>
          <p:nvPr>
            <p:ph type="dt" sz="half" idx="10"/>
          </p:nvPr>
        </p:nvSpPr>
        <p:spPr/>
        <p:txBody>
          <a:bodyPr/>
          <a:lstStyle/>
          <a:p>
            <a:fld id="{7F15C198-0286-4978-B10F-877371E3E014}" type="datetimeFigureOut">
              <a:rPr lang="en-GB" smtClean="0"/>
              <a:t>23/10/2017</a:t>
            </a:fld>
            <a:endParaRPr lang="en-GB"/>
          </a:p>
        </p:txBody>
      </p:sp>
      <p:sp>
        <p:nvSpPr>
          <p:cNvPr id="6" name="Footer Placeholder 5">
            <a:extLst>
              <a:ext uri="{FF2B5EF4-FFF2-40B4-BE49-F238E27FC236}">
                <a16:creationId xmlns:a16="http://schemas.microsoft.com/office/drawing/2014/main" xmlns=""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23/10/2017</a:t>
            </a:fld>
            <a:endParaRPr lang="en-GB"/>
          </a:p>
        </p:txBody>
      </p:sp>
      <p:sp>
        <p:nvSpPr>
          <p:cNvPr id="5" name="Footer Placeholder 4">
            <a:extLst>
              <a:ext uri="{FF2B5EF4-FFF2-40B4-BE49-F238E27FC236}">
                <a16:creationId xmlns:a16="http://schemas.microsoft.com/office/drawing/2014/main" xmlns=""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C7CDA2-111E-4383-A616-A5AFB68FC28A}"/>
              </a:ext>
            </a:extLst>
          </p:cNvPr>
          <p:cNvSpPr>
            <a:spLocks noGrp="1"/>
          </p:cNvSpPr>
          <p:nvPr>
            <p:ph type="title"/>
          </p:nvPr>
        </p:nvSpPr>
        <p:spPr/>
        <p:txBody>
          <a:bodyPr/>
          <a:lstStyle/>
          <a:p>
            <a:pPr algn="r"/>
            <a:r>
              <a:rPr lang="en-GB" dirty="0"/>
              <a:t>Repeating code</a:t>
            </a:r>
          </a:p>
        </p:txBody>
      </p:sp>
      <p:sp>
        <p:nvSpPr>
          <p:cNvPr id="3" name="Content Placeholder 2">
            <a:extLst>
              <a:ext uri="{FF2B5EF4-FFF2-40B4-BE49-F238E27FC236}">
                <a16:creationId xmlns:a16="http://schemas.microsoft.com/office/drawing/2014/main" xmlns="" id="{CFC3F7AF-0F06-499F-9829-B672FA8342E0}"/>
              </a:ext>
            </a:extLst>
          </p:cNvPr>
          <p:cNvSpPr>
            <a:spLocks noGrp="1"/>
          </p:cNvSpPr>
          <p:nvPr>
            <p:ph idx="1"/>
          </p:nvPr>
        </p:nvSpPr>
        <p:spPr/>
        <p:txBody>
          <a:bodyPr>
            <a:normAutofit fontScale="92500" lnSpcReduction="20000"/>
          </a:bodyPr>
          <a:lstStyle/>
          <a:p>
            <a:pPr marL="0" indent="0">
              <a:buNone/>
            </a:pPr>
            <a:r>
              <a:rPr lang="en-GB" dirty="0"/>
              <a:t>We could repeat code we need more than once: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 = 1</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i += 1</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stop when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9</a:t>
            </a:r>
          </a:p>
          <a:p>
            <a:pPr marL="0" indent="0">
              <a:buNone/>
            </a:pPr>
            <a:endParaRPr lang="en-GB" dirty="0"/>
          </a:p>
          <a:p>
            <a:pPr marL="0" indent="0">
              <a:buNone/>
            </a:pPr>
            <a:r>
              <a:rPr lang="en-GB" dirty="0"/>
              <a:t>But each line means an extra line we might make an error on.</a:t>
            </a:r>
          </a:p>
        </p:txBody>
      </p:sp>
    </p:spTree>
    <p:extLst>
      <p:ext uri="{BB962C8B-B14F-4D97-AF65-F5344CB8AC3E}">
        <p14:creationId xmlns:p14="http://schemas.microsoft.com/office/powerpoint/2010/main" val="440471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5D7824-ED7E-42F8-B937-9CA5A0FEF3BD}"/>
              </a:ext>
            </a:extLst>
          </p:cNvPr>
          <p:cNvSpPr>
            <a:spLocks noGrp="1"/>
          </p:cNvSpPr>
          <p:nvPr>
            <p:ph type="title"/>
          </p:nvPr>
        </p:nvSpPr>
        <p:spPr/>
        <p:txBody>
          <a:bodyPr/>
          <a:lstStyle/>
          <a:p>
            <a:pPr algn="r"/>
            <a:r>
              <a:rPr lang="en-GB" dirty="0"/>
              <a:t>for loop</a:t>
            </a:r>
          </a:p>
        </p:txBody>
      </p:sp>
      <p:sp>
        <p:nvSpPr>
          <p:cNvPr id="3" name="Content Placeholder 2">
            <a:extLst>
              <a:ext uri="{FF2B5EF4-FFF2-40B4-BE49-F238E27FC236}">
                <a16:creationId xmlns:a16="http://schemas.microsoft.com/office/drawing/2014/main" xmlns="" id="{09D18144-5628-433C-80EF-3ABD10FE6966}"/>
              </a:ext>
            </a:extLst>
          </p:cNvPr>
          <p:cNvSpPr>
            <a:spLocks noGrp="1"/>
          </p:cNvSpPr>
          <p:nvPr>
            <p:ph idx="1"/>
          </p:nvPr>
        </p:nvSpPr>
        <p:spPr>
          <a:xfrm>
            <a:off x="444305" y="1690688"/>
            <a:ext cx="11414760" cy="4878924"/>
          </a:xfrm>
        </p:spPr>
        <p:txBody>
          <a:bodyPr>
            <a:normAutofit fontScale="92500" lnSpcReduction="20000"/>
          </a:bodyPr>
          <a:lstStyle/>
          <a:p>
            <a:pPr marL="0" indent="0">
              <a:buNone/>
            </a:pPr>
            <a:r>
              <a:rPr lang="en-GB" dirty="0"/>
              <a:t>This may seem strangely verbose, but it is very powerful. It means you can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name in ("Dale", "Albert", "Gordon", "Tamara")</a:t>
            </a:r>
          </a:p>
          <a:p>
            <a:pPr marL="0" indent="0">
              <a:buNone/>
            </a:pPr>
            <a:r>
              <a:rPr lang="en-GB" dirty="0">
                <a:latin typeface="Courier New" panose="02070309020205020404" pitchFamily="49" charset="0"/>
                <a:cs typeface="Courier New" panose="02070309020205020404" pitchFamily="49" charset="0"/>
              </a:rPr>
              <a:t>	print(name)</a:t>
            </a:r>
          </a:p>
          <a:p>
            <a:pPr marL="0" indent="0">
              <a:buNone/>
            </a:pPr>
            <a:endParaRPr lang="en-GB" dirty="0"/>
          </a:p>
          <a:p>
            <a:pPr marL="0" indent="0">
              <a:buNone/>
            </a:pPr>
            <a:r>
              <a:rPr lang="en-GB" dirty="0"/>
              <a:t>Moreover, the syntax will take a sequence object: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names = ("Dale", "Albert", "Gordon", "Tamara")</a:t>
            </a:r>
          </a:p>
          <a:p>
            <a:pPr marL="0" indent="0">
              <a:buNone/>
            </a:pPr>
            <a:r>
              <a:rPr lang="en-GB" dirty="0">
                <a:latin typeface="Courier New" panose="02070309020205020404" pitchFamily="49" charset="0"/>
                <a:cs typeface="Courier New" panose="02070309020205020404" pitchFamily="49" charset="0"/>
              </a:rPr>
              <a:t>for name in names:</a:t>
            </a:r>
          </a:p>
          <a:p>
            <a:pPr marL="0" indent="0">
              <a:buNone/>
            </a:pPr>
            <a:r>
              <a:rPr lang="en-GB" dirty="0">
                <a:latin typeface="Courier New" panose="02070309020205020404" pitchFamily="49" charset="0"/>
                <a:cs typeface="Courier New" panose="02070309020205020404" pitchFamily="49" charset="0"/>
              </a:rPr>
              <a:t>	print(name)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You can imagine, for example, reading the names in from a file.</a:t>
            </a:r>
          </a:p>
        </p:txBody>
      </p:sp>
    </p:spTree>
    <p:extLst>
      <p:ext uri="{BB962C8B-B14F-4D97-AF65-F5344CB8AC3E}">
        <p14:creationId xmlns:p14="http://schemas.microsoft.com/office/powerpoint/2010/main" val="1111895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6B89A0-3A04-4CAB-9243-6032AEE1B792}"/>
              </a:ext>
            </a:extLst>
          </p:cNvPr>
          <p:cNvSpPr>
            <a:spLocks noGrp="1"/>
          </p:cNvSpPr>
          <p:nvPr>
            <p:ph type="title"/>
          </p:nvPr>
        </p:nvSpPr>
        <p:spPr/>
        <p:txBody>
          <a:bodyPr/>
          <a:lstStyle/>
          <a:p>
            <a:pPr algn="r"/>
            <a:r>
              <a:rPr lang="en-GB" dirty="0"/>
              <a:t>iterators</a:t>
            </a:r>
          </a:p>
        </p:txBody>
      </p:sp>
      <p:sp>
        <p:nvSpPr>
          <p:cNvPr id="3" name="Content Placeholder 2">
            <a:extLst>
              <a:ext uri="{FF2B5EF4-FFF2-40B4-BE49-F238E27FC236}">
                <a16:creationId xmlns:a16="http://schemas.microsoft.com/office/drawing/2014/main" xmlns="" id="{650E6AD0-A456-4ADE-A459-31625DB1844F}"/>
              </a:ext>
            </a:extLst>
          </p:cNvPr>
          <p:cNvSpPr>
            <a:spLocks noGrp="1"/>
          </p:cNvSpPr>
          <p:nvPr>
            <p:ph idx="1"/>
          </p:nvPr>
        </p:nvSpPr>
        <p:spPr>
          <a:xfrm>
            <a:off x="365760" y="1690688"/>
            <a:ext cx="10988040" cy="4808586"/>
          </a:xfrm>
        </p:spPr>
        <p:txBody>
          <a:bodyPr>
            <a:normAutofit fontScale="77500" lnSpcReduction="20000"/>
          </a:bodyPr>
          <a:lstStyle/>
          <a:p>
            <a:pPr marL="0" indent="0">
              <a:buNone/>
            </a:pPr>
            <a:r>
              <a:rPr lang="en-GB" dirty="0"/>
              <a:t>In fact, what is happening is that for loops work with a type of construct called an </a:t>
            </a:r>
            <a:r>
              <a:rPr lang="en-GB" dirty="0">
                <a:solidFill>
                  <a:schemeClr val="accent1"/>
                </a:solidFill>
              </a:rPr>
              <a:t>iterator</a:t>
            </a:r>
            <a:r>
              <a:rPr lang="en-GB" dirty="0"/>
              <a:t>.</a:t>
            </a:r>
          </a:p>
          <a:p>
            <a:pPr marL="0" indent="0">
              <a:buNone/>
            </a:pPr>
            <a:endParaRPr lang="en-GB" dirty="0"/>
          </a:p>
          <a:p>
            <a:pPr marL="0" indent="0">
              <a:buNone/>
            </a:pPr>
            <a:r>
              <a:rPr lang="en-GB" dirty="0"/>
              <a:t>Pretty much all sequences are </a:t>
            </a:r>
            <a:r>
              <a:rPr lang="en-GB" dirty="0" err="1">
                <a:solidFill>
                  <a:schemeClr val="accent1"/>
                </a:solidFill>
              </a:rPr>
              <a:t>iterable</a:t>
            </a:r>
            <a:r>
              <a:rPr lang="en-GB" dirty="0"/>
              <a:t> (that is, there's a "next" object) and have a function to get an iterator object representing themselves.</a:t>
            </a:r>
          </a:p>
          <a:p>
            <a:pPr marL="0" indent="0">
              <a:buNone/>
            </a:pPr>
            <a:endParaRPr lang="en-GB" dirty="0"/>
          </a:p>
          <a:p>
            <a:pPr marL="0" indent="0">
              <a:buNone/>
            </a:pPr>
            <a:r>
              <a:rPr lang="en-GB" dirty="0"/>
              <a:t>The iterator has a function that gives the for loop the next object in the sequence when asked.</a:t>
            </a:r>
          </a:p>
          <a:p>
            <a:pPr marL="0" indent="0">
              <a:buNone/>
            </a:pPr>
            <a:endParaRPr lang="en-GB" dirty="0"/>
          </a:p>
          <a:p>
            <a:pPr marL="0" indent="0">
              <a:buNone/>
            </a:pPr>
            <a:r>
              <a:rPr lang="en-GB" dirty="0"/>
              <a:t>This doesn't especially matter here, but the terminology is used a lot in the documentation and examples.</a:t>
            </a:r>
          </a:p>
          <a:p>
            <a:pPr marL="0" indent="0">
              <a:buNone/>
            </a:pPr>
            <a:endParaRPr lang="en-GB" dirty="0"/>
          </a:p>
          <a:p>
            <a:pPr marL="0" indent="0">
              <a:buNone/>
            </a:pPr>
            <a:r>
              <a:rPr lang="en-GB" dirty="0"/>
              <a:t>You can generate an iterator from a sequence yourself with:</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iter</a:t>
            </a:r>
            <a:r>
              <a:rPr lang="en-GB" dirty="0">
                <a:latin typeface="Courier New" panose="02070309020205020404" pitchFamily="49" charset="0"/>
                <a:cs typeface="Courier New" panose="02070309020205020404" pitchFamily="49" charset="0"/>
              </a:rPr>
              <a:t>(sequence)</a:t>
            </a:r>
          </a:p>
        </p:txBody>
      </p:sp>
    </p:spTree>
    <p:extLst>
      <p:ext uri="{BB962C8B-B14F-4D97-AF65-F5344CB8AC3E}">
        <p14:creationId xmlns:p14="http://schemas.microsoft.com/office/powerpoint/2010/main" val="145942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70A574-D4DD-42AE-B097-1FCF10431D18}"/>
              </a:ext>
            </a:extLst>
          </p:cNvPr>
          <p:cNvSpPr>
            <a:spLocks noGrp="1"/>
          </p:cNvSpPr>
          <p:nvPr>
            <p:ph type="title"/>
          </p:nvPr>
        </p:nvSpPr>
        <p:spPr/>
        <p:txBody>
          <a:bodyPr/>
          <a:lstStyle/>
          <a:p>
            <a:pPr algn="r"/>
            <a:r>
              <a:rPr lang="en-GB" dirty="0"/>
              <a:t>Range and slices</a:t>
            </a:r>
          </a:p>
        </p:txBody>
      </p:sp>
      <p:sp>
        <p:nvSpPr>
          <p:cNvPr id="3" name="Content Placeholder 2">
            <a:extLst>
              <a:ext uri="{FF2B5EF4-FFF2-40B4-BE49-F238E27FC236}">
                <a16:creationId xmlns:a16="http://schemas.microsoft.com/office/drawing/2014/main" xmlns="" id="{F8C17702-9E86-4F0C-91F2-EEC9D10BC7C9}"/>
              </a:ext>
            </a:extLst>
          </p:cNvPr>
          <p:cNvSpPr>
            <a:spLocks noGrp="1"/>
          </p:cNvSpPr>
          <p:nvPr>
            <p:ph idx="1"/>
          </p:nvPr>
        </p:nvSpPr>
        <p:spPr>
          <a:xfrm>
            <a:off x="140677" y="1825625"/>
            <a:ext cx="12051323" cy="4351338"/>
          </a:xfrm>
        </p:spPr>
        <p:txBody>
          <a:bodyPr>
            <a:normAutofit fontScale="77500" lnSpcReduction="20000"/>
          </a:bodyPr>
          <a:lstStyle/>
          <a:p>
            <a:pPr marL="0" indent="0">
              <a:buNone/>
            </a:pPr>
            <a:r>
              <a:rPr lang="en-GB" dirty="0"/>
              <a:t>As both ranges and slices can be treated as sequences, we can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range(10):			#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0,1,2,3,4,5,6,7,8,9</a:t>
            </a: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range(5,10):			#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5,6,7,8,9</a:t>
            </a: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range(5,10,2):		#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5,7,9</a:t>
            </a:r>
          </a:p>
          <a:p>
            <a:pPr marL="0" indent="0">
              <a:buNone/>
            </a:pPr>
            <a:endParaRPr lang="en-GB" dirty="0">
              <a:latin typeface="Courier New" panose="02070309020205020404" pitchFamily="49" charset="0"/>
              <a:cs typeface="Courier New" panose="02070309020205020404" pitchFamily="49" charset="0"/>
            </a:endParaRPr>
          </a:p>
          <a:p>
            <a:pPr marL="0" indent="0">
              <a:spcAft>
                <a:spcPts val="1200"/>
              </a:spcAft>
              <a:buNone/>
            </a:pPr>
            <a:r>
              <a:rPr lang="en-GB" sz="2600" dirty="0">
                <a:latin typeface="Courier New" panose="02070309020205020404" pitchFamily="49" charset="0"/>
                <a:cs typeface="Courier New" panose="02070309020205020404" pitchFamily="49" charset="0"/>
              </a:rPr>
              <a:t>names = ("</a:t>
            </a:r>
            <a:r>
              <a:rPr lang="en-GB" sz="2600" dirty="0" err="1">
                <a:latin typeface="Courier New" panose="02070309020205020404" pitchFamily="49" charset="0"/>
                <a:cs typeface="Courier New" panose="02070309020205020404" pitchFamily="49" charset="0"/>
              </a:rPr>
              <a:t>Dale","Albert","Gordon","Tamara","Philip","Chester","Windom</a:t>
            </a:r>
            <a:r>
              <a:rPr lang="en-GB" sz="2600"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for name in names[1:5:2]:		# name = "Albert", "Tamara"</a:t>
            </a:r>
          </a:p>
          <a:p>
            <a:pPr marL="0" indent="0">
              <a:buNone/>
            </a:pPr>
            <a:r>
              <a:rPr lang="en-GB" dirty="0"/>
              <a:t>	</a:t>
            </a:r>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3302238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651841-4C6E-40B3-A019-A9B648B92579}"/>
              </a:ext>
            </a:extLst>
          </p:cNvPr>
          <p:cNvSpPr>
            <a:spLocks noGrp="1"/>
          </p:cNvSpPr>
          <p:nvPr>
            <p:ph type="title"/>
          </p:nvPr>
        </p:nvSpPr>
        <p:spPr/>
        <p:txBody>
          <a:bodyPr/>
          <a:lstStyle/>
          <a:p>
            <a:pPr algn="r"/>
            <a:r>
              <a:rPr lang="en-GB" dirty="0"/>
              <a:t>Indices</a:t>
            </a:r>
          </a:p>
        </p:txBody>
      </p:sp>
      <p:sp>
        <p:nvSpPr>
          <p:cNvPr id="3" name="Content Placeholder 2">
            <a:extLst>
              <a:ext uri="{FF2B5EF4-FFF2-40B4-BE49-F238E27FC236}">
                <a16:creationId xmlns:a16="http://schemas.microsoft.com/office/drawing/2014/main" xmlns="" id="{8F1B7EA0-EF95-49DD-B6F0-9579BDD04611}"/>
              </a:ext>
            </a:extLst>
          </p:cNvPr>
          <p:cNvSpPr>
            <a:spLocks noGrp="1"/>
          </p:cNvSpPr>
          <p:nvPr>
            <p:ph idx="1"/>
          </p:nvPr>
        </p:nvSpPr>
        <p:spPr>
          <a:xfrm>
            <a:off x="140677" y="1280160"/>
            <a:ext cx="11901268" cy="5289452"/>
          </a:xfrm>
        </p:spPr>
        <p:txBody>
          <a:bodyPr>
            <a:normAutofit fontScale="92500" lnSpcReduction="10000"/>
          </a:bodyPr>
          <a:lstStyle/>
          <a:p>
            <a:pPr marL="0" indent="0">
              <a:buNone/>
            </a:pPr>
            <a:r>
              <a:rPr lang="en-GB" dirty="0"/>
              <a:t>To combine having a number and an object it indexes, we can do this:</a:t>
            </a:r>
          </a:p>
          <a:p>
            <a:pPr marL="0" indent="0">
              <a:buNone/>
            </a:pPr>
            <a:endParaRPr lang="en-GB" dirty="0"/>
          </a:p>
          <a:p>
            <a:pPr marL="0" indent="0">
              <a:buNone/>
            </a:pPr>
            <a:r>
              <a:rPr lang="en-GB" sz="2000" dirty="0">
                <a:latin typeface="Courier New" panose="02070309020205020404" pitchFamily="49" charset="0"/>
                <a:cs typeface="Courier New" panose="02070309020205020404" pitchFamily="49" charset="0"/>
              </a:rPr>
              <a:t>names = ("</a:t>
            </a:r>
            <a:r>
              <a:rPr lang="en-GB" sz="2000" dirty="0" err="1">
                <a:latin typeface="Courier New" panose="02070309020205020404" pitchFamily="49" charset="0"/>
                <a:cs typeface="Courier New" panose="02070309020205020404" pitchFamily="49" charset="0"/>
              </a:rPr>
              <a:t>Dale","Albert","Gordon","Tamara","Philip","Chester","Windom</a:t>
            </a:r>
            <a:r>
              <a:rPr lang="en-GB" sz="2000" dirty="0">
                <a:latin typeface="Courier New" panose="02070309020205020404" pitchFamily="49" charset="0"/>
                <a:cs typeface="Courier New" panose="02070309020205020404" pitchFamily="49" charset="0"/>
              </a:rPr>
              <a:t>")</a:t>
            </a:r>
          </a:p>
          <a:p>
            <a:pPr marL="0" indent="0">
              <a:buNone/>
            </a:pPr>
            <a:endParaRPr lang="en-GB" sz="2000" dirty="0"/>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(names)):</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names[</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dirty="0"/>
              <a:t>However, you cannot change </a:t>
            </a:r>
            <a:r>
              <a:rPr lang="en-GB" dirty="0" err="1"/>
              <a:t>i</a:t>
            </a:r>
            <a:r>
              <a:rPr lang="en-GB" dirty="0"/>
              <a:t> during this to skip objects:</a:t>
            </a:r>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(names)):</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names[</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 1</a:t>
            </a:r>
          </a:p>
          <a:p>
            <a:pPr marL="0" indent="0">
              <a:buNone/>
            </a:pPr>
            <a:r>
              <a:rPr lang="en-GB" dirty="0"/>
              <a:t>Assignment creates a new temporary variable, and the target variable resets to its next value at the top of the loop - it is coming from the iterator. This creates some issues…</a:t>
            </a:r>
          </a:p>
          <a:p>
            <a:pPr marL="0" indent="0">
              <a:buNone/>
            </a:pPr>
            <a:endParaRPr lang="en-GB" dirty="0"/>
          </a:p>
        </p:txBody>
      </p:sp>
    </p:spTree>
    <p:extLst>
      <p:ext uri="{BB962C8B-B14F-4D97-AF65-F5344CB8AC3E}">
        <p14:creationId xmlns:p14="http://schemas.microsoft.com/office/powerpoint/2010/main" val="1852649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F4F2FC-8F89-4789-9CC1-66E9AE4C9F53}"/>
              </a:ext>
            </a:extLst>
          </p:cNvPr>
          <p:cNvSpPr>
            <a:spLocks noGrp="1"/>
          </p:cNvSpPr>
          <p:nvPr>
            <p:ph type="title"/>
          </p:nvPr>
        </p:nvSpPr>
        <p:spPr/>
        <p:txBody>
          <a:bodyPr/>
          <a:lstStyle/>
          <a:p>
            <a:pPr algn="r"/>
            <a:r>
              <a:rPr lang="en-GB" dirty="0"/>
              <a:t>Efficiency</a:t>
            </a:r>
          </a:p>
        </p:txBody>
      </p:sp>
      <p:sp>
        <p:nvSpPr>
          <p:cNvPr id="3" name="Content Placeholder 2">
            <a:extLst>
              <a:ext uri="{FF2B5EF4-FFF2-40B4-BE49-F238E27FC236}">
                <a16:creationId xmlns:a16="http://schemas.microsoft.com/office/drawing/2014/main" xmlns="" id="{1B61DD9E-30A1-481D-B32B-AF04F28E057B}"/>
              </a:ext>
            </a:extLst>
          </p:cNvPr>
          <p:cNvSpPr>
            <a:spLocks noGrp="1"/>
          </p:cNvSpPr>
          <p:nvPr>
            <p:ph idx="1"/>
          </p:nvPr>
        </p:nvSpPr>
        <p:spPr>
          <a:xfrm>
            <a:off x="290286" y="1956253"/>
            <a:ext cx="11063514" cy="4351338"/>
          </a:xfrm>
        </p:spPr>
        <p:txBody>
          <a:bodyPr>
            <a:normAutofit fontScale="92500" lnSpcReduction="10000"/>
          </a:bodyPr>
          <a:lstStyle/>
          <a:p>
            <a:pPr marL="0" indent="0">
              <a:buNone/>
            </a:pPr>
            <a:r>
              <a:rPr lang="en-GB" dirty="0"/>
              <a:t>Slices copy containers, while ranges are iterators that actually generate the values one at a time. </a:t>
            </a:r>
          </a:p>
          <a:p>
            <a:pPr marL="0" indent="0">
              <a:buNone/>
            </a:pPr>
            <a:r>
              <a:rPr lang="en-GB" dirty="0"/>
              <a:t>It is better, therefore, with long sequences to do:</a:t>
            </a:r>
          </a:p>
          <a:p>
            <a:pPr marL="0" indent="0">
              <a:buNone/>
            </a:pPr>
            <a:endParaRPr lang="en-GB" dirty="0"/>
          </a:p>
          <a:p>
            <a:pPr marL="0" indent="0">
              <a:buNone/>
            </a:pPr>
            <a:r>
              <a:rPr lang="en-GB" sz="2000" dirty="0">
                <a:latin typeface="Courier New" panose="02070309020205020404" pitchFamily="49" charset="0"/>
                <a:cs typeface="Courier New" panose="02070309020205020404" pitchFamily="49" charset="0"/>
              </a:rPr>
              <a:t>names = ("</a:t>
            </a:r>
            <a:r>
              <a:rPr lang="en-GB" sz="2000" dirty="0" err="1">
                <a:latin typeface="Courier New" panose="02070309020205020404" pitchFamily="49" charset="0"/>
                <a:cs typeface="Courier New" panose="02070309020205020404" pitchFamily="49" charset="0"/>
              </a:rPr>
              <a:t>Dale","Albert","Gordon","Tamara","Philip","Chester","Windom</a:t>
            </a:r>
            <a:r>
              <a:rPr lang="en-GB" sz="2000" dirty="0">
                <a:latin typeface="Courier New" panose="02070309020205020404" pitchFamily="49" charset="0"/>
                <a:cs typeface="Courier New" panose="02070309020205020404" pitchFamily="49" charset="0"/>
              </a:rPr>
              <a:t>")</a:t>
            </a:r>
          </a:p>
          <a:p>
            <a:pPr marL="0" indent="0">
              <a:buNone/>
            </a:pPr>
            <a:endParaRPr lang="en-GB" sz="2000" dirty="0"/>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range(2,len(names),2):</a:t>
            </a:r>
          </a:p>
          <a:p>
            <a:pPr marL="0" indent="0">
              <a:buNone/>
            </a:pPr>
            <a:r>
              <a:rPr lang="en-GB" sz="2000" dirty="0">
                <a:latin typeface="Courier New" panose="02070309020205020404" pitchFamily="49" charset="0"/>
                <a:cs typeface="Courier New" panose="02070309020205020404" pitchFamily="49" charset="0"/>
              </a:rPr>
              <a:t>	print(names[</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a:t>
            </a:r>
          </a:p>
          <a:p>
            <a:pPr marL="0" indent="0">
              <a:buNone/>
            </a:pPr>
            <a:r>
              <a:rPr lang="en-GB" dirty="0"/>
              <a:t>Than</a:t>
            </a:r>
          </a:p>
          <a:p>
            <a:pPr marL="0" indent="0">
              <a:buNone/>
            </a:pPr>
            <a:r>
              <a:rPr lang="nn-NO" sz="2000" dirty="0">
                <a:latin typeface="Courier New" panose="02070309020205020404" pitchFamily="49" charset="0"/>
                <a:cs typeface="Courier New" panose="02070309020205020404" pitchFamily="49" charset="0"/>
              </a:rPr>
              <a:t>for name in names[2::2]:</a:t>
            </a:r>
          </a:p>
          <a:p>
            <a:pPr marL="0" indent="0">
              <a:buNone/>
            </a:pPr>
            <a:r>
              <a:rPr lang="nn-NO" sz="2000" dirty="0">
                <a:latin typeface="Courier New" panose="02070309020205020404" pitchFamily="49" charset="0"/>
                <a:cs typeface="Courier New" panose="02070309020205020404" pitchFamily="49" charset="0"/>
              </a:rPr>
              <a:t>	print(name)</a:t>
            </a:r>
            <a:endParaRPr lang="en-GB" dirty="0"/>
          </a:p>
        </p:txBody>
      </p:sp>
    </p:spTree>
    <p:extLst>
      <p:ext uri="{BB962C8B-B14F-4D97-AF65-F5344CB8AC3E}">
        <p14:creationId xmlns:p14="http://schemas.microsoft.com/office/powerpoint/2010/main" val="3707615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89B52F-3C80-4419-93E5-E78BE6C4CAFF}"/>
              </a:ext>
            </a:extLst>
          </p:cNvPr>
          <p:cNvSpPr>
            <a:spLocks noGrp="1"/>
          </p:cNvSpPr>
          <p:nvPr>
            <p:ph type="title"/>
          </p:nvPr>
        </p:nvSpPr>
        <p:spPr/>
        <p:txBody>
          <a:bodyPr/>
          <a:lstStyle/>
          <a:p>
            <a:pPr algn="r"/>
            <a:r>
              <a:rPr lang="en-GB" dirty="0"/>
              <a:t>Modifying loop sequences</a:t>
            </a:r>
          </a:p>
        </p:txBody>
      </p:sp>
      <p:sp>
        <p:nvSpPr>
          <p:cNvPr id="3" name="Content Placeholder 2">
            <a:extLst>
              <a:ext uri="{FF2B5EF4-FFF2-40B4-BE49-F238E27FC236}">
                <a16:creationId xmlns:a16="http://schemas.microsoft.com/office/drawing/2014/main" xmlns="" id="{CF81D06E-BFEF-4293-8F0F-9224B476400E}"/>
              </a:ext>
            </a:extLst>
          </p:cNvPr>
          <p:cNvSpPr>
            <a:spLocks noGrp="1"/>
          </p:cNvSpPr>
          <p:nvPr>
            <p:ph idx="1"/>
          </p:nvPr>
        </p:nvSpPr>
        <p:spPr>
          <a:xfrm>
            <a:off x="323557" y="1825625"/>
            <a:ext cx="11868443" cy="4351338"/>
          </a:xfrm>
        </p:spPr>
        <p:txBody>
          <a:bodyPr/>
          <a:lstStyle/>
          <a:p>
            <a:pPr marL="0" indent="0">
              <a:buNone/>
            </a:pPr>
            <a:r>
              <a:rPr lang="en-GB" dirty="0"/>
              <a:t>The one disadvantage of not having an index counter is that it makes it hard to remove items from a list.</a:t>
            </a:r>
          </a:p>
          <a:p>
            <a:pPr marL="0" indent="0">
              <a:buNone/>
            </a:pPr>
            <a:r>
              <a:rPr lang="en-GB" dirty="0"/>
              <a:t>Usually, if you add or remove something, you'd increase or decrease the loop counter to accommodate the change.</a:t>
            </a:r>
          </a:p>
          <a:p>
            <a:pPr marL="0" indent="0">
              <a:buNone/>
            </a:pPr>
            <a:r>
              <a:rPr lang="en-GB" dirty="0"/>
              <a:t>As you can't adjust the loop control target variable, you can't do this.</a:t>
            </a:r>
          </a:p>
          <a:p>
            <a:pPr marL="0" indent="0">
              <a:buNone/>
            </a:pPr>
            <a:endParaRPr lang="en-GB" dirty="0"/>
          </a:p>
        </p:txBody>
      </p:sp>
    </p:spTree>
    <p:extLst>
      <p:ext uri="{BB962C8B-B14F-4D97-AF65-F5344CB8AC3E}">
        <p14:creationId xmlns:p14="http://schemas.microsoft.com/office/powerpoint/2010/main" val="4237030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7919C8-2C88-4CA7-B83F-56BD652F0EED}"/>
              </a:ext>
            </a:extLst>
          </p:cNvPr>
          <p:cNvSpPr>
            <a:spLocks noGrp="1"/>
          </p:cNvSpPr>
          <p:nvPr>
            <p:ph type="title"/>
          </p:nvPr>
        </p:nvSpPr>
        <p:spPr>
          <a:xfrm>
            <a:off x="1470074" y="252584"/>
            <a:ext cx="10515600" cy="1325563"/>
          </a:xfrm>
        </p:spPr>
        <p:txBody>
          <a:bodyPr/>
          <a:lstStyle/>
          <a:p>
            <a:pPr algn="r"/>
            <a:r>
              <a:rPr lang="en-GB" dirty="0"/>
              <a:t>Example</a:t>
            </a:r>
          </a:p>
        </p:txBody>
      </p:sp>
      <p:sp>
        <p:nvSpPr>
          <p:cNvPr id="3" name="Content Placeholder 2">
            <a:extLst>
              <a:ext uri="{FF2B5EF4-FFF2-40B4-BE49-F238E27FC236}">
                <a16:creationId xmlns:a16="http://schemas.microsoft.com/office/drawing/2014/main" xmlns="" id="{7231AA12-4EFB-476C-A880-DC83DA5C2C11}"/>
              </a:ext>
            </a:extLst>
          </p:cNvPr>
          <p:cNvSpPr>
            <a:spLocks noGrp="1"/>
          </p:cNvSpPr>
          <p:nvPr>
            <p:ph idx="1"/>
          </p:nvPr>
        </p:nvSpPr>
        <p:spPr>
          <a:xfrm>
            <a:off x="337625" y="1280160"/>
            <a:ext cx="11648049" cy="5275385"/>
          </a:xfrm>
        </p:spPr>
        <p:txBody>
          <a:bodyPr>
            <a:normAutofit fontScale="92500" lnSpcReduction="10000"/>
          </a:bodyPr>
          <a:lstStyle/>
          <a:p>
            <a:pPr marL="0" indent="0">
              <a:buNone/>
            </a:pPr>
            <a:r>
              <a:rPr lang="en-GB" dirty="0">
                <a:latin typeface="Courier New" panose="02070309020205020404" pitchFamily="49" charset="0"/>
                <a:cs typeface="Courier New" panose="02070309020205020404" pitchFamily="49" charset="0"/>
              </a:rPr>
              <a:t>names = ["</a:t>
            </a:r>
            <a:r>
              <a:rPr lang="en-GB" dirty="0" err="1">
                <a:latin typeface="Courier New" panose="02070309020205020404" pitchFamily="49" charset="0"/>
                <a:cs typeface="Courier New" panose="02070309020205020404" pitchFamily="49" charset="0"/>
              </a:rPr>
              <a:t>Dale","Albert","Gordon","Tamara","Philip</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Chester","Windom</a:t>
            </a:r>
            <a:r>
              <a:rPr lang="en-GB" dirty="0">
                <a:latin typeface="Courier New" panose="02070309020205020404" pitchFamily="49" charset="0"/>
                <a:cs typeface="Courier New" panose="02070309020205020404" pitchFamily="49" charset="0"/>
              </a:rPr>
              <a:t>"] # Mutable list</a:t>
            </a:r>
          </a:p>
          <a:p>
            <a:pPr marL="0" indent="0">
              <a:buNone/>
            </a:pPr>
            <a:r>
              <a:rPr lang="en-GB" dirty="0">
                <a:latin typeface="Courier New" panose="02070309020205020404" pitchFamily="49" charset="0"/>
                <a:cs typeface="Courier New" panose="02070309020205020404" pitchFamily="49" charset="0"/>
              </a:rPr>
              <a:t>for name in names:</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names.remove</a:t>
            </a:r>
            <a:r>
              <a:rPr lang="en-GB" dirty="0">
                <a:latin typeface="Courier New" panose="02070309020205020404" pitchFamily="49" charset="0"/>
                <a:cs typeface="Courier New" panose="02070309020205020404" pitchFamily="49" charset="0"/>
              </a:rPr>
              <a:t>(name)</a:t>
            </a:r>
          </a:p>
          <a:p>
            <a:pPr marL="0" indent="0">
              <a:buNone/>
            </a:pPr>
            <a:r>
              <a:rPr lang="en-GB" dirty="0">
                <a:latin typeface="Courier New" panose="02070309020205020404" pitchFamily="49" charset="0"/>
                <a:cs typeface="Courier New" panose="02070309020205020404" pitchFamily="49" charset="0"/>
              </a:rPr>
              <a:t>print(names)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sz="3000" dirty="0"/>
              <a:t>May</a:t>
            </a:r>
            <a:r>
              <a:rPr lang="en-GB" sz="3000" dirty="0">
                <a:latin typeface="Courier New" panose="02070309020205020404" pitchFamily="49" charset="0"/>
                <a:cs typeface="Courier New" panose="02070309020205020404" pitchFamily="49" charset="0"/>
              </a:rPr>
              <a:t> </a:t>
            </a:r>
            <a:r>
              <a:rPr lang="en-GB" sz="3000" dirty="0"/>
              <a:t>think this removes all names, but </a:t>
            </a:r>
            <a:r>
              <a:rPr lang="en-GB" sz="3000" dirty="0" err="1"/>
              <a:t>infact</a:t>
            </a:r>
            <a:r>
              <a:rPr lang="en-GB" sz="3000" dirty="0"/>
              <a:t>, this happens:</a:t>
            </a:r>
          </a:p>
          <a:p>
            <a:pPr marL="0" indent="0">
              <a:buNone/>
            </a:pPr>
            <a:r>
              <a:rPr lang="en-GB" sz="3000" dirty="0" err="1"/>
              <a:t>i</a:t>
            </a:r>
            <a:r>
              <a:rPr lang="en-GB" sz="3000" dirty="0"/>
              <a:t>) internal index 0, Dale removed; Albert goes to position 0, Gordon to position 1, etc.</a:t>
            </a:r>
          </a:p>
          <a:p>
            <a:pPr marL="0" indent="0">
              <a:buNone/>
            </a:pPr>
            <a:r>
              <a:rPr lang="en-GB" sz="3000" dirty="0"/>
              <a:t>ii) internal index goes to 1, now references Gordon, Gordon removed not Albert, Tamara moves to position 1…</a:t>
            </a:r>
          </a:p>
          <a:p>
            <a:pPr marL="0" indent="0">
              <a:buNone/>
            </a:pPr>
            <a:r>
              <a:rPr lang="en-GB" sz="3000" dirty="0"/>
              <a:t>Output is: Albert, Tamara, Chester, not nothing</a:t>
            </a:r>
          </a:p>
        </p:txBody>
      </p:sp>
    </p:spTree>
    <p:extLst>
      <p:ext uri="{BB962C8B-B14F-4D97-AF65-F5344CB8AC3E}">
        <p14:creationId xmlns:p14="http://schemas.microsoft.com/office/powerpoint/2010/main" val="2876810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864451-A2D6-47D4-B94B-A78E9CBA8FC2}"/>
              </a:ext>
            </a:extLst>
          </p:cNvPr>
          <p:cNvSpPr>
            <a:spLocks noGrp="1"/>
          </p:cNvSpPr>
          <p:nvPr>
            <p:ph type="title"/>
          </p:nvPr>
        </p:nvSpPr>
        <p:spPr/>
        <p:txBody>
          <a:bodyPr/>
          <a:lstStyle/>
          <a:p>
            <a:pPr algn="r"/>
            <a:r>
              <a:rPr lang="en-GB" dirty="0"/>
              <a:t>Solution</a:t>
            </a:r>
          </a:p>
        </p:txBody>
      </p:sp>
      <p:sp>
        <p:nvSpPr>
          <p:cNvPr id="3" name="Content Placeholder 2">
            <a:extLst>
              <a:ext uri="{FF2B5EF4-FFF2-40B4-BE49-F238E27FC236}">
                <a16:creationId xmlns:a16="http://schemas.microsoft.com/office/drawing/2014/main" xmlns="" id="{99C19D7A-B297-40D3-B81C-5BFF1B370818}"/>
              </a:ext>
            </a:extLst>
          </p:cNvPr>
          <p:cNvSpPr>
            <a:spLocks noGrp="1"/>
          </p:cNvSpPr>
          <p:nvPr>
            <p:ph idx="1"/>
          </p:nvPr>
        </p:nvSpPr>
        <p:spPr>
          <a:xfrm>
            <a:off x="337625" y="1825624"/>
            <a:ext cx="11619913" cy="4772123"/>
          </a:xfrm>
        </p:spPr>
        <p:txBody>
          <a:bodyPr>
            <a:normAutofit fontScale="92500" lnSpcReduction="10000"/>
          </a:bodyPr>
          <a:lstStyle/>
          <a:p>
            <a:pPr marL="0" indent="0">
              <a:buNone/>
            </a:pPr>
            <a:r>
              <a:rPr lang="en-GB" dirty="0"/>
              <a:t>For Python, it is recommended you loop through a copy of the list; you can copy a list with a complete slice.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names = ["</a:t>
            </a:r>
            <a:r>
              <a:rPr lang="en-GB" dirty="0" err="1">
                <a:latin typeface="Courier New" panose="02070309020205020404" pitchFamily="49" charset="0"/>
                <a:cs typeface="Courier New" panose="02070309020205020404" pitchFamily="49" charset="0"/>
              </a:rPr>
              <a:t>Dale","Albert","Gordon","Tamara","Philip</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Chester","Windom</a:t>
            </a:r>
            <a:r>
              <a:rPr lang="en-GB" dirty="0">
                <a:latin typeface="Courier New" panose="02070309020205020404" pitchFamily="49" charset="0"/>
                <a:cs typeface="Courier New" panose="02070309020205020404" pitchFamily="49" charset="0"/>
              </a:rPr>
              <a:t>"] # Mutable list</a:t>
            </a:r>
          </a:p>
          <a:p>
            <a:pPr marL="0" indent="0">
              <a:buNone/>
            </a:pPr>
            <a:r>
              <a:rPr lang="en-GB" dirty="0">
                <a:latin typeface="Courier New" panose="02070309020205020404" pitchFamily="49" charset="0"/>
                <a:cs typeface="Courier New" panose="02070309020205020404" pitchFamily="49" charset="0"/>
              </a:rPr>
              <a:t>for name in names</a:t>
            </a:r>
            <a:r>
              <a:rPr lang="en-GB" b="1" dirty="0">
                <a:latin typeface="Courier New" panose="02070309020205020404" pitchFamily="49" charset="0"/>
                <a:cs typeface="Courier New" panose="02070309020205020404" pitchFamily="49" charset="0"/>
              </a:rPr>
              <a:t>[:]</a:t>
            </a:r>
            <a:r>
              <a:rPr lang="en-GB" dirty="0">
                <a:latin typeface="Courier New" panose="02070309020205020404" pitchFamily="49" charset="0"/>
                <a:cs typeface="Courier New" panose="02070309020205020404" pitchFamily="49" charset="0"/>
              </a:rPr>
              <a:t>:		# Note full slice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names.remove</a:t>
            </a:r>
            <a:r>
              <a:rPr lang="en-GB" dirty="0">
                <a:latin typeface="Courier New" panose="02070309020205020404" pitchFamily="49" charset="0"/>
                <a:cs typeface="Courier New" panose="02070309020205020404" pitchFamily="49" charset="0"/>
              </a:rPr>
              <a:t>(name)</a:t>
            </a:r>
          </a:p>
          <a:p>
            <a:pPr marL="0" indent="0">
              <a:buNone/>
            </a:pPr>
            <a:r>
              <a:rPr lang="en-GB" dirty="0">
                <a:latin typeface="Courier New" panose="02070309020205020404" pitchFamily="49" charset="0"/>
                <a:cs typeface="Courier New" panose="02070309020205020404" pitchFamily="49" charset="0"/>
              </a:rPr>
              <a:t>print(names)</a:t>
            </a:r>
          </a:p>
          <a:p>
            <a:pPr marL="0" indent="0">
              <a:buNone/>
            </a:pPr>
            <a:endParaRPr lang="en-GB" dirty="0"/>
          </a:p>
          <a:p>
            <a:pPr marL="0" indent="0">
              <a:buNone/>
            </a:pPr>
            <a:r>
              <a:rPr lang="en-GB" dirty="0"/>
              <a:t>This way you traverse every object in the copy, without missing any, because you're removing from a different list.</a:t>
            </a:r>
          </a:p>
        </p:txBody>
      </p:sp>
    </p:spTree>
    <p:extLst>
      <p:ext uri="{BB962C8B-B14F-4D97-AF65-F5344CB8AC3E}">
        <p14:creationId xmlns:p14="http://schemas.microsoft.com/office/powerpoint/2010/main" val="652770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C6571-9954-4DB5-B3DD-2C203BB01CFC}"/>
              </a:ext>
            </a:extLst>
          </p:cNvPr>
          <p:cNvSpPr>
            <a:spLocks noGrp="1"/>
          </p:cNvSpPr>
          <p:nvPr>
            <p:ph type="title"/>
          </p:nvPr>
        </p:nvSpPr>
        <p:spPr/>
        <p:txBody>
          <a:bodyPr/>
          <a:lstStyle/>
          <a:p>
            <a:pPr algn="r"/>
            <a:r>
              <a:rPr lang="en-GB" dirty="0"/>
              <a:t>Break</a:t>
            </a:r>
          </a:p>
        </p:txBody>
      </p:sp>
      <p:sp>
        <p:nvSpPr>
          <p:cNvPr id="3" name="Content Placeholder 2">
            <a:extLst>
              <a:ext uri="{FF2B5EF4-FFF2-40B4-BE49-F238E27FC236}">
                <a16:creationId xmlns:a16="http://schemas.microsoft.com/office/drawing/2014/main" xmlns="" id="{CE8140B2-CD4F-4BD6-81BA-C0E796565646}"/>
              </a:ext>
            </a:extLst>
          </p:cNvPr>
          <p:cNvSpPr>
            <a:spLocks noGrp="1"/>
          </p:cNvSpPr>
          <p:nvPr>
            <p:ph idx="1"/>
          </p:nvPr>
        </p:nvSpPr>
        <p:spPr/>
        <p:txBody>
          <a:bodyPr/>
          <a:lstStyle/>
          <a:p>
            <a:pPr marL="0" indent="0">
              <a:buNone/>
            </a:pPr>
            <a:r>
              <a:rPr lang="en-GB" dirty="0"/>
              <a:t>If a for loop is terminated by break, the loop control target keeps its current value.</a:t>
            </a:r>
          </a:p>
          <a:p>
            <a:pPr marL="0" indent="0">
              <a:buNone/>
            </a:pPr>
            <a:endParaRPr lang="en-GB" dirty="0"/>
          </a:p>
          <a:p>
            <a:pPr marL="0" indent="0">
              <a:buNone/>
            </a:pPr>
            <a:r>
              <a:rPr lang="en-GB" dirty="0"/>
              <a:t>Again, you can add an extra else clause not visited when break acts.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target in sequence: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else:</a:t>
            </a:r>
          </a:p>
          <a:p>
            <a:pPr marL="0" indent="0">
              <a:buNone/>
            </a:pPr>
            <a:endParaRPr lang="en-GB" dirty="0"/>
          </a:p>
          <a:p>
            <a:endParaRPr lang="en-GB" dirty="0"/>
          </a:p>
        </p:txBody>
      </p:sp>
    </p:spTree>
    <p:extLst>
      <p:ext uri="{BB962C8B-B14F-4D97-AF65-F5344CB8AC3E}">
        <p14:creationId xmlns:p14="http://schemas.microsoft.com/office/powerpoint/2010/main" val="235759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B07A7C-1FC3-42BC-9309-38927C38E4D0}"/>
              </a:ext>
            </a:extLst>
          </p:cNvPr>
          <p:cNvSpPr>
            <a:spLocks noGrp="1"/>
          </p:cNvSpPr>
          <p:nvPr>
            <p:ph type="title"/>
          </p:nvPr>
        </p:nvSpPr>
        <p:spPr/>
        <p:txBody>
          <a:bodyPr/>
          <a:lstStyle/>
          <a:p>
            <a:pPr algn="r"/>
            <a:r>
              <a:rPr lang="en-GB" dirty="0"/>
              <a:t>while loops</a:t>
            </a:r>
          </a:p>
        </p:txBody>
      </p:sp>
      <p:sp>
        <p:nvSpPr>
          <p:cNvPr id="3" name="Content Placeholder 2">
            <a:extLst>
              <a:ext uri="{FF2B5EF4-FFF2-40B4-BE49-F238E27FC236}">
                <a16:creationId xmlns:a16="http://schemas.microsoft.com/office/drawing/2014/main" xmlns="" id="{ABFF931D-9B27-481A-B56F-E4E20733E317}"/>
              </a:ext>
            </a:extLst>
          </p:cNvPr>
          <p:cNvSpPr>
            <a:spLocks noGrp="1"/>
          </p:cNvSpPr>
          <p:nvPr>
            <p:ph idx="1"/>
          </p:nvPr>
        </p:nvSpPr>
        <p:spPr/>
        <p:txBody>
          <a:bodyPr>
            <a:normAutofit lnSpcReduction="10000"/>
          </a:bodyPr>
          <a:lstStyle/>
          <a:p>
            <a:pPr marL="0" indent="0">
              <a:buNone/>
            </a:pPr>
            <a:r>
              <a:rPr lang="en-GB" dirty="0"/>
              <a:t>Instead, we can loop through the same code multiple times: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 = 1</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&lt; 10): </a:t>
            </a:r>
          </a:p>
          <a:p>
            <a:pPr marL="0" indent="0">
              <a:buNone/>
            </a:pPr>
            <a:r>
              <a:rPr lang="en-GB" dirty="0">
                <a:latin typeface="Courier New" panose="02070309020205020404" pitchFamily="49" charset="0"/>
                <a:cs typeface="Courier New" panose="02070309020205020404" pitchFamily="49" charset="0"/>
              </a:rPr>
              <a:t>	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a:t>
            </a:r>
          </a:p>
          <a:p>
            <a:pPr marL="0" indent="0">
              <a:buNone/>
            </a:pPr>
            <a:endParaRPr lang="en-GB" dirty="0"/>
          </a:p>
          <a:p>
            <a:pPr marL="0" indent="0">
              <a:buNone/>
            </a:pPr>
            <a:r>
              <a:rPr lang="en-GB" dirty="0"/>
              <a:t>This is far less error prone. </a:t>
            </a:r>
          </a:p>
          <a:p>
            <a:pPr marL="0" indent="0">
              <a:buNone/>
            </a:pPr>
            <a:r>
              <a:rPr lang="en-GB" dirty="0"/>
              <a:t>Note, same syntax of clause header, condition, suite of statements.</a:t>
            </a:r>
          </a:p>
          <a:p>
            <a:pPr marL="0" indent="0">
              <a:buNone/>
            </a:pPr>
            <a:endParaRPr lang="en-GB" dirty="0"/>
          </a:p>
        </p:txBody>
      </p:sp>
    </p:spTree>
    <p:extLst>
      <p:ext uri="{BB962C8B-B14F-4D97-AF65-F5344CB8AC3E}">
        <p14:creationId xmlns:p14="http://schemas.microsoft.com/office/powerpoint/2010/main" val="128987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C6C9C1-A4AD-431B-A4CA-1A306C2B56E8}"/>
              </a:ext>
            </a:extLst>
          </p:cNvPr>
          <p:cNvSpPr>
            <a:spLocks noGrp="1"/>
          </p:cNvSpPr>
          <p:nvPr>
            <p:ph type="title"/>
          </p:nvPr>
        </p:nvSpPr>
        <p:spPr/>
        <p:txBody>
          <a:bodyPr/>
          <a:lstStyle/>
          <a:p>
            <a:pPr algn="r"/>
            <a:r>
              <a:rPr lang="en-GB" dirty="0"/>
              <a:t>Infinite loops</a:t>
            </a:r>
          </a:p>
        </p:txBody>
      </p:sp>
      <p:sp>
        <p:nvSpPr>
          <p:cNvPr id="3" name="Content Placeholder 2">
            <a:extLst>
              <a:ext uri="{FF2B5EF4-FFF2-40B4-BE49-F238E27FC236}">
                <a16:creationId xmlns:a16="http://schemas.microsoft.com/office/drawing/2014/main" xmlns="" id="{83C70A47-1482-415A-8A55-70B2113ADA12}"/>
              </a:ext>
            </a:extLst>
          </p:cNvPr>
          <p:cNvSpPr>
            <a:spLocks noGrp="1"/>
          </p:cNvSpPr>
          <p:nvPr>
            <p:ph idx="1"/>
          </p:nvPr>
        </p:nvSpPr>
        <p:spPr>
          <a:xfrm>
            <a:off x="412377" y="1506071"/>
            <a:ext cx="11510682" cy="5056094"/>
          </a:xfrm>
        </p:spPr>
        <p:txBody>
          <a:bodyPr>
            <a:normAutofit fontScale="92500" lnSpcReduction="10000"/>
          </a:bodyPr>
          <a:lstStyle/>
          <a:p>
            <a:pPr marL="0" indent="0">
              <a:buNone/>
            </a:pPr>
            <a:r>
              <a:rPr lang="en-GB" dirty="0"/>
              <a:t>Watch you don't do this:</a:t>
            </a:r>
          </a:p>
          <a:p>
            <a:pPr marL="0" indent="0">
              <a:buNone/>
            </a:pPr>
            <a:r>
              <a:rPr lang="en-GB" dirty="0" smtClean="0">
                <a:latin typeface="Courier New" panose="02070309020205020404" pitchFamily="49" charset="0"/>
                <a:cs typeface="Courier New" panose="02070309020205020404" pitchFamily="49" charset="0"/>
              </a:rPr>
              <a:t>i </a:t>
            </a:r>
            <a:r>
              <a:rPr lang="en-GB" dirty="0">
                <a:latin typeface="Courier New" panose="02070309020205020404" pitchFamily="49" charset="0"/>
                <a:cs typeface="Courier New" panose="02070309020205020404" pitchFamily="49" charset="0"/>
              </a:rPr>
              <a:t>= 1</a:t>
            </a:r>
          </a:p>
          <a:p>
            <a:pPr marL="0" indent="0">
              <a:buNone/>
            </a:pPr>
            <a:r>
              <a:rPr lang="en-GB" dirty="0">
                <a:latin typeface="Courier New" panose="02070309020205020404" pitchFamily="49" charset="0"/>
                <a:cs typeface="Courier New" panose="02070309020205020404" pitchFamily="49" charset="0"/>
              </a:rPr>
              <a:t>while </a:t>
            </a:r>
            <a:r>
              <a:rPr lang="en-GB" dirty="0" smtClean="0">
                <a:latin typeface="Courier New" panose="02070309020205020404" pitchFamily="49" charset="0"/>
                <a:cs typeface="Courier New" panose="02070309020205020404" pitchFamily="49" charset="0"/>
              </a:rPr>
              <a:t>(i </a:t>
            </a:r>
            <a:r>
              <a:rPr lang="en-GB" dirty="0">
                <a:latin typeface="Courier New" panose="02070309020205020404" pitchFamily="49" charset="0"/>
                <a:cs typeface="Courier New" panose="02070309020205020404" pitchFamily="49" charset="0"/>
              </a:rPr>
              <a:t>&lt; 10):</a:t>
            </a:r>
          </a:p>
          <a:p>
            <a:pPr marL="0" indent="0">
              <a:buNone/>
            </a:pPr>
            <a:r>
              <a:rPr lang="en-GB" dirty="0">
                <a:latin typeface="Courier New" panose="02070309020205020404" pitchFamily="49" charset="0"/>
                <a:cs typeface="Courier New" panose="02070309020205020404" pitchFamily="49" charset="0"/>
              </a:rPr>
              <a:t>	</a:t>
            </a:r>
            <a:r>
              <a:rPr lang="en-GB" dirty="0" smtClean="0">
                <a:latin typeface="Courier New" panose="02070309020205020404" pitchFamily="49" charset="0"/>
                <a:cs typeface="Courier New" panose="02070309020205020404" pitchFamily="49" charset="0"/>
              </a:rPr>
              <a:t>print(i)</a:t>
            </a:r>
            <a:endParaRPr lang="en-GB" dirty="0">
              <a:latin typeface="Courier New" panose="02070309020205020404" pitchFamily="49" charset="0"/>
              <a:cs typeface="Courier New" panose="02070309020205020404" pitchFamily="49" charset="0"/>
            </a:endParaRPr>
          </a:p>
          <a:p>
            <a:pPr marL="0" indent="0">
              <a:buNone/>
            </a:pPr>
            <a:r>
              <a:rPr lang="en-GB" dirty="0" smtClean="0">
                <a:latin typeface="Courier New" panose="02070309020205020404" pitchFamily="49" charset="0"/>
                <a:cs typeface="Courier New" panose="02070309020205020404" pitchFamily="49" charset="0"/>
              </a:rPr>
              <a:t>i </a:t>
            </a:r>
            <a:r>
              <a:rPr lang="en-GB" dirty="0">
                <a:latin typeface="Courier New" panose="02070309020205020404" pitchFamily="49" charset="0"/>
                <a:cs typeface="Courier New" panose="02070309020205020404" pitchFamily="49" charset="0"/>
              </a:rPr>
              <a:t>+= 1</a:t>
            </a:r>
          </a:p>
          <a:p>
            <a:pPr marL="0" indent="0">
              <a:buNone/>
            </a:pPr>
            <a:endParaRPr lang="en-GB" dirty="0"/>
          </a:p>
          <a:p>
            <a:pPr marL="0" indent="0">
              <a:buNone/>
            </a:pPr>
            <a:r>
              <a:rPr lang="en-GB" dirty="0"/>
              <a:t>Note that sometimes you want an infinite loop:</a:t>
            </a:r>
          </a:p>
          <a:p>
            <a:pPr marL="0" indent="0">
              <a:buNone/>
            </a:pPr>
            <a:r>
              <a:rPr lang="en-GB" dirty="0">
                <a:latin typeface="Courier New" panose="02070309020205020404" pitchFamily="49" charset="0"/>
                <a:cs typeface="Courier New" panose="02070309020205020404" pitchFamily="49" charset="0"/>
              </a:rPr>
              <a:t>while (True):</a:t>
            </a:r>
          </a:p>
          <a:p>
            <a:pPr marL="0" indent="0">
              <a:buNone/>
            </a:pPr>
            <a:r>
              <a:rPr lang="en-GB" dirty="0">
                <a:latin typeface="Courier New" panose="02070309020205020404" pitchFamily="49" charset="0"/>
                <a:cs typeface="Courier New" panose="02070309020205020404" pitchFamily="49" charset="0"/>
              </a:rPr>
              <a:t>	# Check for user interaction.</a:t>
            </a:r>
          </a:p>
          <a:p>
            <a:pPr marL="0" indent="0">
              <a:buNone/>
            </a:pPr>
            <a:endParaRPr lang="en-GB" dirty="0"/>
          </a:p>
          <a:p>
            <a:pPr marL="0" indent="0">
              <a:buNone/>
            </a:pPr>
            <a:r>
              <a:rPr lang="en-GB" dirty="0"/>
              <a:t>To break out of an infinite loop, use </a:t>
            </a:r>
            <a:r>
              <a:rPr lang="en-GB" dirty="0">
                <a:latin typeface="Courier New" panose="02070309020205020404" pitchFamily="49" charset="0"/>
                <a:cs typeface="Courier New" panose="02070309020205020404" pitchFamily="49" charset="0"/>
              </a:rPr>
              <a:t>CTRL-C </a:t>
            </a:r>
            <a:r>
              <a:rPr lang="en-GB" dirty="0"/>
              <a:t>or equivalent.</a:t>
            </a:r>
          </a:p>
        </p:txBody>
      </p:sp>
    </p:spTree>
    <p:extLst>
      <p:ext uri="{BB962C8B-B14F-4D97-AF65-F5344CB8AC3E}">
        <p14:creationId xmlns:p14="http://schemas.microsoft.com/office/powerpoint/2010/main" val="2484522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864AB-91BC-4E0F-8BD8-E0036F972153}"/>
              </a:ext>
            </a:extLst>
          </p:cNvPr>
          <p:cNvSpPr>
            <a:spLocks noGrp="1"/>
          </p:cNvSpPr>
          <p:nvPr>
            <p:ph type="title"/>
          </p:nvPr>
        </p:nvSpPr>
        <p:spPr/>
        <p:txBody>
          <a:bodyPr/>
          <a:lstStyle/>
          <a:p>
            <a:pPr algn="r"/>
            <a:r>
              <a:rPr lang="en-GB" dirty="0"/>
              <a:t>Break</a:t>
            </a:r>
          </a:p>
        </p:txBody>
      </p:sp>
      <p:sp>
        <p:nvSpPr>
          <p:cNvPr id="3" name="Content Placeholder 2">
            <a:extLst>
              <a:ext uri="{FF2B5EF4-FFF2-40B4-BE49-F238E27FC236}">
                <a16:creationId xmlns:a16="http://schemas.microsoft.com/office/drawing/2014/main" xmlns="" id="{87059C35-A6C3-4B15-BF3B-F4DE77D9BE54}"/>
              </a:ext>
            </a:extLst>
          </p:cNvPr>
          <p:cNvSpPr>
            <a:spLocks noGrp="1"/>
          </p:cNvSpPr>
          <p:nvPr>
            <p:ph idx="1"/>
          </p:nvPr>
        </p:nvSpPr>
        <p:spPr>
          <a:xfrm>
            <a:off x="838200" y="1825624"/>
            <a:ext cx="10515600" cy="4575175"/>
          </a:xfrm>
        </p:spPr>
        <p:txBody>
          <a:bodyPr>
            <a:normAutofit fontScale="77500" lnSpcReduction="20000"/>
          </a:bodyPr>
          <a:lstStyle/>
          <a:p>
            <a:pPr marL="0" indent="0">
              <a:buNone/>
            </a:pPr>
            <a:r>
              <a:rPr lang="en-GB" dirty="0"/>
              <a:t>A bit like the evil </a:t>
            </a:r>
            <a:r>
              <a:rPr lang="en-GB" dirty="0" err="1"/>
              <a:t>goto</a:t>
            </a:r>
            <a:r>
              <a:rPr lang="en-GB" dirty="0"/>
              <a:t>, but cleaner.</a:t>
            </a:r>
          </a:p>
          <a:p>
            <a:pPr marL="0" indent="0">
              <a:buNone/>
            </a:pPr>
            <a:r>
              <a:rPr lang="en-GB" dirty="0"/>
              <a:t>Break ends looping entirely:</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Fine largest number in 1 million divisible by 17</a:t>
            </a:r>
          </a:p>
          <a:p>
            <a:pPr marL="0" indent="0">
              <a:buNone/>
            </a:pPr>
            <a:r>
              <a:rPr lang="en-GB" dirty="0">
                <a:latin typeface="Courier New" panose="02070309020205020404" pitchFamily="49" charset="0"/>
                <a:cs typeface="Courier New" panose="02070309020205020404" pitchFamily="49" charset="0"/>
              </a:rPr>
              <a:t>i = 1000000</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0):</a:t>
            </a:r>
          </a:p>
          <a:p>
            <a:pPr marL="0" indent="0">
              <a:buNone/>
            </a:pPr>
            <a:r>
              <a:rPr lang="en-GB" dirty="0">
                <a:latin typeface="Courier New" panose="02070309020205020404" pitchFamily="49" charset="0"/>
                <a:cs typeface="Courier New" panose="02070309020205020404" pitchFamily="49" charset="0"/>
              </a:rPr>
              <a:t>	if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17 == 0):</a:t>
            </a:r>
          </a:p>
          <a:p>
            <a:pPr marL="0" indent="0">
              <a:buNone/>
            </a:pPr>
            <a:r>
              <a:rPr lang="en-GB" dirty="0">
                <a:latin typeface="Courier New" panose="02070309020205020404" pitchFamily="49" charset="0"/>
                <a:cs typeface="Courier New" panose="02070309020205020404" pitchFamily="49" charset="0"/>
              </a:rPr>
              <a:t>		break</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Firstly we don't want to keep counting down, and secondly we don't want to do "a -= 1" before printing.</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66410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864AB-91BC-4E0F-8BD8-E0036F972153}"/>
              </a:ext>
            </a:extLst>
          </p:cNvPr>
          <p:cNvSpPr>
            <a:spLocks noGrp="1"/>
          </p:cNvSpPr>
          <p:nvPr>
            <p:ph type="title"/>
          </p:nvPr>
        </p:nvSpPr>
        <p:spPr/>
        <p:txBody>
          <a:bodyPr/>
          <a:lstStyle/>
          <a:p>
            <a:pPr algn="r"/>
            <a:r>
              <a:rPr lang="en-GB" dirty="0"/>
              <a:t>Continue</a:t>
            </a:r>
          </a:p>
        </p:txBody>
      </p:sp>
      <p:sp>
        <p:nvSpPr>
          <p:cNvPr id="3" name="Content Placeholder 2">
            <a:extLst>
              <a:ext uri="{FF2B5EF4-FFF2-40B4-BE49-F238E27FC236}">
                <a16:creationId xmlns:a16="http://schemas.microsoft.com/office/drawing/2014/main" xmlns="" id="{87059C35-A6C3-4B15-BF3B-F4DE77D9BE54}"/>
              </a:ext>
            </a:extLst>
          </p:cNvPr>
          <p:cNvSpPr>
            <a:spLocks noGrp="1"/>
          </p:cNvSpPr>
          <p:nvPr>
            <p:ph idx="1"/>
          </p:nvPr>
        </p:nvSpPr>
        <p:spPr>
          <a:xfrm>
            <a:off x="838200" y="1825624"/>
            <a:ext cx="10515600" cy="4575175"/>
          </a:xfrm>
        </p:spPr>
        <p:txBody>
          <a:bodyPr>
            <a:normAutofit fontScale="62500" lnSpcReduction="20000"/>
          </a:bodyPr>
          <a:lstStyle/>
          <a:p>
            <a:pPr marL="0" indent="0">
              <a:buNone/>
            </a:pPr>
            <a:r>
              <a:rPr lang="en-GB" dirty="0"/>
              <a:t>A bit like the evil </a:t>
            </a:r>
            <a:r>
              <a:rPr lang="en-GB" dirty="0" err="1"/>
              <a:t>goto</a:t>
            </a:r>
            <a:r>
              <a:rPr lang="en-GB" dirty="0"/>
              <a:t>, but cleaner.</a:t>
            </a:r>
          </a:p>
          <a:p>
            <a:pPr marL="0" indent="0">
              <a:buNone/>
            </a:pPr>
            <a:r>
              <a:rPr lang="en-GB" dirty="0"/>
              <a:t>Continue ends current loop and starts next: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Sum all even numbers in 1 million</a:t>
            </a:r>
          </a:p>
          <a:p>
            <a:pPr marL="0" indent="0">
              <a:buNone/>
            </a:pPr>
            <a:r>
              <a:rPr lang="en-GB" dirty="0">
                <a:latin typeface="Courier New" panose="02070309020205020404" pitchFamily="49" charset="0"/>
                <a:cs typeface="Courier New" panose="02070309020205020404" pitchFamily="49" charset="0"/>
              </a:rPr>
              <a:t>i = 1000001</a:t>
            </a:r>
          </a:p>
          <a:p>
            <a:pPr marL="0" indent="0">
              <a:buNone/>
            </a:pPr>
            <a:r>
              <a:rPr lang="en-GB" dirty="0">
                <a:latin typeface="Courier New" panose="02070309020205020404" pitchFamily="49" charset="0"/>
                <a:cs typeface="Courier New" panose="02070309020205020404" pitchFamily="49" charset="0"/>
              </a:rPr>
              <a:t>sum = 0</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0):</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a:t>
            </a:r>
          </a:p>
          <a:p>
            <a:pPr marL="0" indent="0">
              <a:buNone/>
            </a:pPr>
            <a:r>
              <a:rPr lang="en-GB" dirty="0">
                <a:latin typeface="Courier New" panose="02070309020205020404" pitchFamily="49" charset="0"/>
                <a:cs typeface="Courier New" panose="02070309020205020404" pitchFamily="49" charset="0"/>
              </a:rPr>
              <a:t>	if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2 == 1):</a:t>
            </a:r>
          </a:p>
          <a:p>
            <a:pPr marL="0" indent="0">
              <a:buNone/>
            </a:pPr>
            <a:r>
              <a:rPr lang="en-GB" dirty="0">
                <a:latin typeface="Courier New" panose="02070309020205020404" pitchFamily="49" charset="0"/>
                <a:cs typeface="Courier New" panose="02070309020205020404" pitchFamily="49" charset="0"/>
              </a:rPr>
              <a:t>		continue</a:t>
            </a:r>
          </a:p>
          <a:p>
            <a:pPr marL="0" indent="0">
              <a:buNone/>
            </a:pPr>
            <a:r>
              <a:rPr lang="en-GB" dirty="0">
                <a:latin typeface="Courier New" panose="02070309020205020404" pitchFamily="49" charset="0"/>
                <a:cs typeface="Courier New" panose="02070309020205020404" pitchFamily="49" charset="0"/>
              </a:rPr>
              <a:t>	sum += i</a:t>
            </a:r>
          </a:p>
          <a:p>
            <a:pPr marL="0" indent="0">
              <a:buNone/>
            </a:pPr>
            <a:r>
              <a:rPr lang="en-GB" dirty="0">
                <a:latin typeface="Courier New" panose="02070309020205020404" pitchFamily="49" charset="0"/>
                <a:cs typeface="Courier New" panose="02070309020205020404" pitchFamily="49" charset="0"/>
              </a:rPr>
              <a:t>print (sum)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sz="2700" dirty="0"/>
              <a:t>This often goes some way to making the code easier to read when the alternative is complicated nested if statements.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684334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698EF5-7789-4E48-8793-C4BD3A6E7CC6}"/>
              </a:ext>
            </a:extLst>
          </p:cNvPr>
          <p:cNvSpPr>
            <a:spLocks noGrp="1"/>
          </p:cNvSpPr>
          <p:nvPr>
            <p:ph type="title"/>
          </p:nvPr>
        </p:nvSpPr>
        <p:spPr/>
        <p:txBody>
          <a:bodyPr/>
          <a:lstStyle/>
          <a:p>
            <a:pPr algn="r"/>
            <a:r>
              <a:rPr lang="en-GB" dirty="0"/>
              <a:t>while-else</a:t>
            </a:r>
          </a:p>
        </p:txBody>
      </p:sp>
      <p:sp>
        <p:nvSpPr>
          <p:cNvPr id="3" name="Content Placeholder 2">
            <a:extLst>
              <a:ext uri="{FF2B5EF4-FFF2-40B4-BE49-F238E27FC236}">
                <a16:creationId xmlns:a16="http://schemas.microsoft.com/office/drawing/2014/main" xmlns="" id="{91925AD0-E711-4D9D-AC5B-562A5E9A226C}"/>
              </a:ext>
            </a:extLst>
          </p:cNvPr>
          <p:cNvSpPr>
            <a:spLocks noGrp="1"/>
          </p:cNvSpPr>
          <p:nvPr>
            <p:ph idx="1"/>
          </p:nvPr>
        </p:nvSpPr>
        <p:spPr>
          <a:xfrm>
            <a:off x="478302" y="1505243"/>
            <a:ext cx="11394830" cy="5106572"/>
          </a:xfrm>
        </p:spPr>
        <p:txBody>
          <a:bodyPr>
            <a:normAutofit lnSpcReduction="10000"/>
          </a:bodyPr>
          <a:lstStyle/>
          <a:p>
            <a:pPr marL="0" indent="0">
              <a:buNone/>
            </a:pPr>
            <a:r>
              <a:rPr lang="en-GB" dirty="0">
                <a:cs typeface="Courier New" panose="02070309020205020404" pitchFamily="49" charset="0"/>
              </a:rPr>
              <a:t>It isn't commonly used, but you can put an "else" statement after while. This happens when the loop ends (which may be the first time), but not when the loop is broken out of. </a:t>
            </a:r>
          </a:p>
          <a:p>
            <a:pPr marL="0" indent="0">
              <a:spcAft>
                <a:spcPts val="1200"/>
              </a:spcAft>
              <a:buNone/>
            </a:pPr>
            <a:r>
              <a:rPr lang="en-GB" dirty="0">
                <a:cs typeface="Courier New" panose="02070309020205020404" pitchFamily="49" charset="0"/>
              </a:rPr>
              <a:t>Essentially, it mashes up a loop and an if statement.</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current_count</a:t>
            </a:r>
            <a:r>
              <a:rPr lang="en-GB" dirty="0">
                <a:latin typeface="Courier New" panose="02070309020205020404" pitchFamily="49" charset="0"/>
                <a:cs typeface="Courier New" panose="02070309020205020404" pitchFamily="49" charset="0"/>
              </a:rPr>
              <a:t> &lt; </a:t>
            </a:r>
            <a:r>
              <a:rPr lang="en-GB" dirty="0" err="1">
                <a:latin typeface="Courier New" panose="02070309020205020404" pitchFamily="49" charset="0"/>
                <a:cs typeface="Courier New" panose="02070309020205020404" pitchFamily="49" charset="0"/>
              </a:rPr>
              <a:t>estimate_file_count</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if </a:t>
            </a:r>
            <a:r>
              <a:rPr lang="en-GB" dirty="0" err="1">
                <a:latin typeface="Courier New" panose="02070309020205020404" pitchFamily="49" charset="0"/>
                <a:cs typeface="Courier New" panose="02070309020205020404" pitchFamily="49" charset="0"/>
              </a:rPr>
              <a:t>file_not_found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current_count</a:t>
            </a:r>
            <a:r>
              <a:rPr lang="en-GB" dirty="0">
                <a:latin typeface="Courier New" panose="02070309020205020404" pitchFamily="49" charset="0"/>
                <a:cs typeface="Courier New" panose="02070309020205020404" pitchFamily="49" charset="0"/>
              </a:rPr>
              <a:t> + ".txt"):</a:t>
            </a:r>
          </a:p>
          <a:p>
            <a:pPr marL="0" indent="0">
              <a:buNone/>
            </a:pPr>
            <a:r>
              <a:rPr lang="en-GB" dirty="0">
                <a:latin typeface="Courier New" panose="02070309020205020404" pitchFamily="49" charset="0"/>
                <a:cs typeface="Courier New" panose="02070309020205020404" pitchFamily="49" charset="0"/>
              </a:rPr>
              <a:t>		print ("less files than expected")</a:t>
            </a:r>
          </a:p>
          <a:p>
            <a:pPr marL="0" indent="0">
              <a:buNone/>
            </a:pPr>
            <a:r>
              <a:rPr lang="en-GB" dirty="0">
                <a:latin typeface="Courier New" panose="02070309020205020404" pitchFamily="49" charset="0"/>
                <a:cs typeface="Courier New" panose="02070309020205020404" pitchFamily="49" charset="0"/>
              </a:rPr>
              <a:t>		break</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current_count</a:t>
            </a:r>
            <a:r>
              <a:rPr lang="en-GB" dirty="0">
                <a:latin typeface="Courier New" panose="02070309020205020404" pitchFamily="49" charset="0"/>
                <a:cs typeface="Courier New" panose="02070309020205020404" pitchFamily="49" charset="0"/>
              </a:rPr>
              <a:t> += 1</a:t>
            </a:r>
          </a:p>
          <a:p>
            <a:pPr marL="0" indent="0">
              <a:buNone/>
            </a:pPr>
            <a:r>
              <a:rPr lang="en-GB" dirty="0">
                <a:latin typeface="Courier New" panose="02070309020205020404" pitchFamily="49" charset="0"/>
                <a:cs typeface="Courier New" panose="02070309020205020404" pitchFamily="49" charset="0"/>
              </a:rPr>
              <a:t>else:</a:t>
            </a:r>
          </a:p>
          <a:p>
            <a:pPr marL="0" indent="0">
              <a:buNone/>
            </a:pPr>
            <a:r>
              <a:rPr lang="en-GB" dirty="0">
                <a:latin typeface="Courier New" panose="02070309020205020404" pitchFamily="49" charset="0"/>
                <a:cs typeface="Courier New" panose="02070309020205020404" pitchFamily="49" charset="0"/>
              </a:rPr>
              <a:t>	print (</a:t>
            </a:r>
            <a:r>
              <a:rPr lang="en-GB" dirty="0" err="1">
                <a:latin typeface="Courier New" panose="02070309020205020404" pitchFamily="49" charset="0"/>
                <a:cs typeface="Courier New" panose="02070309020205020404" pitchFamily="49" charset="0"/>
              </a:rPr>
              <a:t>estimate_file_count</a:t>
            </a:r>
            <a:r>
              <a:rPr lang="en-GB" dirty="0">
                <a:latin typeface="Courier New" panose="02070309020205020404" pitchFamily="49" charset="0"/>
                <a:cs typeface="Courier New" panose="02070309020205020404" pitchFamily="49" charset="0"/>
              </a:rPr>
              <a:t> + "files read")</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3168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9818B0-AF1B-43A4-BF50-6CF347B74E3D}"/>
              </a:ext>
            </a:extLst>
          </p:cNvPr>
          <p:cNvSpPr>
            <a:spLocks noGrp="1"/>
          </p:cNvSpPr>
          <p:nvPr>
            <p:ph type="title"/>
          </p:nvPr>
        </p:nvSpPr>
        <p:spPr/>
        <p:txBody>
          <a:bodyPr/>
          <a:lstStyle/>
          <a:p>
            <a:pPr algn="r"/>
            <a:r>
              <a:rPr lang="en-GB" dirty="0"/>
              <a:t>Counting loops</a:t>
            </a:r>
          </a:p>
        </p:txBody>
      </p:sp>
      <p:sp>
        <p:nvSpPr>
          <p:cNvPr id="3" name="Content Placeholder 2">
            <a:extLst>
              <a:ext uri="{FF2B5EF4-FFF2-40B4-BE49-F238E27FC236}">
                <a16:creationId xmlns:a16="http://schemas.microsoft.com/office/drawing/2014/main" xmlns="" id="{D6132CCA-9C7A-43C5-AA97-58890504A1FC}"/>
              </a:ext>
            </a:extLst>
          </p:cNvPr>
          <p:cNvSpPr>
            <a:spLocks noGrp="1"/>
          </p:cNvSpPr>
          <p:nvPr>
            <p:ph idx="1"/>
          </p:nvPr>
        </p:nvSpPr>
        <p:spPr/>
        <p:txBody>
          <a:bodyPr>
            <a:normAutofit fontScale="77500" lnSpcReduction="20000"/>
          </a:bodyPr>
          <a:lstStyle/>
          <a:p>
            <a:pPr marL="0" indent="0">
              <a:buNone/>
            </a:pPr>
            <a:r>
              <a:rPr lang="en-GB" dirty="0"/>
              <a:t>What if we want to count? We could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 = 0</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&lt; 10):</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i += 1</a:t>
            </a:r>
          </a:p>
          <a:p>
            <a:pPr marL="0" indent="0">
              <a:buNone/>
            </a:pPr>
            <a:endParaRPr lang="en-GB" dirty="0"/>
          </a:p>
          <a:p>
            <a:pPr marL="0" indent="0">
              <a:buNone/>
            </a:pPr>
            <a:r>
              <a:rPr lang="en-GB" dirty="0"/>
              <a:t>However, there are lots of mistakes we could make here.</a:t>
            </a:r>
          </a:p>
          <a:p>
            <a:pPr marL="0" indent="0">
              <a:buNone/>
            </a:pPr>
            <a:r>
              <a:rPr lang="en-GB" b="1" dirty="0">
                <a:solidFill>
                  <a:srgbClr val="FF0000"/>
                </a:solidFill>
                <a:latin typeface="Courier New" panose="02070309020205020404" pitchFamily="49" charset="0"/>
                <a:cs typeface="Courier New" panose="02070309020205020404" pitchFamily="49" charset="0"/>
              </a:rPr>
              <a:t>ii </a:t>
            </a:r>
            <a:r>
              <a:rPr lang="en-GB" dirty="0">
                <a:latin typeface="Courier New" panose="02070309020205020404" pitchFamily="49" charset="0"/>
                <a:cs typeface="Courier New" panose="02070309020205020404" pitchFamily="49" charset="0"/>
              </a:rPr>
              <a:t>= 0</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&lt;</a:t>
            </a:r>
            <a:r>
              <a:rPr lang="en-GB" b="1" dirty="0">
                <a:solidFill>
                  <a:srgbClr val="FF0000"/>
                </a:solidFill>
                <a:latin typeface="Courier New" panose="02070309020205020404" pitchFamily="49" charset="0"/>
                <a:cs typeface="Courier New" panose="02070309020205020404" pitchFamily="49" charset="0"/>
              </a:rPr>
              <a:t>=</a:t>
            </a:r>
            <a:r>
              <a:rPr lang="en-GB" dirty="0">
                <a:latin typeface="Courier New" panose="02070309020205020404" pitchFamily="49" charset="0"/>
                <a:cs typeface="Courier New" panose="02070309020205020404" pitchFamily="49" charset="0"/>
              </a:rPr>
              <a:t> 10):</a:t>
            </a:r>
          </a:p>
          <a:p>
            <a:pPr marL="0" indent="0">
              <a:buNone/>
            </a:pPr>
            <a:r>
              <a:rPr lang="en-GB" dirty="0">
                <a:latin typeface="Courier New" panose="02070309020205020404" pitchFamily="49" charset="0"/>
                <a:cs typeface="Courier New" panose="02070309020205020404" pitchFamily="49" charset="0"/>
              </a:rPr>
              <a:t>	print(a)</a:t>
            </a:r>
          </a:p>
          <a:p>
            <a:pPr marL="0" indent="0">
              <a:buNone/>
            </a:pPr>
            <a:r>
              <a:rPr lang="en-GB" dirty="0">
                <a:latin typeface="Courier New" panose="02070309020205020404" pitchFamily="49" charset="0"/>
                <a:cs typeface="Courier New" panose="02070309020205020404" pitchFamily="49" charset="0"/>
              </a:rPr>
              <a:t>	</a:t>
            </a:r>
            <a:r>
              <a:rPr lang="en-GB" b="1" dirty="0">
                <a:solidFill>
                  <a:srgbClr val="FF0000"/>
                </a:solidFill>
                <a:latin typeface="Courier New" panose="02070309020205020404" pitchFamily="49" charset="0"/>
                <a:cs typeface="Courier New" panose="02070309020205020404" pitchFamily="49" charset="0"/>
              </a:rPr>
              <a:t>j</a:t>
            </a:r>
            <a:r>
              <a:rPr lang="en-GB" dirty="0">
                <a:latin typeface="Courier New" panose="02070309020205020404" pitchFamily="49" charset="0"/>
                <a:cs typeface="Courier New" panose="02070309020205020404" pitchFamily="49" charset="0"/>
              </a:rPr>
              <a:t> += 1</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0369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A18BA6-1739-4A81-9A51-D67C8AF281C1}"/>
              </a:ext>
            </a:extLst>
          </p:cNvPr>
          <p:cNvSpPr>
            <a:spLocks noGrp="1"/>
          </p:cNvSpPr>
          <p:nvPr>
            <p:ph type="title"/>
          </p:nvPr>
        </p:nvSpPr>
        <p:spPr/>
        <p:txBody>
          <a:bodyPr/>
          <a:lstStyle/>
          <a:p>
            <a:pPr algn="r"/>
            <a:r>
              <a:rPr lang="en-GB" dirty="0"/>
              <a:t>for loops</a:t>
            </a:r>
          </a:p>
        </p:txBody>
      </p:sp>
      <p:sp>
        <p:nvSpPr>
          <p:cNvPr id="3" name="Content Placeholder 2">
            <a:extLst>
              <a:ext uri="{FF2B5EF4-FFF2-40B4-BE49-F238E27FC236}">
                <a16:creationId xmlns:a16="http://schemas.microsoft.com/office/drawing/2014/main" xmlns="" id="{21FB3212-6F1C-4D6D-BF7B-79D096823ED7}"/>
              </a:ext>
            </a:extLst>
          </p:cNvPr>
          <p:cNvSpPr>
            <a:spLocks noGrp="1"/>
          </p:cNvSpPr>
          <p:nvPr>
            <p:ph idx="1"/>
          </p:nvPr>
        </p:nvSpPr>
        <p:spPr>
          <a:xfrm>
            <a:off x="838199" y="1825625"/>
            <a:ext cx="11203745" cy="4351338"/>
          </a:xfrm>
        </p:spPr>
        <p:txBody>
          <a:bodyPr/>
          <a:lstStyle/>
          <a:p>
            <a:pPr marL="0" indent="0">
              <a:buNone/>
            </a:pPr>
            <a:r>
              <a:rPr lang="en-GB" dirty="0"/>
              <a:t>Because of this, lots of languages have a 'for loop' construction, which places all these elements in one </a:t>
            </a:r>
            <a:r>
              <a:rPr lang="en-GB" dirty="0" smtClean="0"/>
              <a:t>area, </a:t>
            </a:r>
            <a:r>
              <a:rPr lang="en-GB" dirty="0"/>
              <a:t>where they are clearly related and can't be lost.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0;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&lt; 10;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 Java example</a:t>
            </a:r>
          </a:p>
          <a:p>
            <a:pPr marL="0" indent="0">
              <a:buNone/>
            </a:pPr>
            <a:endParaRPr lang="en-GB" dirty="0"/>
          </a:p>
        </p:txBody>
      </p:sp>
    </p:spTree>
    <p:extLst>
      <p:ext uri="{BB962C8B-B14F-4D97-AF65-F5344CB8AC3E}">
        <p14:creationId xmlns:p14="http://schemas.microsoft.com/office/powerpoint/2010/main" val="3025403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59F437-DFAA-4256-A825-A89C6CD2380D}"/>
              </a:ext>
            </a:extLst>
          </p:cNvPr>
          <p:cNvSpPr>
            <a:spLocks noGrp="1"/>
          </p:cNvSpPr>
          <p:nvPr>
            <p:ph type="title"/>
          </p:nvPr>
        </p:nvSpPr>
        <p:spPr/>
        <p:txBody>
          <a:bodyPr/>
          <a:lstStyle/>
          <a:p>
            <a:pPr algn="r"/>
            <a:r>
              <a:rPr lang="en-GB" dirty="0"/>
              <a:t>for-loop</a:t>
            </a:r>
          </a:p>
        </p:txBody>
      </p:sp>
      <p:sp>
        <p:nvSpPr>
          <p:cNvPr id="3" name="Content Placeholder 2">
            <a:extLst>
              <a:ext uri="{FF2B5EF4-FFF2-40B4-BE49-F238E27FC236}">
                <a16:creationId xmlns:a16="http://schemas.microsoft.com/office/drawing/2014/main" xmlns="" id="{5847B92B-02ED-4EEC-952D-C77F0DDA069E}"/>
              </a:ext>
            </a:extLst>
          </p:cNvPr>
          <p:cNvSpPr>
            <a:spLocks noGrp="1"/>
          </p:cNvSpPr>
          <p:nvPr>
            <p:ph idx="1"/>
          </p:nvPr>
        </p:nvSpPr>
        <p:spPr/>
        <p:txBody>
          <a:bodyPr/>
          <a:lstStyle/>
          <a:p>
            <a:pPr marL="0" indent="0">
              <a:buNone/>
            </a:pPr>
            <a:r>
              <a:rPr lang="en-GB" dirty="0"/>
              <a:t>Python takes a different approach. Python works with sequences, that is, you give it an object containing the numbers, and it works through them one at a time.</a:t>
            </a: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loop_control_target_variable</a:t>
            </a:r>
            <a:r>
              <a:rPr lang="en-GB" dirty="0">
                <a:latin typeface="Courier New" panose="02070309020205020404" pitchFamily="49" charset="0"/>
                <a:cs typeface="Courier New" panose="02070309020205020404" pitchFamily="49" charset="0"/>
              </a:rPr>
              <a:t> in sequence:</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i in (1,2,3,4,5,6,7,8,9):</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2671835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16420</TotalTime>
  <Words>903</Words>
  <Application>Microsoft Office PowerPoint</Application>
  <PresentationFormat>Widescreen</PresentationFormat>
  <Paragraphs>201</Paragraphs>
  <Slides>18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Courier New</vt:lpstr>
      <vt:lpstr>Office Theme</vt:lpstr>
      <vt:lpstr>Repeating code</vt:lpstr>
      <vt:lpstr>while loops</vt:lpstr>
      <vt:lpstr>Infinite loops</vt:lpstr>
      <vt:lpstr>Break</vt:lpstr>
      <vt:lpstr>Continue</vt:lpstr>
      <vt:lpstr>while-else</vt:lpstr>
      <vt:lpstr>Counting loops</vt:lpstr>
      <vt:lpstr>for loops</vt:lpstr>
      <vt:lpstr>for-loop</vt:lpstr>
      <vt:lpstr>for loop</vt:lpstr>
      <vt:lpstr>iterators</vt:lpstr>
      <vt:lpstr>Range and slices</vt:lpstr>
      <vt:lpstr>Indices</vt:lpstr>
      <vt:lpstr>Efficiency</vt:lpstr>
      <vt:lpstr>Modifying loop sequences</vt:lpstr>
      <vt:lpstr>Example</vt:lpstr>
      <vt:lpstr>Solution</vt:lpstr>
      <vt:lpstr>Break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Andrew Evans</cp:lastModifiedBy>
  <cp:revision>1430</cp:revision>
  <dcterms:created xsi:type="dcterms:W3CDTF">2017-08-18T14:16:12Z</dcterms:created>
  <dcterms:modified xsi:type="dcterms:W3CDTF">2017-10-23T19:27:02Z</dcterms:modified>
</cp:coreProperties>
</file>