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1180" r:id="rId2"/>
    <p:sldId id="1218" r:id="rId3"/>
    <p:sldId id="1184" r:id="rId4"/>
    <p:sldId id="1196" r:id="rId5"/>
    <p:sldId id="1186" r:id="rId6"/>
    <p:sldId id="1181" r:id="rId7"/>
    <p:sldId id="1189" r:id="rId8"/>
    <p:sldId id="1190" r:id="rId9"/>
    <p:sldId id="1191" r:id="rId10"/>
    <p:sldId id="1226" r:id="rId11"/>
    <p:sldId id="1227" r:id="rId12"/>
    <p:sldId id="1229" r:id="rId13"/>
    <p:sldId id="1192" r:id="rId14"/>
    <p:sldId id="1193" r:id="rId15"/>
    <p:sldId id="1194" r:id="rId16"/>
    <p:sldId id="1195" r:id="rId17"/>
    <p:sldId id="1172" r:id="rId18"/>
    <p:sldId id="1228" r:id="rId19"/>
    <p:sldId id="1144" r:id="rId20"/>
    <p:sldId id="1145" r:id="rId21"/>
    <p:sldId id="11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55" d="100"/>
          <a:sy n="55" d="100"/>
        </p:scale>
        <p:origin x="108" y="3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26/10/2017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26/10/2017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940BC5E-9D81-40D3-9B92-C20E4E995850}"/>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id="{225084FF-280B-43B2-9495-1035C4F767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56324" name="Slide Number Placeholder 3">
            <a:extLst>
              <a:ext uri="{FF2B5EF4-FFF2-40B4-BE49-F238E27FC236}">
                <a16:creationId xmlns:a16="http://schemas.microsoft.com/office/drawing/2014/main" id="{8BD84152-4E1D-4009-809D-F09ED098F7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8D6DE6EA-69F9-446E-9E35-C9AE6E1596C5}" type="slidenum">
              <a:rPr lang="en-US" altLang="en-US" smtClean="0">
                <a:latin typeface="Arial Narrow" panose="020B0606020202030204" pitchFamily="34" charset="0"/>
              </a:rPr>
              <a:pPr>
                <a:spcBef>
                  <a:spcPct val="20000"/>
                </a:spcBef>
              </a:pPr>
              <a:t>3</a:t>
            </a:fld>
            <a:endParaRPr lang="en-US" altLang="en-US">
              <a:latin typeface="Arial Narrow" panose="020B0606020202030204" pitchFamily="34" charset="0"/>
            </a:endParaRPr>
          </a:p>
        </p:txBody>
      </p:sp>
    </p:spTree>
    <p:extLst>
      <p:ext uri="{BB962C8B-B14F-4D97-AF65-F5344CB8AC3E}">
        <p14:creationId xmlns:p14="http://schemas.microsoft.com/office/powerpoint/2010/main" val="2628032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3449628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718A9FE-54CE-4F1E-A7E1-E74491D658E2}"/>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0F7769A9-94FA-446D-B9EB-A289D9CD81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64516" name="Slide Number Placeholder 3">
            <a:extLst>
              <a:ext uri="{FF2B5EF4-FFF2-40B4-BE49-F238E27FC236}">
                <a16:creationId xmlns:a16="http://schemas.microsoft.com/office/drawing/2014/main" id="{402FAA0F-F551-444D-84F2-A243268D13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6552F1F3-92DF-4742-9EE6-C359738DD6D5}" type="slidenum">
              <a:rPr lang="en-US" altLang="en-US" smtClean="0">
                <a:latin typeface="Arial Narrow" panose="020B0606020202030204" pitchFamily="34" charset="0"/>
              </a:rPr>
              <a:pPr>
                <a:spcBef>
                  <a:spcPct val="20000"/>
                </a:spcBef>
              </a:pPr>
              <a:t>7</a:t>
            </a:fld>
            <a:endParaRPr lang="en-US" altLang="en-US">
              <a:latin typeface="Arial Narrow" panose="020B0606020202030204" pitchFamily="34" charset="0"/>
            </a:endParaRPr>
          </a:p>
        </p:txBody>
      </p:sp>
    </p:spTree>
    <p:extLst>
      <p:ext uri="{BB962C8B-B14F-4D97-AF65-F5344CB8AC3E}">
        <p14:creationId xmlns:p14="http://schemas.microsoft.com/office/powerpoint/2010/main" val="3353731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14F548C-333B-4F2A-9468-8C18115B7894}"/>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49DB3F45-E892-45F7-8CDD-4AFC3F0498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
        <p:nvSpPr>
          <p:cNvPr id="66564" name="Slide Number Placeholder 3">
            <a:extLst>
              <a:ext uri="{FF2B5EF4-FFF2-40B4-BE49-F238E27FC236}">
                <a16:creationId xmlns:a16="http://schemas.microsoft.com/office/drawing/2014/main" id="{5F2C3ACA-A62C-4F29-A90C-A479728399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32E69EE4-76F5-4BB3-A120-B407F197BB0F}" type="slidenum">
              <a:rPr lang="en-US" altLang="en-US" smtClean="0">
                <a:latin typeface="Arial Narrow" panose="020B0606020202030204" pitchFamily="34" charset="0"/>
              </a:rPr>
              <a:pPr>
                <a:spcBef>
                  <a:spcPct val="20000"/>
                </a:spcBef>
              </a:pPr>
              <a:t>8</a:t>
            </a:fld>
            <a:endParaRPr lang="en-US" altLang="en-US">
              <a:latin typeface="Arial Narrow" panose="020B0606020202030204" pitchFamily="34" charset="0"/>
            </a:endParaRPr>
          </a:p>
        </p:txBody>
      </p:sp>
    </p:spTree>
    <p:extLst>
      <p:ext uri="{BB962C8B-B14F-4D97-AF65-F5344CB8AC3E}">
        <p14:creationId xmlns:p14="http://schemas.microsoft.com/office/powerpoint/2010/main" val="329666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4BAC4418-BE86-4D49-8F7D-F7CE3BCFF4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59E59FB0-4E24-43E9-A6E5-744E2B011BDF}" type="slidenum">
              <a:rPr lang="en-US" altLang="en-US" smtClean="0">
                <a:latin typeface="Arial Narrow" panose="020B0606020202030204" pitchFamily="34" charset="0"/>
              </a:rPr>
              <a:pPr>
                <a:spcBef>
                  <a:spcPct val="20000"/>
                </a:spcBef>
              </a:pPr>
              <a:t>13</a:t>
            </a:fld>
            <a:endParaRPr lang="en-US" altLang="en-US">
              <a:latin typeface="Arial Narrow" panose="020B0606020202030204" pitchFamily="34" charset="0"/>
            </a:endParaRPr>
          </a:p>
        </p:txBody>
      </p:sp>
      <p:sp>
        <p:nvSpPr>
          <p:cNvPr id="69635" name="Rectangle 2">
            <a:extLst>
              <a:ext uri="{FF2B5EF4-FFF2-40B4-BE49-F238E27FC236}">
                <a16:creationId xmlns:a16="http://schemas.microsoft.com/office/drawing/2014/main" id="{26D0EFB4-59E7-42F9-B6E6-0FE60112940B}"/>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601F1482-E8D5-4195-BB9A-287CDB2A8A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r>
              <a:rPr lang="en-GB" altLang="en-US" sz="900" dirty="0">
                <a:cs typeface="Arial" panose="020B0604020202020204" pitchFamily="34" charset="0"/>
              </a:rPr>
              <a:t>The looping to dealing with 2D arrays is one of the most important structures you ever learn in any programming language. Here’s how it is done:</a:t>
            </a:r>
          </a:p>
          <a:p>
            <a:pPr marL="228600" indent="-228600" eaLnBrk="1" hangingPunct="1">
              <a:lnSpc>
                <a:spcPct val="80000"/>
              </a:lnSpc>
            </a:pPr>
            <a:endParaRPr lang="en-GB" altLang="en-US" sz="900" dirty="0">
              <a:cs typeface="Arial" panose="020B0604020202020204" pitchFamily="34" charset="0"/>
            </a:endParaRPr>
          </a:p>
          <a:p>
            <a:pPr marL="0" indent="0">
              <a:buNone/>
            </a:pPr>
            <a:r>
              <a:rPr lang="en-GB" sz="900" dirty="0">
                <a:latin typeface="Courier New" panose="02070309020205020404" pitchFamily="49" charset="0"/>
                <a:cs typeface="Courier New" panose="02070309020205020404" pitchFamily="49" charset="0"/>
              </a:rPr>
              <a:t>for </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p>
          <a:p>
            <a:pPr marL="0" indent="0">
              <a:buNone/>
            </a:pPr>
            <a:r>
              <a:rPr lang="en-GB" sz="900" dirty="0">
                <a:latin typeface="Courier New" panose="02070309020205020404" pitchFamily="49" charset="0"/>
                <a:cs typeface="Courier New" panose="02070309020205020404" pitchFamily="49" charset="0"/>
              </a:rPr>
              <a:t>    for j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(data[j])):</a:t>
            </a:r>
          </a:p>
          <a:p>
            <a:pPr marL="0" indent="0">
              <a:buNone/>
            </a:pPr>
            <a:r>
              <a:rPr lang="en-GB" sz="900" dirty="0">
                <a:latin typeface="Courier New" panose="02070309020205020404" pitchFamily="49" charset="0"/>
                <a:cs typeface="Courier New" panose="02070309020205020404" pitchFamily="49" charset="0"/>
              </a:rPr>
              <a:t>	data[</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][j] = 10</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Note that we use the collection (“data”) in the above as if it was a collection of collections. We can get the first dimension using </a:t>
            </a:r>
            <a:r>
              <a:rPr lang="en-GB" altLang="en-US" sz="900" dirty="0" err="1">
                <a:cs typeface="Arial" panose="020B0604020202020204" pitchFamily="34" charset="0"/>
              </a:rPr>
              <a:t>len</a:t>
            </a:r>
            <a:r>
              <a:rPr lang="en-GB" altLang="en-US" sz="900" dirty="0">
                <a:cs typeface="Arial" panose="020B0604020202020204" pitchFamily="34" charset="0"/>
              </a:rPr>
              <a:t>(data), and the length of the current collection in the second dimension using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where </a:t>
            </a:r>
            <a:r>
              <a:rPr lang="en-GB" altLang="en-US" sz="900" dirty="0" err="1">
                <a:cs typeface="Arial" panose="020B0604020202020204" pitchFamily="34" charset="0"/>
              </a:rPr>
              <a:t>i</a:t>
            </a:r>
            <a:r>
              <a:rPr lang="en-GB" altLang="en-US" sz="900" dirty="0">
                <a:cs typeface="Arial" panose="020B0604020202020204" pitchFamily="34" charset="0"/>
              </a:rPr>
              <a:t> will be some position in the first dimension. This is an extremely critical piece of code, so make sure you understand what it is doing. It might help to draw a 3 by 2 array at this stage and work through the loops to see what’s happening. Two additional comments might help:</a:t>
            </a:r>
          </a:p>
          <a:p>
            <a:pPr marL="228600" indent="-228600" eaLnBrk="1" hangingPunct="1">
              <a:lnSpc>
                <a:spcPct val="80000"/>
              </a:lnSpc>
            </a:pPr>
            <a:endParaRPr lang="en-GB" altLang="en-US" sz="900" dirty="0">
              <a:cs typeface="Arial" panose="020B0604020202020204" pitchFamily="34" charset="0"/>
            </a:endParaRPr>
          </a:p>
          <a:p>
            <a:pPr marL="685800" lvl="1" indent="-228600" eaLnBrk="1" hangingPunct="1">
              <a:lnSpc>
                <a:spcPct val="80000"/>
              </a:lnSpc>
            </a:pPr>
            <a:r>
              <a:rPr lang="en-GB" altLang="en-US" sz="900" dirty="0">
                <a:cs typeface="Arial" panose="020B0604020202020204" pitchFamily="34" charset="0"/>
              </a:rPr>
              <a:t>j will never reach the value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This makes sense when we realise that the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positions in the collection will be labelled from zero to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 1. Remember that 10 positions would be numbered 0 to 9. </a:t>
            </a:r>
          </a:p>
          <a:p>
            <a:pPr marL="685800" lvl="1" indent="-228600" eaLnBrk="1" hangingPunct="1">
              <a:lnSpc>
                <a:spcPct val="80000"/>
              </a:lnSpc>
            </a:pPr>
            <a:r>
              <a:rPr lang="en-GB" altLang="en-US" sz="900" dirty="0">
                <a:cs typeface="Arial" panose="020B0604020202020204" pitchFamily="34" charset="0"/>
              </a:rPr>
              <a:t>It will help if you realise that the </a:t>
            </a:r>
            <a:r>
              <a:rPr lang="en-GB" altLang="en-US" sz="900" dirty="0" err="1">
                <a:cs typeface="Arial" panose="020B0604020202020204" pitchFamily="34" charset="0"/>
              </a:rPr>
              <a:t>i</a:t>
            </a:r>
            <a:r>
              <a:rPr lang="en-GB" altLang="en-US" sz="900" dirty="0">
                <a:cs typeface="Arial" panose="020B0604020202020204" pitchFamily="34" charset="0"/>
              </a:rPr>
              <a:t> variable will increase by one each complete run through of the j variable from zero to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Each time j reaches </a:t>
            </a:r>
            <a:r>
              <a:rPr lang="en-GB" altLang="en-US" sz="900" dirty="0" err="1">
                <a:cs typeface="Arial" panose="020B0604020202020204" pitchFamily="34" charset="0"/>
              </a:rPr>
              <a:t>len</a:t>
            </a:r>
            <a:r>
              <a:rPr lang="en-GB" altLang="en-US" sz="900" dirty="0">
                <a:cs typeface="Arial" panose="020B0604020202020204" pitchFamily="34" charset="0"/>
              </a:rPr>
              <a:t>(data[</a:t>
            </a:r>
            <a:r>
              <a:rPr lang="en-GB" altLang="en-US" sz="900" dirty="0" err="1">
                <a:cs typeface="Arial" panose="020B0604020202020204" pitchFamily="34" charset="0"/>
              </a:rPr>
              <a:t>i</a:t>
            </a:r>
            <a:r>
              <a:rPr lang="en-GB" altLang="en-US" sz="900" dirty="0">
                <a:cs typeface="Arial" panose="020B0604020202020204" pitchFamily="34" charset="0"/>
              </a:rPr>
              <a:t>]) – 1 it will be reset to zero and the </a:t>
            </a:r>
            <a:r>
              <a:rPr lang="en-GB" altLang="en-US" sz="900" dirty="0" err="1">
                <a:cs typeface="Arial" panose="020B0604020202020204" pitchFamily="34" charset="0"/>
              </a:rPr>
              <a:t>i</a:t>
            </a:r>
            <a:r>
              <a:rPr lang="en-GB" altLang="en-US" sz="900" dirty="0">
                <a:cs typeface="Arial" panose="020B0604020202020204" pitchFamily="34" charset="0"/>
              </a:rPr>
              <a:t> loop will start its next iteration. </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When you use this code, which you will, the most important thing is that you consistently use </a:t>
            </a:r>
            <a:r>
              <a:rPr lang="en-GB" altLang="en-US" sz="900" dirty="0" err="1">
                <a:cs typeface="Arial" panose="020B0604020202020204" pitchFamily="34" charset="0"/>
              </a:rPr>
              <a:t>i</a:t>
            </a:r>
            <a:r>
              <a:rPr lang="en-GB" altLang="en-US" sz="900" dirty="0">
                <a:cs typeface="Arial" panose="020B0604020202020204" pitchFamily="34" charset="0"/>
              </a:rPr>
              <a:t> and j to refer to the same dimensions throughout your code. It doesn’t matter whether you think of the first index as the rows and the second as the columns, or vice versa -- the computer doesn’t mind; however, you do have to be treat them the same way each time, or you end up transposing things.</a:t>
            </a:r>
          </a:p>
          <a:p>
            <a:pPr marL="228600" indent="-228600" eaLnBrk="1" hangingPunct="1">
              <a:lnSpc>
                <a:spcPct val="80000"/>
              </a:lnSpc>
            </a:pPr>
            <a:endParaRPr lang="en-GB" altLang="en-US" sz="900"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Don’t, for example, do this…</a:t>
            </a:r>
          </a:p>
          <a:p>
            <a:pPr marL="228600" indent="-228600" eaLnBrk="1" hangingPunct="1">
              <a:lnSpc>
                <a:spcPct val="80000"/>
              </a:lnSpc>
            </a:pPr>
            <a:endParaRPr lang="en-GB" altLang="en-US" sz="900" dirty="0">
              <a:cs typeface="Arial" panose="020B0604020202020204" pitchFamily="34" charset="0"/>
            </a:endParaRPr>
          </a:p>
          <a:p>
            <a:pPr marL="0" indent="0">
              <a:buNone/>
            </a:pPr>
            <a:r>
              <a:rPr lang="en-GB" sz="900" dirty="0">
                <a:latin typeface="Courier New" panose="02070309020205020404" pitchFamily="49" charset="0"/>
                <a:cs typeface="Courier New" panose="02070309020205020404" pitchFamily="49" charset="0"/>
              </a:rPr>
              <a:t>for </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p>
          <a:p>
            <a:pPr marL="0" indent="0">
              <a:buNone/>
            </a:pPr>
            <a:r>
              <a:rPr lang="en-GB" sz="900" dirty="0">
                <a:latin typeface="Courier New" panose="02070309020205020404" pitchFamily="49" charset="0"/>
                <a:cs typeface="Courier New" panose="02070309020205020404" pitchFamily="49" charset="0"/>
              </a:rPr>
              <a:t>    for j in range(</a:t>
            </a:r>
            <a:r>
              <a:rPr lang="en-GB" sz="900" dirty="0" err="1">
                <a:latin typeface="Courier New" panose="02070309020205020404" pitchFamily="49" charset="0"/>
                <a:cs typeface="Courier New" panose="02070309020205020404" pitchFamily="49" charset="0"/>
              </a:rPr>
              <a:t>len</a:t>
            </a:r>
            <a:r>
              <a:rPr lang="en-GB" sz="900" dirty="0">
                <a:latin typeface="Courier New" panose="02070309020205020404" pitchFamily="49" charset="0"/>
                <a:cs typeface="Courier New" panose="02070309020205020404" pitchFamily="49" charset="0"/>
              </a:rPr>
              <a:t>(data[</a:t>
            </a:r>
            <a:r>
              <a:rPr lang="en-GB" sz="900" dirty="0" err="1">
                <a:latin typeface="Courier New" panose="02070309020205020404" pitchFamily="49" charset="0"/>
                <a:cs typeface="Courier New" panose="02070309020205020404" pitchFamily="49" charset="0"/>
              </a:rPr>
              <a:t>i</a:t>
            </a:r>
            <a:r>
              <a:rPr lang="en-GB" sz="900" dirty="0">
                <a:latin typeface="Courier New" panose="02070309020205020404" pitchFamily="49" charset="0"/>
                <a:cs typeface="Courier New" panose="02070309020205020404" pitchFamily="49" charset="0"/>
              </a:rPr>
              <a:t>])):</a:t>
            </a:r>
          </a:p>
          <a:p>
            <a:pPr marL="0" indent="0">
              <a:buNone/>
            </a:pPr>
            <a:r>
              <a:rPr lang="en-GB" sz="900" dirty="0">
                <a:latin typeface="Courier New" panose="02070309020205020404" pitchFamily="49" charset="0"/>
                <a:cs typeface="Courier New" panose="02070309020205020404" pitchFamily="49" charset="0"/>
              </a:rPr>
              <a:t>	data</a:t>
            </a:r>
            <a:r>
              <a:rPr lang="en-GB" sz="900" b="1" dirty="0">
                <a:latin typeface="Courier New" panose="02070309020205020404" pitchFamily="49" charset="0"/>
                <a:cs typeface="Courier New" panose="02070309020205020404" pitchFamily="49" charset="0"/>
              </a:rPr>
              <a:t>[j][</a:t>
            </a:r>
            <a:r>
              <a:rPr lang="en-GB" sz="900" b="1" dirty="0" err="1">
                <a:latin typeface="Courier New" panose="02070309020205020404" pitchFamily="49" charset="0"/>
                <a:cs typeface="Courier New" panose="02070309020205020404" pitchFamily="49" charset="0"/>
              </a:rPr>
              <a:t>i</a:t>
            </a:r>
            <a:r>
              <a:rPr lang="en-GB" sz="900" b="1" dirty="0">
                <a:latin typeface="Courier New" panose="02070309020205020404" pitchFamily="49" charset="0"/>
                <a:cs typeface="Courier New" panose="02070309020205020404" pitchFamily="49" charset="0"/>
              </a:rPr>
              <a:t>] </a:t>
            </a:r>
            <a:r>
              <a:rPr lang="en-GB" sz="900" dirty="0">
                <a:latin typeface="Courier New" panose="02070309020205020404" pitchFamily="49" charset="0"/>
                <a:cs typeface="Courier New" panose="02070309020205020404" pitchFamily="49" charset="0"/>
              </a:rPr>
              <a:t>= 10</a:t>
            </a:r>
          </a:p>
          <a:p>
            <a:pPr marL="228600" indent="-228600" eaLnBrk="1" hangingPunct="1">
              <a:lnSpc>
                <a:spcPct val="80000"/>
              </a:lnSpc>
            </a:pPr>
            <a:r>
              <a:rPr lang="en-GB" altLang="en-US" sz="900" dirty="0">
                <a:cs typeface="Arial" panose="020B0604020202020204" pitchFamily="34" charset="0"/>
              </a:rPr>
              <a:t>		</a:t>
            </a:r>
            <a:endParaRPr lang="en-GB" altLang="en-US" sz="900" b="1" dirty="0">
              <a:cs typeface="Arial" panose="020B0604020202020204" pitchFamily="34" charset="0"/>
            </a:endParaRPr>
          </a:p>
          <a:p>
            <a:pPr marL="228600" indent="-228600" eaLnBrk="1" hangingPunct="1">
              <a:lnSpc>
                <a:spcPct val="80000"/>
              </a:lnSpc>
            </a:pPr>
            <a:r>
              <a:rPr lang="en-GB" altLang="en-US" sz="900" dirty="0">
                <a:cs typeface="Arial" panose="020B0604020202020204" pitchFamily="34" charset="0"/>
              </a:rPr>
              <a:t>If you make this mistake, and you’re lucky, your code will crash out and tell you that you’ve tried to fill a location in the array that doesn’t exist. If you’re unlucky it will just transpose all the values in your arrays so the rows become the columns and vice versa without telling you.</a:t>
            </a:r>
          </a:p>
          <a:p>
            <a:pPr marL="228600" indent="-228600" eaLnBrk="1" hangingPunct="1">
              <a:lnSpc>
                <a:spcPct val="80000"/>
              </a:lnSpc>
              <a:buFontTx/>
              <a:buChar char="•"/>
            </a:pPr>
            <a:endParaRPr lang="en-GB" altLang="en-US" sz="900" dirty="0">
              <a:cs typeface="Arial" panose="020B0604020202020204" pitchFamily="34" charset="0"/>
            </a:endParaRPr>
          </a:p>
        </p:txBody>
      </p:sp>
    </p:spTree>
    <p:extLst>
      <p:ext uri="{BB962C8B-B14F-4D97-AF65-F5344CB8AC3E}">
        <p14:creationId xmlns:p14="http://schemas.microsoft.com/office/powerpoint/2010/main" val="3848262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1B074C68-766F-45A3-8851-E64AB9F3BA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78FC1C0E-C789-47C3-A3B8-C3A00578F06D}" type="slidenum">
              <a:rPr lang="en-US" altLang="en-US" smtClean="0">
                <a:latin typeface="Arial Narrow" panose="020B0606020202030204" pitchFamily="34" charset="0"/>
              </a:rPr>
              <a:pPr>
                <a:spcBef>
                  <a:spcPct val="20000"/>
                </a:spcBef>
              </a:pPr>
              <a:t>14</a:t>
            </a:fld>
            <a:endParaRPr lang="en-US" altLang="en-US">
              <a:latin typeface="Arial Narrow" panose="020B0606020202030204" pitchFamily="34" charset="0"/>
            </a:endParaRPr>
          </a:p>
        </p:txBody>
      </p:sp>
      <p:sp>
        <p:nvSpPr>
          <p:cNvPr id="71683" name="Rectangle 2">
            <a:extLst>
              <a:ext uri="{FF2B5EF4-FFF2-40B4-BE49-F238E27FC236}">
                <a16:creationId xmlns:a16="http://schemas.microsoft.com/office/drawing/2014/main" id="{D8CF4953-7EFA-4657-B64B-A29EDA3560E2}"/>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C6C5E5-5A10-4D5B-898F-2EE3B78104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There are two important variations on the 2D collection loop that might be useful to know about. </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In the first version, if you have two collections the same size, you can use the </a:t>
            </a:r>
            <a:r>
              <a:rPr lang="en-GB" altLang="en-US" dirty="0" err="1">
                <a:cs typeface="Arial" panose="020B0604020202020204" pitchFamily="34" charset="0"/>
              </a:rPr>
              <a:t>i</a:t>
            </a:r>
            <a:r>
              <a:rPr lang="en-GB" altLang="en-US" dirty="0">
                <a:cs typeface="Arial" panose="020B0604020202020204" pitchFamily="34" charset="0"/>
              </a:rPr>
              <a:t> and j values to loop through the same positions in both, for example:</a:t>
            </a:r>
          </a:p>
          <a:p>
            <a:pPr eaLnBrk="1" hangingPunct="1"/>
            <a:endParaRPr lang="en-GB" altLang="en-US" dirty="0">
              <a:cs typeface="Arial" panose="020B0604020202020204" pitchFamily="34" charset="0"/>
            </a:endParaRPr>
          </a:p>
          <a:p>
            <a:pPr marL="0" indent="0">
              <a:buNone/>
            </a:pPr>
            <a:r>
              <a:rPr lang="en-GB" sz="1200" dirty="0">
                <a:latin typeface="Courier New" panose="02070309020205020404" pitchFamily="49" charset="0"/>
                <a:cs typeface="Courier New" panose="02070309020205020404" pitchFamily="49" charset="0"/>
              </a:rPr>
              <a:t>for </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 in range(</a:t>
            </a:r>
            <a:r>
              <a:rPr lang="en-GB" sz="1200" dirty="0" err="1">
                <a:latin typeface="Courier New" panose="02070309020205020404" pitchFamily="49" charset="0"/>
                <a:cs typeface="Courier New" panose="02070309020205020404" pitchFamily="49" charset="0"/>
              </a:rPr>
              <a:t>len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for j in range(</a:t>
            </a:r>
            <a:r>
              <a:rPr lang="en-GB" sz="1200" dirty="0" err="1">
                <a:latin typeface="Courier New" panose="02070309020205020404" pitchFamily="49" charset="0"/>
                <a:cs typeface="Courier New" panose="02070309020205020404" pitchFamily="49" charset="0"/>
              </a:rPr>
              <a:t>len</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a:t>
            </a:r>
          </a:p>
          <a:p>
            <a:pPr marL="0" indent="0">
              <a:buNone/>
            </a:pPr>
            <a:r>
              <a:rPr lang="en-GB" sz="1200" dirty="0">
                <a:latin typeface="Courier New" panose="02070309020205020404" pitchFamily="49" charset="0"/>
                <a:cs typeface="Courier New" panose="02070309020205020404" pitchFamily="49" charset="0"/>
              </a:rPr>
              <a:t>	</a:t>
            </a:r>
            <a:r>
              <a:rPr lang="en-GB" sz="1200" dirty="0" err="1">
                <a:latin typeface="Courier New" panose="02070309020205020404" pitchFamily="49" charset="0"/>
                <a:cs typeface="Courier New" panose="02070309020205020404" pitchFamily="49" charset="0"/>
              </a:rPr>
              <a:t>dataA</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][j] = </a:t>
            </a:r>
            <a:r>
              <a:rPr lang="en-GB" sz="1200" dirty="0" err="1">
                <a:latin typeface="Courier New" panose="02070309020205020404" pitchFamily="49" charset="0"/>
                <a:cs typeface="Courier New" panose="02070309020205020404" pitchFamily="49" charset="0"/>
              </a:rPr>
              <a:t>dataB</a:t>
            </a:r>
            <a:r>
              <a:rPr lang="en-GB" sz="1200" dirty="0">
                <a:latin typeface="Courier New" panose="02070309020205020404" pitchFamily="49" charset="0"/>
                <a:cs typeface="Courier New" panose="02070309020205020404" pitchFamily="49" charset="0"/>
              </a:rPr>
              <a:t>[</a:t>
            </a:r>
            <a:r>
              <a:rPr lang="en-GB" sz="1200" dirty="0" err="1">
                <a:latin typeface="Courier New" panose="02070309020205020404" pitchFamily="49" charset="0"/>
                <a:cs typeface="Courier New" panose="02070309020205020404" pitchFamily="49" charset="0"/>
              </a:rPr>
              <a:t>i</a:t>
            </a:r>
            <a:r>
              <a:rPr lang="en-GB" sz="1200" dirty="0">
                <a:latin typeface="Courier New" panose="02070309020205020404" pitchFamily="49" charset="0"/>
                <a:cs typeface="Courier New" panose="02070309020205020404" pitchFamily="49" charset="0"/>
              </a:rPr>
              <a:t>][j]</a:t>
            </a:r>
          </a:p>
          <a:p>
            <a:pPr eaLnBrk="1" hangingPunct="1"/>
            <a:endParaRPr lang="en-GB" altLang="en-US" dirty="0">
              <a:cs typeface="Arial" panose="020B0604020202020204" pitchFamily="34" charset="0"/>
            </a:endParaRPr>
          </a:p>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3925990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BE3EB37B-6D6A-48AF-B49D-34DA5A976B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A34C6F98-46EC-4DE3-A260-A197C157B9E5}" type="slidenum">
              <a:rPr lang="en-US" altLang="en-US" smtClean="0">
                <a:latin typeface="Arial Narrow" panose="020B0606020202030204" pitchFamily="34" charset="0"/>
              </a:rPr>
              <a:pPr>
                <a:spcBef>
                  <a:spcPct val="20000"/>
                </a:spcBef>
              </a:pPr>
              <a:t>15</a:t>
            </a:fld>
            <a:endParaRPr lang="en-US" altLang="en-US">
              <a:latin typeface="Arial Narrow" panose="020B0606020202030204" pitchFamily="34" charset="0"/>
            </a:endParaRPr>
          </a:p>
        </p:txBody>
      </p:sp>
      <p:sp>
        <p:nvSpPr>
          <p:cNvPr id="73731" name="Rectangle 2">
            <a:extLst>
              <a:ext uri="{FF2B5EF4-FFF2-40B4-BE49-F238E27FC236}">
                <a16:creationId xmlns:a16="http://schemas.microsoft.com/office/drawing/2014/main" id="{4DD00C21-3787-44B4-A408-ABC7D26778E5}"/>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879B060D-EB2E-4FCF-9A41-57C6E01E9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If we imagine our collection as a table, this code sets the collection value at [</a:t>
            </a:r>
            <a:r>
              <a:rPr lang="en-GB" altLang="en-US" dirty="0" err="1">
                <a:cs typeface="Arial" panose="020B0604020202020204" pitchFamily="34" charset="0"/>
              </a:rPr>
              <a:t>i</a:t>
            </a:r>
            <a:r>
              <a:rPr lang="en-GB" altLang="en-US" dirty="0">
                <a:cs typeface="Arial" panose="020B0604020202020204" pitchFamily="34" charset="0"/>
              </a:rPr>
              <a:t>][j] to whatever the value is in the collection one cell up and left of it. As you can probably tell, this wouldn’t work if the cell was on the top or leftmost line, so we’ve put in a simple if statement to catch these </a:t>
            </a:r>
            <a:r>
              <a:rPr lang="en-GB" altLang="en-US" b="1" dirty="0">
                <a:cs typeface="Arial" panose="020B0604020202020204" pitchFamily="34" charset="0"/>
              </a:rPr>
              <a:t>boundary problems</a:t>
            </a:r>
            <a:r>
              <a:rPr lang="en-GB" altLang="en-US" dirty="0">
                <a:cs typeface="Arial" panose="020B0604020202020204" pitchFamily="34" charset="0"/>
              </a:rPr>
              <a:t>. </a:t>
            </a:r>
          </a:p>
          <a:p>
            <a:pPr eaLnBrk="1" hangingPunct="1"/>
            <a:r>
              <a:rPr lang="en-GB" altLang="en-US" dirty="0">
                <a:cs typeface="Arial" panose="020B0604020202020204" pitchFamily="34" charset="0"/>
              </a:rPr>
              <a:t>These are both very important variants on the 2D collection loop. The former is used for comparing different datasets at a single location in a 2D space, while the latter is very important when altering a location in 2D space to reflect its surroundings. </a:t>
            </a:r>
          </a:p>
          <a:p>
            <a:pPr eaLnBrk="1" hangingPunct="1"/>
            <a:endParaRPr lang="en-GB" altLang="en-US" dirty="0">
              <a:cs typeface="Arial" panose="020B0604020202020204" pitchFamily="34" charset="0"/>
            </a:endParaRPr>
          </a:p>
        </p:txBody>
      </p:sp>
    </p:spTree>
    <p:extLst>
      <p:ext uri="{BB962C8B-B14F-4D97-AF65-F5344CB8AC3E}">
        <p14:creationId xmlns:p14="http://schemas.microsoft.com/office/powerpoint/2010/main" val="428007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7B101CE-39B3-4CAB-9C80-FB1BA77973A2}"/>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F9609AC7-E0F4-416A-9BE8-EAB1C1A650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cs typeface="Arial" panose="020B0604020202020204" pitchFamily="34" charset="0"/>
              </a:rPr>
              <a:t>With finite datasets (which is most geographical data), you will come across boundary problems: how do you do the processing when you run out of data?</a:t>
            </a:r>
          </a:p>
          <a:p>
            <a:r>
              <a:rPr lang="en-GB" altLang="en-US" dirty="0">
                <a:cs typeface="Arial" panose="020B0604020202020204" pitchFamily="34" charset="0"/>
              </a:rPr>
              <a:t>It depends strongly on the type of problem you are dealing with – is the data so abstract that you can just wrap around and start using data from the other side of the array? Will you algorithm and processing survive a bit of data loss at the corners/edges? Or could you put up with a smaller results array (by 2 cells in each direction) if you knew that the processing has been fully done?</a:t>
            </a:r>
          </a:p>
        </p:txBody>
      </p:sp>
      <p:sp>
        <p:nvSpPr>
          <p:cNvPr id="75780" name="Slide Number Placeholder 3">
            <a:extLst>
              <a:ext uri="{FF2B5EF4-FFF2-40B4-BE49-F238E27FC236}">
                <a16:creationId xmlns:a16="http://schemas.microsoft.com/office/drawing/2014/main" id="{4F3709CD-506E-4400-8980-9251695F41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20000"/>
              </a:spcBef>
            </a:pPr>
            <a:fld id="{7585B78F-8131-4C8E-AB7A-1202B56B0FCB}" type="slidenum">
              <a:rPr lang="en-US" altLang="en-US" smtClean="0">
                <a:latin typeface="Arial Narrow" panose="020B0606020202030204" pitchFamily="34" charset="0"/>
              </a:rPr>
              <a:pPr>
                <a:spcBef>
                  <a:spcPct val="20000"/>
                </a:spcBef>
              </a:pPr>
              <a:t>16</a:t>
            </a:fld>
            <a:endParaRPr lang="en-US" altLang="en-US">
              <a:latin typeface="Arial Narrow" panose="020B0606020202030204" pitchFamily="34" charset="0"/>
            </a:endParaRPr>
          </a:p>
        </p:txBody>
      </p:sp>
    </p:spTree>
    <p:extLst>
      <p:ext uri="{BB962C8B-B14F-4D97-AF65-F5344CB8AC3E}">
        <p14:creationId xmlns:p14="http://schemas.microsoft.com/office/powerpoint/2010/main" val="4239407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881579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warning is a </a:t>
            </a:r>
            <a:r>
              <a:rPr lang="en-GB" dirty="0" err="1"/>
              <a:t>StopIteration</a:t>
            </a:r>
            <a:r>
              <a:rPr lang="en-GB" dirty="0"/>
              <a:t> exception. We'll deal with exceptions later.</a:t>
            </a:r>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388033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cs.python.org/3/howto/sorting.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4C58-E573-4391-A9B8-B4BEA502067D}"/>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ECE331E2-67C6-4E71-8094-E39B220077CA}"/>
              </a:ext>
            </a:extLst>
          </p:cNvPr>
          <p:cNvSpPr>
            <a:spLocks noGrp="1"/>
          </p:cNvSpPr>
          <p:nvPr>
            <p:ph idx="1"/>
          </p:nvPr>
        </p:nvSpPr>
        <p:spPr>
          <a:xfrm>
            <a:off x="502023" y="1488140"/>
            <a:ext cx="11367247" cy="5038165"/>
          </a:xfrm>
        </p:spPr>
        <p:txBody>
          <a:bodyPr>
            <a:normAutofit lnSpcReduction="10000"/>
          </a:bodyPr>
          <a:lstStyle/>
          <a:p>
            <a:pPr marL="0" indent="0">
              <a:buNone/>
            </a:pPr>
            <a:r>
              <a:rPr lang="en-GB" dirty="0"/>
              <a:t>In spatial analysis, it is quite common to want to loop through 2D collections.</a:t>
            </a:r>
          </a:p>
          <a:p>
            <a:pPr marL="0" indent="0">
              <a:buNone/>
            </a:pPr>
            <a:r>
              <a:rPr lang="en-GB" dirty="0"/>
              <a:t>To loop through two dimensions, nest loops:</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[0,1,2],</a:t>
            </a:r>
          </a:p>
          <a:p>
            <a:pPr marL="0" indent="0">
              <a:buNone/>
            </a:pPr>
            <a:r>
              <a:rPr lang="en-GB" dirty="0">
                <a:latin typeface="Courier New" panose="02070309020205020404" pitchFamily="49" charset="0"/>
                <a:cs typeface="Courier New" panose="02070309020205020404" pitchFamily="49" charset="0"/>
              </a:rPr>
              <a:t>[3,4,5]</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row in data:</a:t>
            </a:r>
          </a:p>
          <a:p>
            <a:pPr marL="0" indent="0">
              <a:buNone/>
            </a:pPr>
            <a:r>
              <a:rPr lang="en-GB" dirty="0">
                <a:latin typeface="Courier New" panose="02070309020205020404" pitchFamily="49" charset="0"/>
                <a:cs typeface="Courier New" panose="02070309020205020404" pitchFamily="49" charset="0"/>
              </a:rPr>
              <a:t>    for item in row:</a:t>
            </a:r>
          </a:p>
          <a:p>
            <a:pPr marL="0" indent="0">
              <a:buNone/>
            </a:pPr>
            <a:r>
              <a:rPr lang="en-GB" dirty="0">
                <a:latin typeface="Courier New" panose="02070309020205020404" pitchFamily="49" charset="0"/>
                <a:cs typeface="Courier New" panose="02070309020205020404" pitchFamily="49" charset="0"/>
              </a:rPr>
              <a:t>        print (item)</a:t>
            </a:r>
          </a:p>
        </p:txBody>
      </p:sp>
    </p:spTree>
    <p:extLst>
      <p:ext uri="{BB962C8B-B14F-4D97-AF65-F5344CB8AC3E}">
        <p14:creationId xmlns:p14="http://schemas.microsoft.com/office/powerpoint/2010/main" val="372585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094E-9A3B-44A4-B455-5C69A448BA26}"/>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BFFF25A7-1B49-4561-9B8D-2FB28AFF5812}"/>
              </a:ext>
            </a:extLst>
          </p:cNvPr>
          <p:cNvSpPr>
            <a:spLocks noGrp="1"/>
          </p:cNvSpPr>
          <p:nvPr>
            <p:ph idx="1"/>
          </p:nvPr>
        </p:nvSpPr>
        <p:spPr/>
        <p:txBody>
          <a:bodyPr>
            <a:normAutofit fontScale="92500"/>
          </a:bodyPr>
          <a:lstStyle/>
          <a:p>
            <a:pPr marL="0" indent="0">
              <a:buNone/>
            </a:pPr>
            <a:r>
              <a:rPr lang="en-GB" dirty="0"/>
              <a:t>Print inserts spaces when comma separated.</a:t>
            </a:r>
          </a:p>
          <a:p>
            <a:pPr marL="0" indent="0">
              <a:buNone/>
            </a:pPr>
            <a:endParaRPr lang="en-GB" dirty="0"/>
          </a:p>
          <a:p>
            <a:pPr marL="0" indent="0">
              <a:buNone/>
            </a:pPr>
            <a:r>
              <a:rPr lang="en-GB" dirty="0"/>
              <a:t>By default ends with a newline. But this can be overridden (best in scripts):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print ("a", end=",")</a:t>
            </a:r>
          </a:p>
          <a:p>
            <a:pPr marL="0" indent="0">
              <a:buNone/>
            </a:pPr>
            <a:r>
              <a:rPr lang="en-GB" dirty="0">
                <a:latin typeface="Courier New" panose="02070309020205020404" pitchFamily="49" charset="0"/>
                <a:cs typeface="Courier New" panose="02070309020205020404" pitchFamily="49" charset="0"/>
              </a:rPr>
              <a:t>print ("b", end=",")</a:t>
            </a:r>
          </a:p>
          <a:p>
            <a:pPr marL="0" indent="0">
              <a:buNone/>
            </a:pPr>
            <a:r>
              <a:rPr lang="en-GB" dirty="0">
                <a:latin typeface="Courier New" panose="02070309020205020404" pitchFamily="49" charset="0"/>
                <a:cs typeface="Courier New" panose="02070309020205020404" pitchFamily="49" charset="0"/>
              </a:rPr>
              <a:t>print ("c")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a,b,c</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74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5655-5D56-4EB3-8AB4-5D5FEAD53B68}"/>
              </a:ext>
            </a:extLst>
          </p:cNvPr>
          <p:cNvSpPr>
            <a:spLocks noGrp="1"/>
          </p:cNvSpPr>
          <p:nvPr>
            <p:ph type="title"/>
          </p:nvPr>
        </p:nvSpPr>
        <p:spPr/>
        <p:txBody>
          <a:bodyPr/>
          <a:lstStyle/>
          <a:p>
            <a:pPr algn="r"/>
            <a:r>
              <a:rPr lang="en-GB" dirty="0"/>
              <a:t>When to act</a:t>
            </a:r>
          </a:p>
        </p:txBody>
      </p:sp>
      <p:sp>
        <p:nvSpPr>
          <p:cNvPr id="3" name="Content Placeholder 2">
            <a:extLst>
              <a:ext uri="{FF2B5EF4-FFF2-40B4-BE49-F238E27FC236}">
                <a16:creationId xmlns:a16="http://schemas.microsoft.com/office/drawing/2014/main" id="{0414D99A-C98C-4436-811B-5C9FA99A5C1F}"/>
              </a:ext>
            </a:extLst>
          </p:cNvPr>
          <p:cNvSpPr>
            <a:spLocks noGrp="1"/>
          </p:cNvSpPr>
          <p:nvPr>
            <p:ph idx="1"/>
          </p:nvPr>
        </p:nvSpPr>
        <p:spPr>
          <a:xfrm>
            <a:off x="402102" y="1955409"/>
            <a:ext cx="11386624" cy="4418502"/>
          </a:xfrm>
        </p:spPr>
        <p:txBody>
          <a:bodyPr>
            <a:normAutofit/>
          </a:bodyPr>
          <a:lstStyle/>
          <a:p>
            <a:pPr marL="0" indent="0">
              <a:buNone/>
            </a:pPr>
            <a:r>
              <a:rPr lang="en-GB" dirty="0">
                <a:latin typeface="Courier New" panose="02070309020205020404" pitchFamily="49" charset="0"/>
                <a:cs typeface="Courier New" panose="02070309020205020404" pitchFamily="49" charset="0"/>
              </a:rPr>
              <a:t>for i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 Line here done every outer loop</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(data[i])):</a:t>
            </a:r>
          </a:p>
          <a:p>
            <a:pPr marL="0" indent="0">
              <a:buNone/>
            </a:pPr>
            <a:r>
              <a:rPr lang="en-GB" dirty="0">
                <a:latin typeface="Courier New" panose="02070309020205020404" pitchFamily="49" charset="0"/>
                <a:cs typeface="Courier New" panose="02070309020205020404" pitchFamily="49" charset="0"/>
              </a:rPr>
              <a:t>	 	# Line here done every inner loop</a:t>
            </a:r>
          </a:p>
          <a:p>
            <a:pPr marL="0" indent="0">
              <a:buNone/>
            </a:pPr>
            <a:r>
              <a:rPr lang="en-GB" dirty="0">
                <a:latin typeface="Courier New" panose="02070309020205020404" pitchFamily="49" charset="0"/>
                <a:cs typeface="Courier New" panose="02070309020205020404" pitchFamily="49" charset="0"/>
              </a:rPr>
              <a:t>		data[i][j] = 10</a:t>
            </a:r>
          </a:p>
          <a:p>
            <a:pPr marL="0" indent="0">
              <a:buNone/>
            </a:pPr>
            <a:r>
              <a:rPr lang="en-GB" dirty="0">
                <a:latin typeface="Courier New" panose="02070309020205020404" pitchFamily="49" charset="0"/>
                <a:cs typeface="Courier New" panose="02070309020205020404" pitchFamily="49" charset="0"/>
              </a:rPr>
              <a:t>	# Line here done every outer loop</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 </a:t>
            </a:r>
          </a:p>
        </p:txBody>
      </p:sp>
    </p:spTree>
    <p:extLst>
      <p:ext uri="{BB962C8B-B14F-4D97-AF65-F5344CB8AC3E}">
        <p14:creationId xmlns:p14="http://schemas.microsoft.com/office/powerpoint/2010/main" val="1671339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5655-5D56-4EB3-8AB4-5D5FEAD53B68}"/>
              </a:ext>
            </a:extLst>
          </p:cNvPr>
          <p:cNvSpPr>
            <a:spLocks noGrp="1"/>
          </p:cNvSpPr>
          <p:nvPr>
            <p:ph type="title"/>
          </p:nvPr>
        </p:nvSpPr>
        <p:spPr/>
        <p:txBody>
          <a:bodyPr/>
          <a:lstStyle/>
          <a:p>
            <a:pPr algn="r"/>
            <a:r>
              <a:rPr lang="en-GB" dirty="0"/>
              <a:t>When to act</a:t>
            </a:r>
          </a:p>
        </p:txBody>
      </p:sp>
      <p:sp>
        <p:nvSpPr>
          <p:cNvPr id="3" name="Content Placeholder 2">
            <a:extLst>
              <a:ext uri="{FF2B5EF4-FFF2-40B4-BE49-F238E27FC236}">
                <a16:creationId xmlns:a16="http://schemas.microsoft.com/office/drawing/2014/main" id="{0414D99A-C98C-4436-811B-5C9FA99A5C1F}"/>
              </a:ext>
            </a:extLst>
          </p:cNvPr>
          <p:cNvSpPr>
            <a:spLocks noGrp="1"/>
          </p:cNvSpPr>
          <p:nvPr>
            <p:ph idx="1"/>
          </p:nvPr>
        </p:nvSpPr>
        <p:spPr>
          <a:xfrm>
            <a:off x="402102" y="1955409"/>
            <a:ext cx="11386624" cy="4418502"/>
          </a:xfrm>
        </p:spPr>
        <p:txBody>
          <a:bodyPr>
            <a:normAutofit/>
          </a:bodyPr>
          <a:lstStyle/>
          <a:p>
            <a:pPr marL="0" indent="0">
              <a:buNone/>
            </a:pPr>
            <a:r>
              <a:rPr lang="en-GB" dirty="0">
                <a:latin typeface="Courier New" panose="02070309020205020404" pitchFamily="49" charset="0"/>
                <a:cs typeface="Courier New" panose="02070309020205020404" pitchFamily="49" charset="0"/>
              </a:rPr>
              <a:t>for i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(data[i])):</a:t>
            </a:r>
          </a:p>
          <a:p>
            <a:pPr marL="0" indent="0">
              <a:buNone/>
            </a:pPr>
            <a:r>
              <a:rPr lang="en-GB" dirty="0">
                <a:latin typeface="Courier New" panose="02070309020205020404" pitchFamily="49" charset="0"/>
                <a:cs typeface="Courier New" panose="02070309020205020404" pitchFamily="49" charset="0"/>
              </a:rPr>
              <a:t>	 	print (data[i][j], end=",")</a:t>
            </a:r>
          </a:p>
          <a:p>
            <a:pPr marL="0" indent="0">
              <a:buNone/>
            </a:pPr>
            <a:r>
              <a:rPr lang="en-GB" dirty="0">
                <a:latin typeface="Courier New" panose="02070309020205020404" pitchFamily="49" charset="0"/>
                <a:cs typeface="Courier New" panose="02070309020205020404" pitchFamily="49" charset="0"/>
              </a:rPr>
              <a:t>	print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 </a:t>
            </a:r>
          </a:p>
        </p:txBody>
      </p:sp>
    </p:spTree>
    <p:extLst>
      <p:ext uri="{BB962C8B-B14F-4D97-AF65-F5344CB8AC3E}">
        <p14:creationId xmlns:p14="http://schemas.microsoft.com/office/powerpoint/2010/main" val="401159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AADC85A-12EA-4B1A-B33B-E632672210F0}"/>
              </a:ext>
            </a:extLst>
          </p:cNvPr>
          <p:cNvSpPr>
            <a:spLocks noGrp="1" noChangeArrowheads="1"/>
          </p:cNvSpPr>
          <p:nvPr>
            <p:ph type="title"/>
          </p:nvPr>
        </p:nvSpPr>
        <p:spPr>
          <a:xfrm>
            <a:off x="2208212" y="188914"/>
            <a:ext cx="9499693" cy="777875"/>
          </a:xfrm>
        </p:spPr>
        <p:txBody>
          <a:bodyPr/>
          <a:lstStyle/>
          <a:p>
            <a:pPr algn="r"/>
            <a:r>
              <a:rPr lang="en-GB" sz="4000" dirty="0"/>
              <a:t>Moving window algorithms</a:t>
            </a:r>
            <a:endParaRPr lang="en-GB" altLang="en-US" sz="4000" dirty="0"/>
          </a:p>
        </p:txBody>
      </p:sp>
      <p:sp>
        <p:nvSpPr>
          <p:cNvPr id="19459" name="Rectangle 3">
            <a:extLst>
              <a:ext uri="{FF2B5EF4-FFF2-40B4-BE49-F238E27FC236}">
                <a16:creationId xmlns:a16="http://schemas.microsoft.com/office/drawing/2014/main" id="{2FE6B270-018D-4D9A-94D5-BF07B75136B1}"/>
              </a:ext>
            </a:extLst>
          </p:cNvPr>
          <p:cNvSpPr>
            <a:spLocks noGrp="1" noChangeArrowheads="1"/>
          </p:cNvSpPr>
          <p:nvPr>
            <p:ph type="body" idx="1"/>
          </p:nvPr>
        </p:nvSpPr>
        <p:spPr>
          <a:xfrm>
            <a:off x="788894" y="1268414"/>
            <a:ext cx="10739717" cy="5329237"/>
          </a:xfrm>
        </p:spPr>
        <p:txBody>
          <a:bodyPr/>
          <a:lstStyle/>
          <a:p>
            <a:pPr marL="0" indent="0">
              <a:buNone/>
            </a:pPr>
            <a:r>
              <a:rPr lang="en-GB" sz="2400" dirty="0">
                <a:cs typeface="Courier New" panose="02070309020205020404" pitchFamily="49" charset="0"/>
              </a:rPr>
              <a:t>A prime example of why we might want the coordinates is moving window algorithms. </a:t>
            </a:r>
          </a:p>
          <a:p>
            <a:pPr marL="0" indent="0">
              <a:buNone/>
            </a:pPr>
            <a:r>
              <a:rPr lang="en-GB" sz="2400" dirty="0">
                <a:cs typeface="Courier New" panose="02070309020205020404" pitchFamily="49" charset="0"/>
              </a:rPr>
              <a:t>Let's start with a simple allocation to the current item:</a:t>
            </a:r>
          </a:p>
          <a:p>
            <a:pPr eaLnBrk="1" hangingPunct="1">
              <a:lnSpc>
                <a:spcPct val="90000"/>
              </a:lnSpc>
              <a:buFont typeface="Wingdings" pitchFamily="2" charset="2"/>
              <a:buNone/>
              <a:defRPr/>
            </a:pPr>
            <a:endParaRPr lang="en-GB" sz="2000" dirty="0">
              <a:latin typeface="Courier New" pitchFamily="49" charset="0"/>
            </a:endParaRPr>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j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data[</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][j] = 10</a:t>
            </a: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a:p>
            <a:pPr eaLnBrk="1" hangingPunct="1">
              <a:lnSpc>
                <a:spcPct val="90000"/>
              </a:lnSpc>
              <a:buFont typeface="Arial" charset="0"/>
              <a:buChar char="•"/>
              <a:defRPr/>
            </a:pPr>
            <a:endParaRPr lang="en-GB" sz="2000" dirty="0">
              <a:latin typeface="Arial Unicode MS" pitchFamily="34" charset="-128"/>
            </a:endParaRPr>
          </a:p>
        </p:txBody>
      </p:sp>
      <p:grpSp>
        <p:nvGrpSpPr>
          <p:cNvPr id="68612" name="Group 17">
            <a:extLst>
              <a:ext uri="{FF2B5EF4-FFF2-40B4-BE49-F238E27FC236}">
                <a16:creationId xmlns:a16="http://schemas.microsoft.com/office/drawing/2014/main" id="{38B9BF67-F936-44A7-AD23-FFF156D6FBAB}"/>
              </a:ext>
            </a:extLst>
          </p:cNvPr>
          <p:cNvGrpSpPr>
            <a:grpSpLocks/>
          </p:cNvGrpSpPr>
          <p:nvPr/>
        </p:nvGrpSpPr>
        <p:grpSpPr bwMode="auto">
          <a:xfrm>
            <a:off x="3648075" y="4005264"/>
            <a:ext cx="4464050" cy="1584325"/>
            <a:chOff x="2267744" y="2420888"/>
            <a:chExt cx="4464050" cy="1584325"/>
          </a:xfrm>
        </p:grpSpPr>
        <p:sp>
          <p:nvSpPr>
            <p:cNvPr id="19465" name="AutoShape 5">
              <a:extLst>
                <a:ext uri="{FF2B5EF4-FFF2-40B4-BE49-F238E27FC236}">
                  <a16:creationId xmlns:a16="http://schemas.microsoft.com/office/drawing/2014/main" id="{75E8012B-C4F8-47BF-89E2-D53C77EFF316}"/>
                </a:ext>
              </a:extLst>
            </p:cNvPr>
            <p:cNvSpPr>
              <a:spLocks noChangeArrowheads="1"/>
            </p:cNvSpPr>
            <p:nvPr/>
          </p:nvSpPr>
          <p:spPr bwMode="auto">
            <a:xfrm flipV="1">
              <a:off x="2412207" y="3068588"/>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68614" name="Line 6">
              <a:extLst>
                <a:ext uri="{FF2B5EF4-FFF2-40B4-BE49-F238E27FC236}">
                  <a16:creationId xmlns:a16="http://schemas.microsoft.com/office/drawing/2014/main" id="{4640AFB4-7F55-47C2-B7BF-307F7E0A42FE}"/>
                </a:ext>
              </a:extLst>
            </p:cNvPr>
            <p:cNvSpPr>
              <a:spLocks noChangeShapeType="1"/>
            </p:cNvSpPr>
            <p:nvPr/>
          </p:nvSpPr>
          <p:spPr bwMode="auto">
            <a:xfrm flipV="1">
              <a:off x="3275807" y="3068588"/>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5" name="Line 7">
              <a:extLst>
                <a:ext uri="{FF2B5EF4-FFF2-40B4-BE49-F238E27FC236}">
                  <a16:creationId xmlns:a16="http://schemas.microsoft.com/office/drawing/2014/main" id="{8CE3386F-FC2F-47D8-9347-321EF7D4DD28}"/>
                </a:ext>
              </a:extLst>
            </p:cNvPr>
            <p:cNvSpPr>
              <a:spLocks noChangeShapeType="1"/>
            </p:cNvSpPr>
            <p:nvPr/>
          </p:nvSpPr>
          <p:spPr bwMode="auto">
            <a:xfrm flipV="1">
              <a:off x="4139407" y="3068588"/>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6" name="Line 8">
              <a:extLst>
                <a:ext uri="{FF2B5EF4-FFF2-40B4-BE49-F238E27FC236}">
                  <a16:creationId xmlns:a16="http://schemas.microsoft.com/office/drawing/2014/main" id="{95D26D70-3861-421B-88B3-52135487773D}"/>
                </a:ext>
              </a:extLst>
            </p:cNvPr>
            <p:cNvSpPr>
              <a:spLocks noChangeShapeType="1"/>
            </p:cNvSpPr>
            <p:nvPr/>
          </p:nvSpPr>
          <p:spPr bwMode="auto">
            <a:xfrm flipH="1" flipV="1">
              <a:off x="4644232" y="3068588"/>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7" name="Line 9">
              <a:extLst>
                <a:ext uri="{FF2B5EF4-FFF2-40B4-BE49-F238E27FC236}">
                  <a16:creationId xmlns:a16="http://schemas.microsoft.com/office/drawing/2014/main" id="{7154C1DD-6949-4E60-80FE-D152B3ED1437}"/>
                </a:ext>
              </a:extLst>
            </p:cNvPr>
            <p:cNvSpPr>
              <a:spLocks noChangeShapeType="1"/>
            </p:cNvSpPr>
            <p:nvPr/>
          </p:nvSpPr>
          <p:spPr bwMode="auto">
            <a:xfrm flipH="1" flipV="1">
              <a:off x="5076032" y="3068588"/>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8" name="Line 10">
              <a:extLst>
                <a:ext uri="{FF2B5EF4-FFF2-40B4-BE49-F238E27FC236}">
                  <a16:creationId xmlns:a16="http://schemas.microsoft.com/office/drawing/2014/main" id="{A7EB5728-E5CF-4546-8DDA-BE788D043A1B}"/>
                </a:ext>
              </a:extLst>
            </p:cNvPr>
            <p:cNvSpPr>
              <a:spLocks noChangeShapeType="1"/>
            </p:cNvSpPr>
            <p:nvPr/>
          </p:nvSpPr>
          <p:spPr bwMode="auto">
            <a:xfrm>
              <a:off x="3275807" y="3213051"/>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19" name="Line 11">
              <a:extLst>
                <a:ext uri="{FF2B5EF4-FFF2-40B4-BE49-F238E27FC236}">
                  <a16:creationId xmlns:a16="http://schemas.microsoft.com/office/drawing/2014/main" id="{B555A64F-821D-42E9-9A3A-46321A961571}"/>
                </a:ext>
              </a:extLst>
            </p:cNvPr>
            <p:cNvSpPr>
              <a:spLocks noChangeShapeType="1"/>
            </p:cNvSpPr>
            <p:nvPr/>
          </p:nvSpPr>
          <p:spPr bwMode="auto">
            <a:xfrm>
              <a:off x="3059907" y="3428951"/>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20" name="Line 12">
              <a:extLst>
                <a:ext uri="{FF2B5EF4-FFF2-40B4-BE49-F238E27FC236}">
                  <a16:creationId xmlns:a16="http://schemas.microsoft.com/office/drawing/2014/main" id="{67D336D8-3B4D-4F21-9D0E-CEA76C4A1C45}"/>
                </a:ext>
              </a:extLst>
            </p:cNvPr>
            <p:cNvSpPr>
              <a:spLocks noChangeShapeType="1"/>
            </p:cNvSpPr>
            <p:nvPr/>
          </p:nvSpPr>
          <p:spPr bwMode="auto">
            <a:xfrm>
              <a:off x="2770982" y="3716288"/>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68621" name="Line 13">
              <a:extLst>
                <a:ext uri="{FF2B5EF4-FFF2-40B4-BE49-F238E27FC236}">
                  <a16:creationId xmlns:a16="http://schemas.microsoft.com/office/drawing/2014/main" id="{9E907BEC-0F40-4764-9235-6AFEB305201D}"/>
                </a:ext>
              </a:extLst>
            </p:cNvPr>
            <p:cNvSpPr>
              <a:spLocks noChangeShapeType="1"/>
            </p:cNvSpPr>
            <p:nvPr/>
          </p:nvSpPr>
          <p:spPr bwMode="auto">
            <a:xfrm>
              <a:off x="3852069" y="2781250"/>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8622" name="Line 14">
              <a:extLst>
                <a:ext uri="{FF2B5EF4-FFF2-40B4-BE49-F238E27FC236}">
                  <a16:creationId xmlns:a16="http://schemas.microsoft.com/office/drawing/2014/main" id="{FDA80147-F1A1-4AB9-B995-7D9545F8F487}"/>
                </a:ext>
              </a:extLst>
            </p:cNvPr>
            <p:cNvSpPr>
              <a:spLocks noChangeShapeType="1"/>
            </p:cNvSpPr>
            <p:nvPr/>
          </p:nvSpPr>
          <p:spPr bwMode="auto">
            <a:xfrm flipH="1">
              <a:off x="2267744" y="3140025"/>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8623" name="Text Box 15">
              <a:extLst>
                <a:ext uri="{FF2B5EF4-FFF2-40B4-BE49-F238E27FC236}">
                  <a16:creationId xmlns:a16="http://schemas.microsoft.com/office/drawing/2014/main" id="{50515D0E-47CC-43A9-AB17-3E299ED6249F}"/>
                </a:ext>
              </a:extLst>
            </p:cNvPr>
            <p:cNvSpPr txBox="1">
              <a:spLocks noChangeArrowheads="1"/>
            </p:cNvSpPr>
            <p:nvPr/>
          </p:nvSpPr>
          <p:spPr bwMode="auto">
            <a:xfrm>
              <a:off x="4355307" y="2420888"/>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68624" name="Text Box 16">
              <a:extLst>
                <a:ext uri="{FF2B5EF4-FFF2-40B4-BE49-F238E27FC236}">
                  <a16:creationId xmlns:a16="http://schemas.microsoft.com/office/drawing/2014/main" id="{30A00D2C-032F-4A95-8B5D-C914B2E997A5}"/>
                </a:ext>
              </a:extLst>
            </p:cNvPr>
            <p:cNvSpPr txBox="1">
              <a:spLocks noChangeArrowheads="1"/>
            </p:cNvSpPr>
            <p:nvPr/>
          </p:nvSpPr>
          <p:spPr bwMode="auto">
            <a:xfrm>
              <a:off x="2412207" y="2924125"/>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grpSp>
    </p:spTree>
    <p:extLst>
      <p:ext uri="{BB962C8B-B14F-4D97-AF65-F5344CB8AC3E}">
        <p14:creationId xmlns:p14="http://schemas.microsoft.com/office/powerpoint/2010/main" val="407072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13EC71-2C10-43FE-AA9B-64BDDE877831}"/>
              </a:ext>
            </a:extLst>
          </p:cNvPr>
          <p:cNvSpPr>
            <a:spLocks noGrp="1" noChangeArrowheads="1"/>
          </p:cNvSpPr>
          <p:nvPr>
            <p:ph type="title"/>
          </p:nvPr>
        </p:nvSpPr>
        <p:spPr>
          <a:xfrm>
            <a:off x="2279650" y="260350"/>
            <a:ext cx="8229600" cy="706438"/>
          </a:xfrm>
        </p:spPr>
        <p:txBody>
          <a:bodyPr rtlCol="0">
            <a:normAutofit/>
          </a:bodyPr>
          <a:lstStyle/>
          <a:p>
            <a:pPr algn="r">
              <a:defRPr/>
            </a:pPr>
            <a:r>
              <a:rPr lang="en-GB" dirty="0"/>
              <a:t>Variations</a:t>
            </a:r>
          </a:p>
        </p:txBody>
      </p:sp>
      <p:sp>
        <p:nvSpPr>
          <p:cNvPr id="70659" name="Rectangle 3">
            <a:extLst>
              <a:ext uri="{FF2B5EF4-FFF2-40B4-BE49-F238E27FC236}">
                <a16:creationId xmlns:a16="http://schemas.microsoft.com/office/drawing/2014/main" id="{2D0C17FD-929C-497E-B3CC-7CFD4BCB2D5A}"/>
              </a:ext>
            </a:extLst>
          </p:cNvPr>
          <p:cNvSpPr>
            <a:spLocks noGrp="1" noChangeArrowheads="1"/>
          </p:cNvSpPr>
          <p:nvPr>
            <p:ph type="body" idx="1"/>
          </p:nvPr>
        </p:nvSpPr>
        <p:spPr>
          <a:xfrm>
            <a:off x="1703389" y="1196976"/>
            <a:ext cx="8713787" cy="5472113"/>
          </a:xfrm>
        </p:spPr>
        <p:txBody>
          <a:bodyPr/>
          <a:lstStyle/>
          <a:p>
            <a:pPr eaLnBrk="1" hangingPunct="1">
              <a:buFont typeface="Arial" panose="020B0604020202020204" pitchFamily="34" charset="0"/>
              <a:buNone/>
            </a:pPr>
            <a:r>
              <a:rPr lang="en-GB" altLang="en-US" dirty="0"/>
              <a:t>Looping through the same positions in two collections:</a:t>
            </a:r>
          </a:p>
          <a:p>
            <a:pPr eaLnBrk="1" hangingPunct="1"/>
            <a:endParaRPr lang="en-GB" altLang="en-US" dirty="0"/>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dataA</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 = </a:t>
            </a:r>
            <a:r>
              <a:rPr lang="en-GB" sz="2400" dirty="0" err="1">
                <a:latin typeface="Courier New" panose="02070309020205020404" pitchFamily="49" charset="0"/>
                <a:cs typeface="Courier New" panose="02070309020205020404" pitchFamily="49" charset="0"/>
              </a:rPr>
              <a:t>dataB</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eaLnBrk="1" hangingPunct="1"/>
            <a:endParaRPr lang="en-GB" altLang="en-US" sz="2000" dirty="0">
              <a:latin typeface="Courier New" panose="02070309020205020404" pitchFamily="49" charset="0"/>
            </a:endParaRPr>
          </a:p>
        </p:txBody>
      </p:sp>
      <p:grpSp>
        <p:nvGrpSpPr>
          <p:cNvPr id="70660" name="Group 29">
            <a:extLst>
              <a:ext uri="{FF2B5EF4-FFF2-40B4-BE49-F238E27FC236}">
                <a16:creationId xmlns:a16="http://schemas.microsoft.com/office/drawing/2014/main" id="{DE80F6F0-44CC-4C0C-9BB0-2435050C2D74}"/>
              </a:ext>
            </a:extLst>
          </p:cNvPr>
          <p:cNvGrpSpPr>
            <a:grpSpLocks/>
          </p:cNvGrpSpPr>
          <p:nvPr/>
        </p:nvGrpSpPr>
        <p:grpSpPr bwMode="auto">
          <a:xfrm>
            <a:off x="3648075" y="3573464"/>
            <a:ext cx="5322883" cy="2663825"/>
            <a:chOff x="2124075" y="3573463"/>
            <a:chExt cx="5322883" cy="2663825"/>
          </a:xfrm>
        </p:grpSpPr>
        <p:sp>
          <p:nvSpPr>
            <p:cNvPr id="20502" name="AutoShape 4">
              <a:extLst>
                <a:ext uri="{FF2B5EF4-FFF2-40B4-BE49-F238E27FC236}">
                  <a16:creationId xmlns:a16="http://schemas.microsoft.com/office/drawing/2014/main" id="{FF9C175D-737B-4E2E-8157-11A215F92714}"/>
                </a:ext>
              </a:extLst>
            </p:cNvPr>
            <p:cNvSpPr>
              <a:spLocks noChangeArrowheads="1"/>
            </p:cNvSpPr>
            <p:nvPr/>
          </p:nvSpPr>
          <p:spPr bwMode="auto">
            <a:xfrm flipV="1">
              <a:off x="2268538" y="4221163"/>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0662" name="Line 5">
              <a:extLst>
                <a:ext uri="{FF2B5EF4-FFF2-40B4-BE49-F238E27FC236}">
                  <a16:creationId xmlns:a16="http://schemas.microsoft.com/office/drawing/2014/main" id="{F50F6FC4-4A32-41D1-A5BF-0FC7AAFC58CE}"/>
                </a:ext>
              </a:extLst>
            </p:cNvPr>
            <p:cNvSpPr>
              <a:spLocks noChangeShapeType="1"/>
            </p:cNvSpPr>
            <p:nvPr/>
          </p:nvSpPr>
          <p:spPr bwMode="auto">
            <a:xfrm flipV="1">
              <a:off x="3132138" y="42211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3" name="Line 6">
              <a:extLst>
                <a:ext uri="{FF2B5EF4-FFF2-40B4-BE49-F238E27FC236}">
                  <a16:creationId xmlns:a16="http://schemas.microsoft.com/office/drawing/2014/main" id="{432D3DB5-8383-4C4B-9BEE-3AE5EC4E70BE}"/>
                </a:ext>
              </a:extLst>
            </p:cNvPr>
            <p:cNvSpPr>
              <a:spLocks noChangeShapeType="1"/>
            </p:cNvSpPr>
            <p:nvPr/>
          </p:nvSpPr>
          <p:spPr bwMode="auto">
            <a:xfrm flipV="1">
              <a:off x="3995738" y="42211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4" name="Line 7">
              <a:extLst>
                <a:ext uri="{FF2B5EF4-FFF2-40B4-BE49-F238E27FC236}">
                  <a16:creationId xmlns:a16="http://schemas.microsoft.com/office/drawing/2014/main" id="{65F74CCB-40C3-417A-A744-396ABE90B169}"/>
                </a:ext>
              </a:extLst>
            </p:cNvPr>
            <p:cNvSpPr>
              <a:spLocks noChangeShapeType="1"/>
            </p:cNvSpPr>
            <p:nvPr/>
          </p:nvSpPr>
          <p:spPr bwMode="auto">
            <a:xfrm flipH="1" flipV="1">
              <a:off x="4500563" y="4221163"/>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5" name="Line 8">
              <a:extLst>
                <a:ext uri="{FF2B5EF4-FFF2-40B4-BE49-F238E27FC236}">
                  <a16:creationId xmlns:a16="http://schemas.microsoft.com/office/drawing/2014/main" id="{20CCDCA1-6B4E-42EF-B77A-60C6B3F031D9}"/>
                </a:ext>
              </a:extLst>
            </p:cNvPr>
            <p:cNvSpPr>
              <a:spLocks noChangeShapeType="1"/>
            </p:cNvSpPr>
            <p:nvPr/>
          </p:nvSpPr>
          <p:spPr bwMode="auto">
            <a:xfrm flipH="1" flipV="1">
              <a:off x="4932363" y="4221163"/>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6" name="Line 9">
              <a:extLst>
                <a:ext uri="{FF2B5EF4-FFF2-40B4-BE49-F238E27FC236}">
                  <a16:creationId xmlns:a16="http://schemas.microsoft.com/office/drawing/2014/main" id="{8826DEC9-45E3-4FDA-913E-5CDADEC259A8}"/>
                </a:ext>
              </a:extLst>
            </p:cNvPr>
            <p:cNvSpPr>
              <a:spLocks noChangeShapeType="1"/>
            </p:cNvSpPr>
            <p:nvPr/>
          </p:nvSpPr>
          <p:spPr bwMode="auto">
            <a:xfrm>
              <a:off x="3132138" y="4365626"/>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7" name="Line 10">
              <a:extLst>
                <a:ext uri="{FF2B5EF4-FFF2-40B4-BE49-F238E27FC236}">
                  <a16:creationId xmlns:a16="http://schemas.microsoft.com/office/drawing/2014/main" id="{4C323906-8E7D-4B7E-BEFF-E10F4D0B2490}"/>
                </a:ext>
              </a:extLst>
            </p:cNvPr>
            <p:cNvSpPr>
              <a:spLocks noChangeShapeType="1"/>
            </p:cNvSpPr>
            <p:nvPr/>
          </p:nvSpPr>
          <p:spPr bwMode="auto">
            <a:xfrm>
              <a:off x="2916238" y="45815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68" name="Line 11">
              <a:extLst>
                <a:ext uri="{FF2B5EF4-FFF2-40B4-BE49-F238E27FC236}">
                  <a16:creationId xmlns:a16="http://schemas.microsoft.com/office/drawing/2014/main" id="{12C71097-A373-4A34-9A5B-779A251317F0}"/>
                </a:ext>
              </a:extLst>
            </p:cNvPr>
            <p:cNvSpPr>
              <a:spLocks noChangeShapeType="1"/>
            </p:cNvSpPr>
            <p:nvPr/>
          </p:nvSpPr>
          <p:spPr bwMode="auto">
            <a:xfrm>
              <a:off x="2627313" y="48688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94" name="AutoShape 14">
              <a:extLst>
                <a:ext uri="{FF2B5EF4-FFF2-40B4-BE49-F238E27FC236}">
                  <a16:creationId xmlns:a16="http://schemas.microsoft.com/office/drawing/2014/main" id="{DF437C93-A511-40DA-AA56-1616C5F28F32}"/>
                </a:ext>
              </a:extLst>
            </p:cNvPr>
            <p:cNvSpPr>
              <a:spLocks noChangeArrowheads="1"/>
            </p:cNvSpPr>
            <p:nvPr/>
          </p:nvSpPr>
          <p:spPr bwMode="auto">
            <a:xfrm flipV="1">
              <a:off x="2339975" y="5300663"/>
              <a:ext cx="4319588"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0670" name="Line 15">
              <a:extLst>
                <a:ext uri="{FF2B5EF4-FFF2-40B4-BE49-F238E27FC236}">
                  <a16:creationId xmlns:a16="http://schemas.microsoft.com/office/drawing/2014/main" id="{703E1924-7893-49AD-B4EB-B0D81EA1B7BE}"/>
                </a:ext>
              </a:extLst>
            </p:cNvPr>
            <p:cNvSpPr>
              <a:spLocks noChangeShapeType="1"/>
            </p:cNvSpPr>
            <p:nvPr/>
          </p:nvSpPr>
          <p:spPr bwMode="auto">
            <a:xfrm flipV="1">
              <a:off x="3203575" y="53006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1" name="Line 16">
              <a:extLst>
                <a:ext uri="{FF2B5EF4-FFF2-40B4-BE49-F238E27FC236}">
                  <a16:creationId xmlns:a16="http://schemas.microsoft.com/office/drawing/2014/main" id="{1E0CDE6D-3F59-47C1-97A0-1CFABD75C6B9}"/>
                </a:ext>
              </a:extLst>
            </p:cNvPr>
            <p:cNvSpPr>
              <a:spLocks noChangeShapeType="1"/>
            </p:cNvSpPr>
            <p:nvPr/>
          </p:nvSpPr>
          <p:spPr bwMode="auto">
            <a:xfrm flipV="1">
              <a:off x="4067175" y="53006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2" name="Line 17">
              <a:extLst>
                <a:ext uri="{FF2B5EF4-FFF2-40B4-BE49-F238E27FC236}">
                  <a16:creationId xmlns:a16="http://schemas.microsoft.com/office/drawing/2014/main" id="{F17E5DE0-1E4B-4828-9C00-ACE5D586F5B3}"/>
                </a:ext>
              </a:extLst>
            </p:cNvPr>
            <p:cNvSpPr>
              <a:spLocks noChangeShapeType="1"/>
            </p:cNvSpPr>
            <p:nvPr/>
          </p:nvSpPr>
          <p:spPr bwMode="auto">
            <a:xfrm flipH="1" flipV="1">
              <a:off x="4572000" y="5300663"/>
              <a:ext cx="287338"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3" name="Line 18">
              <a:extLst>
                <a:ext uri="{FF2B5EF4-FFF2-40B4-BE49-F238E27FC236}">
                  <a16:creationId xmlns:a16="http://schemas.microsoft.com/office/drawing/2014/main" id="{D4134AE1-3389-4929-92E7-3C4E3FAB1D68}"/>
                </a:ext>
              </a:extLst>
            </p:cNvPr>
            <p:cNvSpPr>
              <a:spLocks noChangeShapeType="1"/>
            </p:cNvSpPr>
            <p:nvPr/>
          </p:nvSpPr>
          <p:spPr bwMode="auto">
            <a:xfrm flipH="1" flipV="1">
              <a:off x="5003800" y="5300663"/>
              <a:ext cx="7921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4" name="Line 19">
              <a:extLst>
                <a:ext uri="{FF2B5EF4-FFF2-40B4-BE49-F238E27FC236}">
                  <a16:creationId xmlns:a16="http://schemas.microsoft.com/office/drawing/2014/main" id="{925DF977-CE9C-477B-ABF0-17E566FC177F}"/>
                </a:ext>
              </a:extLst>
            </p:cNvPr>
            <p:cNvSpPr>
              <a:spLocks noChangeShapeType="1"/>
            </p:cNvSpPr>
            <p:nvPr/>
          </p:nvSpPr>
          <p:spPr bwMode="auto">
            <a:xfrm>
              <a:off x="3203575" y="5445126"/>
              <a:ext cx="2519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5" name="Line 20">
              <a:extLst>
                <a:ext uri="{FF2B5EF4-FFF2-40B4-BE49-F238E27FC236}">
                  <a16:creationId xmlns:a16="http://schemas.microsoft.com/office/drawing/2014/main" id="{07067F72-A5EC-4F7D-826A-9244E1E0B377}"/>
                </a:ext>
              </a:extLst>
            </p:cNvPr>
            <p:cNvSpPr>
              <a:spLocks noChangeShapeType="1"/>
            </p:cNvSpPr>
            <p:nvPr/>
          </p:nvSpPr>
          <p:spPr bwMode="auto">
            <a:xfrm>
              <a:off x="2987675" y="56610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6" name="Line 21">
              <a:extLst>
                <a:ext uri="{FF2B5EF4-FFF2-40B4-BE49-F238E27FC236}">
                  <a16:creationId xmlns:a16="http://schemas.microsoft.com/office/drawing/2014/main" id="{08B29318-FA58-461B-A39C-5379581F084A}"/>
                </a:ext>
              </a:extLst>
            </p:cNvPr>
            <p:cNvSpPr>
              <a:spLocks noChangeShapeType="1"/>
            </p:cNvSpPr>
            <p:nvPr/>
          </p:nvSpPr>
          <p:spPr bwMode="auto">
            <a:xfrm>
              <a:off x="2698750" y="59483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77" name="Line 22">
              <a:extLst>
                <a:ext uri="{FF2B5EF4-FFF2-40B4-BE49-F238E27FC236}">
                  <a16:creationId xmlns:a16="http://schemas.microsoft.com/office/drawing/2014/main" id="{5E90BEE0-0E4B-4478-853E-60A221A71177}"/>
                </a:ext>
              </a:extLst>
            </p:cNvPr>
            <p:cNvSpPr>
              <a:spLocks noChangeShapeType="1"/>
            </p:cNvSpPr>
            <p:nvPr/>
          </p:nvSpPr>
          <p:spPr bwMode="auto">
            <a:xfrm>
              <a:off x="3708400" y="3933825"/>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78" name="Line 23">
              <a:extLst>
                <a:ext uri="{FF2B5EF4-FFF2-40B4-BE49-F238E27FC236}">
                  <a16:creationId xmlns:a16="http://schemas.microsoft.com/office/drawing/2014/main" id="{D4BA2D8B-F268-429C-B903-BEB5CEE51CC8}"/>
                </a:ext>
              </a:extLst>
            </p:cNvPr>
            <p:cNvSpPr>
              <a:spLocks noChangeShapeType="1"/>
            </p:cNvSpPr>
            <p:nvPr/>
          </p:nvSpPr>
          <p:spPr bwMode="auto">
            <a:xfrm flipH="1">
              <a:off x="2124075" y="4292600"/>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79" name="Text Box 24">
              <a:extLst>
                <a:ext uri="{FF2B5EF4-FFF2-40B4-BE49-F238E27FC236}">
                  <a16:creationId xmlns:a16="http://schemas.microsoft.com/office/drawing/2014/main" id="{1FF584E2-C98A-4DC8-9856-D4B1770EA9FD}"/>
                </a:ext>
              </a:extLst>
            </p:cNvPr>
            <p:cNvSpPr txBox="1">
              <a:spLocks noChangeArrowheads="1"/>
            </p:cNvSpPr>
            <p:nvPr/>
          </p:nvSpPr>
          <p:spPr bwMode="auto">
            <a:xfrm>
              <a:off x="4211638" y="3573463"/>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70680" name="Text Box 25">
              <a:extLst>
                <a:ext uri="{FF2B5EF4-FFF2-40B4-BE49-F238E27FC236}">
                  <a16:creationId xmlns:a16="http://schemas.microsoft.com/office/drawing/2014/main" id="{BB77762F-8E5F-49FA-9054-7A845E5618A1}"/>
                </a:ext>
              </a:extLst>
            </p:cNvPr>
            <p:cNvSpPr txBox="1">
              <a:spLocks noChangeArrowheads="1"/>
            </p:cNvSpPr>
            <p:nvPr/>
          </p:nvSpPr>
          <p:spPr bwMode="auto">
            <a:xfrm>
              <a:off x="2268538" y="4076700"/>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sp>
          <p:nvSpPr>
            <p:cNvPr id="70681" name="Line 26">
              <a:extLst>
                <a:ext uri="{FF2B5EF4-FFF2-40B4-BE49-F238E27FC236}">
                  <a16:creationId xmlns:a16="http://schemas.microsoft.com/office/drawing/2014/main" id="{28953654-1A61-46E1-BC71-236896E2A130}"/>
                </a:ext>
              </a:extLst>
            </p:cNvPr>
            <p:cNvSpPr>
              <a:spLocks noChangeShapeType="1"/>
            </p:cNvSpPr>
            <p:nvPr/>
          </p:nvSpPr>
          <p:spPr bwMode="auto">
            <a:xfrm>
              <a:off x="5003800" y="5157788"/>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0682" name="Line 27">
              <a:extLst>
                <a:ext uri="{FF2B5EF4-FFF2-40B4-BE49-F238E27FC236}">
                  <a16:creationId xmlns:a16="http://schemas.microsoft.com/office/drawing/2014/main" id="{D9F1612B-8603-4DA0-A4F8-924091F43C3D}"/>
                </a:ext>
              </a:extLst>
            </p:cNvPr>
            <p:cNvSpPr>
              <a:spLocks noChangeShapeType="1"/>
            </p:cNvSpPr>
            <p:nvPr/>
          </p:nvSpPr>
          <p:spPr bwMode="auto">
            <a:xfrm flipV="1">
              <a:off x="5003800" y="4724400"/>
              <a:ext cx="0" cy="4333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0683" name="Text Box 28">
              <a:extLst>
                <a:ext uri="{FF2B5EF4-FFF2-40B4-BE49-F238E27FC236}">
                  <a16:creationId xmlns:a16="http://schemas.microsoft.com/office/drawing/2014/main" id="{29F1FC05-C8C8-4817-8F5F-D66A710A4FE4}"/>
                </a:ext>
              </a:extLst>
            </p:cNvPr>
            <p:cNvSpPr txBox="1">
              <a:spLocks noChangeArrowheads="1"/>
            </p:cNvSpPr>
            <p:nvPr/>
          </p:nvSpPr>
          <p:spPr bwMode="auto">
            <a:xfrm>
              <a:off x="6567488" y="4456113"/>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dataB</a:t>
              </a:r>
              <a:endParaRPr lang="en-GB" altLang="en-US" sz="1800" dirty="0">
                <a:latin typeface="Arial" panose="020B0604020202020204" pitchFamily="34" charset="0"/>
              </a:endParaRPr>
            </a:p>
          </p:txBody>
        </p:sp>
        <p:sp>
          <p:nvSpPr>
            <p:cNvPr id="70684" name="Text Box 29">
              <a:extLst>
                <a:ext uri="{FF2B5EF4-FFF2-40B4-BE49-F238E27FC236}">
                  <a16:creationId xmlns:a16="http://schemas.microsoft.com/office/drawing/2014/main" id="{9593C459-3E8F-493E-B922-4206D96AFA5C}"/>
                </a:ext>
              </a:extLst>
            </p:cNvPr>
            <p:cNvSpPr txBox="1">
              <a:spLocks noChangeArrowheads="1"/>
            </p:cNvSpPr>
            <p:nvPr/>
          </p:nvSpPr>
          <p:spPr bwMode="auto">
            <a:xfrm>
              <a:off x="6659563" y="5589588"/>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dataA</a:t>
              </a:r>
              <a:endParaRPr lang="en-GB" altLang="en-US" sz="1800" dirty="0">
                <a:latin typeface="Arial" panose="020B0604020202020204" pitchFamily="34" charset="0"/>
              </a:endParaRPr>
            </a:p>
          </p:txBody>
        </p:sp>
      </p:grpSp>
    </p:spTree>
    <p:extLst>
      <p:ext uri="{BB962C8B-B14F-4D97-AF65-F5344CB8AC3E}">
        <p14:creationId xmlns:p14="http://schemas.microsoft.com/office/powerpoint/2010/main" val="300485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225D985-773F-462F-8A35-7B572BFCF122}"/>
              </a:ext>
            </a:extLst>
          </p:cNvPr>
          <p:cNvSpPr>
            <a:spLocks noGrp="1" noChangeArrowheads="1"/>
          </p:cNvSpPr>
          <p:nvPr>
            <p:ph type="title"/>
          </p:nvPr>
        </p:nvSpPr>
        <p:spPr>
          <a:xfrm>
            <a:off x="1919288" y="260351"/>
            <a:ext cx="8507412" cy="777875"/>
          </a:xfrm>
        </p:spPr>
        <p:txBody>
          <a:bodyPr/>
          <a:lstStyle/>
          <a:p>
            <a:pPr algn="r" eaLnBrk="1" hangingPunct="1"/>
            <a:r>
              <a:rPr lang="en-GB" altLang="en-US" sz="4000"/>
              <a:t>Variations</a:t>
            </a:r>
          </a:p>
        </p:txBody>
      </p:sp>
      <p:sp>
        <p:nvSpPr>
          <p:cNvPr id="22531" name="Rectangle 3">
            <a:extLst>
              <a:ext uri="{FF2B5EF4-FFF2-40B4-BE49-F238E27FC236}">
                <a16:creationId xmlns:a16="http://schemas.microsoft.com/office/drawing/2014/main" id="{0B86B05E-CAEE-41E3-A84C-784D2989CF16}"/>
              </a:ext>
            </a:extLst>
          </p:cNvPr>
          <p:cNvSpPr>
            <a:spLocks noGrp="1" noChangeArrowheads="1"/>
          </p:cNvSpPr>
          <p:nvPr>
            <p:ph type="body" idx="1"/>
          </p:nvPr>
        </p:nvSpPr>
        <p:spPr>
          <a:xfrm>
            <a:off x="1703389" y="1196976"/>
            <a:ext cx="8785225" cy="5472113"/>
          </a:xfrm>
        </p:spPr>
        <p:txBody>
          <a:bodyPr/>
          <a:lstStyle/>
          <a:p>
            <a:pPr marL="0" indent="0">
              <a:buNone/>
              <a:defRPr/>
            </a:pPr>
            <a:r>
              <a:rPr lang="en-GB" dirty="0"/>
              <a:t>Looping through two arrays at positions relative to one array (note boundary problem):</a:t>
            </a:r>
          </a:p>
          <a:p>
            <a:pPr eaLnBrk="1" hangingPunct="1">
              <a:buFont typeface="Arial" charset="0"/>
              <a:buChar char="•"/>
              <a:defRPr/>
            </a:pPr>
            <a:endParaRPr lang="en-GB"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for j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dataA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][j] = </a:t>
            </a:r>
            <a:r>
              <a:rPr lang="en-GB" sz="2000" dirty="0" err="1">
                <a:latin typeface="Courier New" panose="02070309020205020404" pitchFamily="49" charset="0"/>
                <a:cs typeface="Courier New" panose="02070309020205020404" pitchFamily="49" charset="0"/>
              </a:rPr>
              <a:t>dataB</a:t>
            </a:r>
            <a:r>
              <a:rPr lang="en-GB" sz="2000" dirty="0">
                <a:latin typeface="Courier New" panose="02070309020205020404" pitchFamily="49" charset="0"/>
                <a:cs typeface="Courier New" panose="02070309020205020404" pitchFamily="49" charset="0"/>
              </a:rPr>
              <a:t>[i-1][j-1]</a:t>
            </a:r>
          </a:p>
          <a:p>
            <a:pPr eaLnBrk="1" hangingPunct="1">
              <a:buFont typeface="Arial" charset="0"/>
              <a:buChar char="•"/>
              <a:defRPr/>
            </a:pPr>
            <a:endParaRPr lang="en-GB" sz="1900" dirty="0"/>
          </a:p>
        </p:txBody>
      </p:sp>
      <p:grpSp>
        <p:nvGrpSpPr>
          <p:cNvPr id="72708" name="Group 28">
            <a:extLst>
              <a:ext uri="{FF2B5EF4-FFF2-40B4-BE49-F238E27FC236}">
                <a16:creationId xmlns:a16="http://schemas.microsoft.com/office/drawing/2014/main" id="{4C325003-266E-4B12-A2B6-1FC1C7AD8AFC}"/>
              </a:ext>
            </a:extLst>
          </p:cNvPr>
          <p:cNvGrpSpPr>
            <a:grpSpLocks/>
          </p:cNvGrpSpPr>
          <p:nvPr/>
        </p:nvGrpSpPr>
        <p:grpSpPr bwMode="auto">
          <a:xfrm>
            <a:off x="3828257" y="3789364"/>
            <a:ext cx="4535488" cy="2663825"/>
            <a:chOff x="2339975" y="3789363"/>
            <a:chExt cx="4535488" cy="2663825"/>
          </a:xfrm>
        </p:grpSpPr>
        <p:sp>
          <p:nvSpPr>
            <p:cNvPr id="21525" name="AutoShape 5">
              <a:extLst>
                <a:ext uri="{FF2B5EF4-FFF2-40B4-BE49-F238E27FC236}">
                  <a16:creationId xmlns:a16="http://schemas.microsoft.com/office/drawing/2014/main" id="{00A3A013-9041-414B-9DA2-E173C7EC072E}"/>
                </a:ext>
              </a:extLst>
            </p:cNvPr>
            <p:cNvSpPr>
              <a:spLocks noChangeArrowheads="1"/>
            </p:cNvSpPr>
            <p:nvPr/>
          </p:nvSpPr>
          <p:spPr bwMode="auto">
            <a:xfrm flipV="1">
              <a:off x="2484438" y="4437063"/>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2712" name="Line 6">
              <a:extLst>
                <a:ext uri="{FF2B5EF4-FFF2-40B4-BE49-F238E27FC236}">
                  <a16:creationId xmlns:a16="http://schemas.microsoft.com/office/drawing/2014/main" id="{EFCF9DC9-33F7-448F-8914-C636C206F115}"/>
                </a:ext>
              </a:extLst>
            </p:cNvPr>
            <p:cNvSpPr>
              <a:spLocks noChangeShapeType="1"/>
            </p:cNvSpPr>
            <p:nvPr/>
          </p:nvSpPr>
          <p:spPr bwMode="auto">
            <a:xfrm flipV="1">
              <a:off x="3348038" y="44370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3" name="Line 7">
              <a:extLst>
                <a:ext uri="{FF2B5EF4-FFF2-40B4-BE49-F238E27FC236}">
                  <a16:creationId xmlns:a16="http://schemas.microsoft.com/office/drawing/2014/main" id="{680F4C0E-EF71-43A7-A760-597C35B5611F}"/>
                </a:ext>
              </a:extLst>
            </p:cNvPr>
            <p:cNvSpPr>
              <a:spLocks noChangeShapeType="1"/>
            </p:cNvSpPr>
            <p:nvPr/>
          </p:nvSpPr>
          <p:spPr bwMode="auto">
            <a:xfrm flipV="1">
              <a:off x="4211638" y="44370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4" name="Line 8">
              <a:extLst>
                <a:ext uri="{FF2B5EF4-FFF2-40B4-BE49-F238E27FC236}">
                  <a16:creationId xmlns:a16="http://schemas.microsoft.com/office/drawing/2014/main" id="{551DEC3A-4166-48B8-B848-DD730D0A63ED}"/>
                </a:ext>
              </a:extLst>
            </p:cNvPr>
            <p:cNvSpPr>
              <a:spLocks noChangeShapeType="1"/>
            </p:cNvSpPr>
            <p:nvPr/>
          </p:nvSpPr>
          <p:spPr bwMode="auto">
            <a:xfrm flipH="1" flipV="1">
              <a:off x="4716463" y="4437063"/>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5" name="Line 9">
              <a:extLst>
                <a:ext uri="{FF2B5EF4-FFF2-40B4-BE49-F238E27FC236}">
                  <a16:creationId xmlns:a16="http://schemas.microsoft.com/office/drawing/2014/main" id="{A2B4D240-961A-4005-B154-1BA75074AF7F}"/>
                </a:ext>
              </a:extLst>
            </p:cNvPr>
            <p:cNvSpPr>
              <a:spLocks noChangeShapeType="1"/>
            </p:cNvSpPr>
            <p:nvPr/>
          </p:nvSpPr>
          <p:spPr bwMode="auto">
            <a:xfrm flipH="1" flipV="1">
              <a:off x="5148263" y="4437063"/>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6" name="Line 10">
              <a:extLst>
                <a:ext uri="{FF2B5EF4-FFF2-40B4-BE49-F238E27FC236}">
                  <a16:creationId xmlns:a16="http://schemas.microsoft.com/office/drawing/2014/main" id="{242C0C6B-B93A-4A16-81DF-88BCF67BC3EA}"/>
                </a:ext>
              </a:extLst>
            </p:cNvPr>
            <p:cNvSpPr>
              <a:spLocks noChangeShapeType="1"/>
            </p:cNvSpPr>
            <p:nvPr/>
          </p:nvSpPr>
          <p:spPr bwMode="auto">
            <a:xfrm>
              <a:off x="3348038" y="4581526"/>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7" name="Line 11">
              <a:extLst>
                <a:ext uri="{FF2B5EF4-FFF2-40B4-BE49-F238E27FC236}">
                  <a16:creationId xmlns:a16="http://schemas.microsoft.com/office/drawing/2014/main" id="{0F9B4717-0BB0-40C0-9562-3C189BB66493}"/>
                </a:ext>
              </a:extLst>
            </p:cNvPr>
            <p:cNvSpPr>
              <a:spLocks noChangeShapeType="1"/>
            </p:cNvSpPr>
            <p:nvPr/>
          </p:nvSpPr>
          <p:spPr bwMode="auto">
            <a:xfrm>
              <a:off x="3132138" y="47974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18" name="Line 12">
              <a:extLst>
                <a:ext uri="{FF2B5EF4-FFF2-40B4-BE49-F238E27FC236}">
                  <a16:creationId xmlns:a16="http://schemas.microsoft.com/office/drawing/2014/main" id="{116A78B6-A41D-4D4B-A723-B984EA531D8D}"/>
                </a:ext>
              </a:extLst>
            </p:cNvPr>
            <p:cNvSpPr>
              <a:spLocks noChangeShapeType="1"/>
            </p:cNvSpPr>
            <p:nvPr/>
          </p:nvSpPr>
          <p:spPr bwMode="auto">
            <a:xfrm>
              <a:off x="2843213" y="50847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17" name="AutoShape 14">
              <a:extLst>
                <a:ext uri="{FF2B5EF4-FFF2-40B4-BE49-F238E27FC236}">
                  <a16:creationId xmlns:a16="http://schemas.microsoft.com/office/drawing/2014/main" id="{925E0682-549B-466E-956D-CE5F54C39333}"/>
                </a:ext>
              </a:extLst>
            </p:cNvPr>
            <p:cNvSpPr>
              <a:spLocks noChangeArrowheads="1"/>
            </p:cNvSpPr>
            <p:nvPr/>
          </p:nvSpPr>
          <p:spPr bwMode="auto">
            <a:xfrm flipV="1">
              <a:off x="2555875" y="5516563"/>
              <a:ext cx="4319588"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2720" name="Line 15">
              <a:extLst>
                <a:ext uri="{FF2B5EF4-FFF2-40B4-BE49-F238E27FC236}">
                  <a16:creationId xmlns:a16="http://schemas.microsoft.com/office/drawing/2014/main" id="{F40E8A91-FC85-416F-A9A8-68981ACFDD61}"/>
                </a:ext>
              </a:extLst>
            </p:cNvPr>
            <p:cNvSpPr>
              <a:spLocks noChangeShapeType="1"/>
            </p:cNvSpPr>
            <p:nvPr/>
          </p:nvSpPr>
          <p:spPr bwMode="auto">
            <a:xfrm flipV="1">
              <a:off x="3419475" y="5516563"/>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1" name="Line 16">
              <a:extLst>
                <a:ext uri="{FF2B5EF4-FFF2-40B4-BE49-F238E27FC236}">
                  <a16:creationId xmlns:a16="http://schemas.microsoft.com/office/drawing/2014/main" id="{4BCD760D-C5D4-41A4-AC65-4D250FD919A5}"/>
                </a:ext>
              </a:extLst>
            </p:cNvPr>
            <p:cNvSpPr>
              <a:spLocks noChangeShapeType="1"/>
            </p:cNvSpPr>
            <p:nvPr/>
          </p:nvSpPr>
          <p:spPr bwMode="auto">
            <a:xfrm flipV="1">
              <a:off x="4283075" y="5516563"/>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2" name="Line 17">
              <a:extLst>
                <a:ext uri="{FF2B5EF4-FFF2-40B4-BE49-F238E27FC236}">
                  <a16:creationId xmlns:a16="http://schemas.microsoft.com/office/drawing/2014/main" id="{BABE8258-363B-4977-811C-33D7AD5B5310}"/>
                </a:ext>
              </a:extLst>
            </p:cNvPr>
            <p:cNvSpPr>
              <a:spLocks noChangeShapeType="1"/>
            </p:cNvSpPr>
            <p:nvPr/>
          </p:nvSpPr>
          <p:spPr bwMode="auto">
            <a:xfrm flipH="1" flipV="1">
              <a:off x="4787900" y="5516563"/>
              <a:ext cx="287338"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3" name="Line 18">
              <a:extLst>
                <a:ext uri="{FF2B5EF4-FFF2-40B4-BE49-F238E27FC236}">
                  <a16:creationId xmlns:a16="http://schemas.microsoft.com/office/drawing/2014/main" id="{6232BD51-0D89-4679-B71B-33224A9951B9}"/>
                </a:ext>
              </a:extLst>
            </p:cNvPr>
            <p:cNvSpPr>
              <a:spLocks noChangeShapeType="1"/>
            </p:cNvSpPr>
            <p:nvPr/>
          </p:nvSpPr>
          <p:spPr bwMode="auto">
            <a:xfrm flipH="1" flipV="1">
              <a:off x="5219700" y="5516563"/>
              <a:ext cx="7921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4" name="Line 19">
              <a:extLst>
                <a:ext uri="{FF2B5EF4-FFF2-40B4-BE49-F238E27FC236}">
                  <a16:creationId xmlns:a16="http://schemas.microsoft.com/office/drawing/2014/main" id="{E9406615-759B-403D-83AB-8EE81B3D8625}"/>
                </a:ext>
              </a:extLst>
            </p:cNvPr>
            <p:cNvSpPr>
              <a:spLocks noChangeShapeType="1"/>
            </p:cNvSpPr>
            <p:nvPr/>
          </p:nvSpPr>
          <p:spPr bwMode="auto">
            <a:xfrm>
              <a:off x="3419475" y="5661026"/>
              <a:ext cx="2519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5" name="Line 20">
              <a:extLst>
                <a:ext uri="{FF2B5EF4-FFF2-40B4-BE49-F238E27FC236}">
                  <a16:creationId xmlns:a16="http://schemas.microsoft.com/office/drawing/2014/main" id="{8A0ACE0E-1838-40B0-B1B2-161F062C9148}"/>
                </a:ext>
              </a:extLst>
            </p:cNvPr>
            <p:cNvSpPr>
              <a:spLocks noChangeShapeType="1"/>
            </p:cNvSpPr>
            <p:nvPr/>
          </p:nvSpPr>
          <p:spPr bwMode="auto">
            <a:xfrm>
              <a:off x="3203575" y="5876926"/>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6" name="Line 21">
              <a:extLst>
                <a:ext uri="{FF2B5EF4-FFF2-40B4-BE49-F238E27FC236}">
                  <a16:creationId xmlns:a16="http://schemas.microsoft.com/office/drawing/2014/main" id="{C32FFA1F-C5CF-45BE-8F57-747B90865D16}"/>
                </a:ext>
              </a:extLst>
            </p:cNvPr>
            <p:cNvSpPr>
              <a:spLocks noChangeShapeType="1"/>
            </p:cNvSpPr>
            <p:nvPr/>
          </p:nvSpPr>
          <p:spPr bwMode="auto">
            <a:xfrm>
              <a:off x="2914650" y="6164263"/>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27" name="Line 22">
              <a:extLst>
                <a:ext uri="{FF2B5EF4-FFF2-40B4-BE49-F238E27FC236}">
                  <a16:creationId xmlns:a16="http://schemas.microsoft.com/office/drawing/2014/main" id="{0132D865-0768-42FD-B07A-59774F1F0878}"/>
                </a:ext>
              </a:extLst>
            </p:cNvPr>
            <p:cNvSpPr>
              <a:spLocks noChangeShapeType="1"/>
            </p:cNvSpPr>
            <p:nvPr/>
          </p:nvSpPr>
          <p:spPr bwMode="auto">
            <a:xfrm>
              <a:off x="3924300" y="4149725"/>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28" name="Line 23">
              <a:extLst>
                <a:ext uri="{FF2B5EF4-FFF2-40B4-BE49-F238E27FC236}">
                  <a16:creationId xmlns:a16="http://schemas.microsoft.com/office/drawing/2014/main" id="{537426FF-56CE-4708-9C32-CC56EEEFE0C3}"/>
                </a:ext>
              </a:extLst>
            </p:cNvPr>
            <p:cNvSpPr>
              <a:spLocks noChangeShapeType="1"/>
            </p:cNvSpPr>
            <p:nvPr/>
          </p:nvSpPr>
          <p:spPr bwMode="auto">
            <a:xfrm flipH="1">
              <a:off x="2339975" y="4508500"/>
              <a:ext cx="719138"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29" name="Text Box 24">
              <a:extLst>
                <a:ext uri="{FF2B5EF4-FFF2-40B4-BE49-F238E27FC236}">
                  <a16:creationId xmlns:a16="http://schemas.microsoft.com/office/drawing/2014/main" id="{369D560F-78C0-4192-8FD2-B22423E92B10}"/>
                </a:ext>
              </a:extLst>
            </p:cNvPr>
            <p:cNvSpPr txBox="1">
              <a:spLocks noChangeArrowheads="1"/>
            </p:cNvSpPr>
            <p:nvPr/>
          </p:nvSpPr>
          <p:spPr bwMode="auto">
            <a:xfrm>
              <a:off x="4427538" y="3789363"/>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j</a:t>
              </a:r>
            </a:p>
          </p:txBody>
        </p:sp>
        <p:sp>
          <p:nvSpPr>
            <p:cNvPr id="72730" name="Text Box 25">
              <a:extLst>
                <a:ext uri="{FF2B5EF4-FFF2-40B4-BE49-F238E27FC236}">
                  <a16:creationId xmlns:a16="http://schemas.microsoft.com/office/drawing/2014/main" id="{30CA33DA-7AB4-430E-8EDF-207BB2C461C8}"/>
                </a:ext>
              </a:extLst>
            </p:cNvPr>
            <p:cNvSpPr txBox="1">
              <a:spLocks noChangeArrowheads="1"/>
            </p:cNvSpPr>
            <p:nvPr/>
          </p:nvSpPr>
          <p:spPr bwMode="auto">
            <a:xfrm>
              <a:off x="2484438" y="4292600"/>
              <a:ext cx="2359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i</a:t>
              </a:r>
            </a:p>
          </p:txBody>
        </p:sp>
        <p:sp>
          <p:nvSpPr>
            <p:cNvPr id="72731" name="Line 26">
              <a:extLst>
                <a:ext uri="{FF2B5EF4-FFF2-40B4-BE49-F238E27FC236}">
                  <a16:creationId xmlns:a16="http://schemas.microsoft.com/office/drawing/2014/main" id="{C4E947D8-EC9B-43F7-BFD7-3B69FDD2FF3F}"/>
                </a:ext>
              </a:extLst>
            </p:cNvPr>
            <p:cNvSpPr>
              <a:spLocks noChangeShapeType="1"/>
            </p:cNvSpPr>
            <p:nvPr/>
          </p:nvSpPr>
          <p:spPr bwMode="auto">
            <a:xfrm>
              <a:off x="5219700" y="5373688"/>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2732" name="Line 27">
              <a:extLst>
                <a:ext uri="{FF2B5EF4-FFF2-40B4-BE49-F238E27FC236}">
                  <a16:creationId xmlns:a16="http://schemas.microsoft.com/office/drawing/2014/main" id="{FFB3B53B-E831-4A9A-9CA6-BCAFE29B8A1B}"/>
                </a:ext>
              </a:extLst>
            </p:cNvPr>
            <p:cNvSpPr>
              <a:spLocks noChangeShapeType="1"/>
            </p:cNvSpPr>
            <p:nvPr/>
          </p:nvSpPr>
          <p:spPr bwMode="auto">
            <a:xfrm flipV="1">
              <a:off x="5219700" y="4940300"/>
              <a:ext cx="0" cy="4333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2733" name="Line 28">
              <a:extLst>
                <a:ext uri="{FF2B5EF4-FFF2-40B4-BE49-F238E27FC236}">
                  <a16:creationId xmlns:a16="http://schemas.microsoft.com/office/drawing/2014/main" id="{D2F7A16A-BDB1-4418-B85A-1CBA072F2877}"/>
                </a:ext>
              </a:extLst>
            </p:cNvPr>
            <p:cNvSpPr>
              <a:spLocks noChangeShapeType="1"/>
            </p:cNvSpPr>
            <p:nvPr/>
          </p:nvSpPr>
          <p:spPr bwMode="auto">
            <a:xfrm flipH="1" flipV="1">
              <a:off x="4643438" y="4656891"/>
              <a:ext cx="576262" cy="287338"/>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GB"/>
            </a:p>
          </p:txBody>
        </p:sp>
      </p:grpSp>
      <p:sp>
        <p:nvSpPr>
          <p:cNvPr id="72709" name="Text Box 28">
            <a:extLst>
              <a:ext uri="{FF2B5EF4-FFF2-40B4-BE49-F238E27FC236}">
                <a16:creationId xmlns:a16="http://schemas.microsoft.com/office/drawing/2014/main" id="{C908780A-6453-4F0F-B938-038947112028}"/>
              </a:ext>
            </a:extLst>
          </p:cNvPr>
          <p:cNvSpPr txBox="1">
            <a:spLocks noChangeArrowheads="1"/>
          </p:cNvSpPr>
          <p:nvPr/>
        </p:nvSpPr>
        <p:spPr bwMode="auto">
          <a:xfrm>
            <a:off x="8091488" y="4456114"/>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dataB</a:t>
            </a:r>
            <a:endParaRPr lang="en-GB" altLang="en-US" sz="1800" dirty="0">
              <a:latin typeface="Arial" panose="020B0604020202020204" pitchFamily="34" charset="0"/>
            </a:endParaRPr>
          </a:p>
        </p:txBody>
      </p:sp>
      <p:sp>
        <p:nvSpPr>
          <p:cNvPr id="72710" name="Text Box 29">
            <a:extLst>
              <a:ext uri="{FF2B5EF4-FFF2-40B4-BE49-F238E27FC236}">
                <a16:creationId xmlns:a16="http://schemas.microsoft.com/office/drawing/2014/main" id="{1E3F9BD7-9EF8-462C-BA56-9EFF8A6D3FC8}"/>
              </a:ext>
            </a:extLst>
          </p:cNvPr>
          <p:cNvSpPr txBox="1">
            <a:spLocks noChangeArrowheads="1"/>
          </p:cNvSpPr>
          <p:nvPr/>
        </p:nvSpPr>
        <p:spPr bwMode="auto">
          <a:xfrm>
            <a:off x="8183563" y="5589588"/>
            <a:ext cx="78739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err="1">
                <a:latin typeface="Arial" panose="020B0604020202020204" pitchFamily="34" charset="0"/>
              </a:rPr>
              <a:t>dataA</a:t>
            </a:r>
            <a:endParaRPr lang="en-GB" altLang="en-US" sz="1800" dirty="0">
              <a:latin typeface="Arial" panose="020B0604020202020204" pitchFamily="34" charset="0"/>
            </a:endParaRPr>
          </a:p>
        </p:txBody>
      </p:sp>
    </p:spTree>
    <p:extLst>
      <p:ext uri="{BB962C8B-B14F-4D97-AF65-F5344CB8AC3E}">
        <p14:creationId xmlns:p14="http://schemas.microsoft.com/office/powerpoint/2010/main" val="2563670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650C5405-E225-48E8-9843-ACE1F89F2F64}"/>
              </a:ext>
            </a:extLst>
          </p:cNvPr>
          <p:cNvSpPr>
            <a:spLocks noGrp="1"/>
          </p:cNvSpPr>
          <p:nvPr>
            <p:ph type="title"/>
          </p:nvPr>
        </p:nvSpPr>
        <p:spPr>
          <a:xfrm>
            <a:off x="2279650" y="260351"/>
            <a:ext cx="8229600" cy="777875"/>
          </a:xfrm>
        </p:spPr>
        <p:txBody>
          <a:bodyPr/>
          <a:lstStyle/>
          <a:p>
            <a:pPr algn="r"/>
            <a:r>
              <a:rPr lang="en-GB" altLang="en-US" sz="4000" dirty="0"/>
              <a:t>Boundary problems</a:t>
            </a:r>
          </a:p>
        </p:txBody>
      </p:sp>
      <p:sp>
        <p:nvSpPr>
          <p:cNvPr id="74755" name="Content Placeholder 2">
            <a:extLst>
              <a:ext uri="{FF2B5EF4-FFF2-40B4-BE49-F238E27FC236}">
                <a16:creationId xmlns:a16="http://schemas.microsoft.com/office/drawing/2014/main" id="{A0779740-482A-41D6-9E52-353479E8E206}"/>
              </a:ext>
            </a:extLst>
          </p:cNvPr>
          <p:cNvSpPr>
            <a:spLocks noGrp="1"/>
          </p:cNvSpPr>
          <p:nvPr>
            <p:ph idx="1"/>
          </p:nvPr>
        </p:nvSpPr>
        <p:spPr>
          <a:xfrm>
            <a:off x="1847850" y="1052513"/>
            <a:ext cx="4248150" cy="1008062"/>
          </a:xfrm>
        </p:spPr>
        <p:txBody>
          <a:bodyPr/>
          <a:lstStyle/>
          <a:p>
            <a:pPr>
              <a:buFont typeface="Arial" panose="020B0604020202020204" pitchFamily="34" charset="0"/>
              <a:buNone/>
            </a:pPr>
            <a:r>
              <a:rPr lang="en-GB" altLang="en-US" sz="2600" dirty="0"/>
              <a:t>Various solutions.</a:t>
            </a:r>
          </a:p>
          <a:p>
            <a:pPr>
              <a:buFont typeface="Arial" panose="020B0604020202020204" pitchFamily="34" charset="0"/>
              <a:buNone/>
            </a:pPr>
            <a:r>
              <a:rPr lang="en-GB" altLang="en-US" sz="2600" dirty="0"/>
              <a:t>Depends on problem context.</a:t>
            </a:r>
          </a:p>
        </p:txBody>
      </p:sp>
      <p:grpSp>
        <p:nvGrpSpPr>
          <p:cNvPr id="74756" name="Group 27">
            <a:extLst>
              <a:ext uri="{FF2B5EF4-FFF2-40B4-BE49-F238E27FC236}">
                <a16:creationId xmlns:a16="http://schemas.microsoft.com/office/drawing/2014/main" id="{7B89B076-1211-4145-8DA2-6BAD973861F4}"/>
              </a:ext>
            </a:extLst>
          </p:cNvPr>
          <p:cNvGrpSpPr>
            <a:grpSpLocks/>
          </p:cNvGrpSpPr>
          <p:nvPr/>
        </p:nvGrpSpPr>
        <p:grpSpPr bwMode="auto">
          <a:xfrm>
            <a:off x="2279651" y="2636839"/>
            <a:ext cx="2663825" cy="611187"/>
            <a:chOff x="1836143" y="3356620"/>
            <a:chExt cx="4319587" cy="936625"/>
          </a:xfrm>
        </p:grpSpPr>
        <p:sp>
          <p:nvSpPr>
            <p:cNvPr id="5" name="AutoShape 5">
              <a:extLst>
                <a:ext uri="{FF2B5EF4-FFF2-40B4-BE49-F238E27FC236}">
                  <a16:creationId xmlns:a16="http://schemas.microsoft.com/office/drawing/2014/main" id="{8B71BA62-6BF6-4AA2-9402-CEF945FDAAE3}"/>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804" name="Line 6">
              <a:extLst>
                <a:ext uri="{FF2B5EF4-FFF2-40B4-BE49-F238E27FC236}">
                  <a16:creationId xmlns:a16="http://schemas.microsoft.com/office/drawing/2014/main" id="{E6DA633C-264C-4766-B869-4B4F7DFD96A5}"/>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5" name="Line 7">
              <a:extLst>
                <a:ext uri="{FF2B5EF4-FFF2-40B4-BE49-F238E27FC236}">
                  <a16:creationId xmlns:a16="http://schemas.microsoft.com/office/drawing/2014/main" id="{985B0DB3-3A0F-4793-BD99-9D73A578C470}"/>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6" name="Line 8">
              <a:extLst>
                <a:ext uri="{FF2B5EF4-FFF2-40B4-BE49-F238E27FC236}">
                  <a16:creationId xmlns:a16="http://schemas.microsoft.com/office/drawing/2014/main" id="{03FF51B3-8E71-49D4-B58A-9F184CED3EC9}"/>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7" name="Line 9">
              <a:extLst>
                <a:ext uri="{FF2B5EF4-FFF2-40B4-BE49-F238E27FC236}">
                  <a16:creationId xmlns:a16="http://schemas.microsoft.com/office/drawing/2014/main" id="{207D5BDC-DB99-4A1E-B399-6127A9C7CCD0}"/>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8" name="Line 10">
              <a:extLst>
                <a:ext uri="{FF2B5EF4-FFF2-40B4-BE49-F238E27FC236}">
                  <a16:creationId xmlns:a16="http://schemas.microsoft.com/office/drawing/2014/main" id="{D65ED4B2-0102-4DF1-A14C-0100A13628BF}"/>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9" name="Line 11">
              <a:extLst>
                <a:ext uri="{FF2B5EF4-FFF2-40B4-BE49-F238E27FC236}">
                  <a16:creationId xmlns:a16="http://schemas.microsoft.com/office/drawing/2014/main" id="{BD326B02-1EF6-401D-B5D1-26429E9FA748}"/>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10" name="Line 12">
              <a:extLst>
                <a:ext uri="{FF2B5EF4-FFF2-40B4-BE49-F238E27FC236}">
                  <a16:creationId xmlns:a16="http://schemas.microsoft.com/office/drawing/2014/main" id="{AD9D634D-AAA1-4A6A-B747-EBD635B38DA0}"/>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0" name="Freeform 29">
            <a:extLst>
              <a:ext uri="{FF2B5EF4-FFF2-40B4-BE49-F238E27FC236}">
                <a16:creationId xmlns:a16="http://schemas.microsoft.com/office/drawing/2014/main" id="{3FAA70C1-897A-4C88-9126-ECD2FE6E2FF8}"/>
              </a:ext>
            </a:extLst>
          </p:cNvPr>
          <p:cNvSpPr/>
          <p:nvPr/>
        </p:nvSpPr>
        <p:spPr>
          <a:xfrm>
            <a:off x="2408239" y="2487613"/>
            <a:ext cx="2401887" cy="171450"/>
          </a:xfrm>
          <a:custGeom>
            <a:avLst/>
            <a:gdLst>
              <a:gd name="connsiteX0" fmla="*/ 3240741 w 3895165"/>
              <a:gd name="connsiteY0" fmla="*/ 248771 h 262218"/>
              <a:gd name="connsiteX1" fmla="*/ 3429000 w 3895165"/>
              <a:gd name="connsiteY1" fmla="*/ 33618 h 262218"/>
              <a:gd name="connsiteX2" fmla="*/ 443753 w 3895165"/>
              <a:gd name="connsiteY2" fmla="*/ 47065 h 262218"/>
              <a:gd name="connsiteX3" fmla="*/ 766482 w 3895165"/>
              <a:gd name="connsiteY3" fmla="*/ 262218 h 262218"/>
            </a:gdLst>
            <a:ahLst/>
            <a:cxnLst>
              <a:cxn ang="0">
                <a:pos x="connsiteX0" y="connsiteY0"/>
              </a:cxn>
              <a:cxn ang="0">
                <a:pos x="connsiteX1" y="connsiteY1"/>
              </a:cxn>
              <a:cxn ang="0">
                <a:pos x="connsiteX2" y="connsiteY2"/>
              </a:cxn>
              <a:cxn ang="0">
                <a:pos x="connsiteX3" y="connsiteY3"/>
              </a:cxn>
            </a:cxnLst>
            <a:rect l="l" t="t" r="r" b="b"/>
            <a:pathLst>
              <a:path w="3895165" h="262218">
                <a:moveTo>
                  <a:pt x="3240741" y="248771"/>
                </a:moveTo>
                <a:cubicBezTo>
                  <a:pt x="3567953" y="158003"/>
                  <a:pt x="3895165" y="67236"/>
                  <a:pt x="3429000" y="33618"/>
                </a:cubicBezTo>
                <a:cubicBezTo>
                  <a:pt x="2962835" y="0"/>
                  <a:pt x="887506" y="8965"/>
                  <a:pt x="443753" y="47065"/>
                </a:cubicBezTo>
                <a:cubicBezTo>
                  <a:pt x="0" y="85165"/>
                  <a:pt x="383241" y="173691"/>
                  <a:pt x="766482" y="262218"/>
                </a:cubicBezTo>
              </a:path>
            </a:pathLst>
          </a:cu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34" name="Freeform 33">
            <a:extLst>
              <a:ext uri="{FF2B5EF4-FFF2-40B4-BE49-F238E27FC236}">
                <a16:creationId xmlns:a16="http://schemas.microsoft.com/office/drawing/2014/main" id="{C248F68F-AB5C-49FE-8F4E-9210A7E547AE}"/>
              </a:ext>
            </a:extLst>
          </p:cNvPr>
          <p:cNvSpPr/>
          <p:nvPr/>
        </p:nvSpPr>
        <p:spPr>
          <a:xfrm>
            <a:off x="3895726" y="2276476"/>
            <a:ext cx="931863" cy="1223963"/>
          </a:xfrm>
          <a:custGeom>
            <a:avLst/>
            <a:gdLst>
              <a:gd name="connsiteX0" fmla="*/ 219635 w 2122394"/>
              <a:gd name="connsiteY0" fmla="*/ 567018 h 2223247"/>
              <a:gd name="connsiteX1" fmla="*/ 286871 w 2122394"/>
              <a:gd name="connsiteY1" fmla="*/ 230841 h 2223247"/>
              <a:gd name="connsiteX2" fmla="*/ 1940859 w 2122394"/>
              <a:gd name="connsiteY2" fmla="*/ 1952065 h 2223247"/>
              <a:gd name="connsiteX3" fmla="*/ 1376082 w 2122394"/>
              <a:gd name="connsiteY3" fmla="*/ 1857935 h 2223247"/>
            </a:gdLst>
            <a:ahLst/>
            <a:cxnLst>
              <a:cxn ang="0">
                <a:pos x="connsiteX0" y="connsiteY0"/>
              </a:cxn>
              <a:cxn ang="0">
                <a:pos x="connsiteX1" y="connsiteY1"/>
              </a:cxn>
              <a:cxn ang="0">
                <a:pos x="connsiteX2" y="connsiteY2"/>
              </a:cxn>
              <a:cxn ang="0">
                <a:pos x="connsiteX3" y="connsiteY3"/>
              </a:cxn>
            </a:cxnLst>
            <a:rect l="l" t="t" r="r" b="b"/>
            <a:pathLst>
              <a:path w="2122394" h="2223247">
                <a:moveTo>
                  <a:pt x="219635" y="567018"/>
                </a:moveTo>
                <a:cubicBezTo>
                  <a:pt x="109817" y="283509"/>
                  <a:pt x="0" y="0"/>
                  <a:pt x="286871" y="230841"/>
                </a:cubicBezTo>
                <a:cubicBezTo>
                  <a:pt x="573742" y="461682"/>
                  <a:pt x="1759324" y="1680883"/>
                  <a:pt x="1940859" y="1952065"/>
                </a:cubicBezTo>
                <a:cubicBezTo>
                  <a:pt x="2122394" y="2223247"/>
                  <a:pt x="1749238" y="2040591"/>
                  <a:pt x="1376082" y="1857935"/>
                </a:cubicBezTo>
              </a:path>
            </a:pathLst>
          </a:cu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grpSp>
        <p:nvGrpSpPr>
          <p:cNvPr id="74759" name="Group 35">
            <a:extLst>
              <a:ext uri="{FF2B5EF4-FFF2-40B4-BE49-F238E27FC236}">
                <a16:creationId xmlns:a16="http://schemas.microsoft.com/office/drawing/2014/main" id="{BE19D73D-DEF5-4A4B-846E-454923FD03AD}"/>
              </a:ext>
            </a:extLst>
          </p:cNvPr>
          <p:cNvGrpSpPr>
            <a:grpSpLocks/>
          </p:cNvGrpSpPr>
          <p:nvPr/>
        </p:nvGrpSpPr>
        <p:grpSpPr bwMode="auto">
          <a:xfrm>
            <a:off x="2279650" y="3716338"/>
            <a:ext cx="2808288" cy="646112"/>
            <a:chOff x="1836143" y="3356620"/>
            <a:chExt cx="4319587" cy="936625"/>
          </a:xfrm>
        </p:grpSpPr>
        <p:sp>
          <p:nvSpPr>
            <p:cNvPr id="37" name="AutoShape 5">
              <a:extLst>
                <a:ext uri="{FF2B5EF4-FFF2-40B4-BE49-F238E27FC236}">
                  <a16:creationId xmlns:a16="http://schemas.microsoft.com/office/drawing/2014/main" id="{50A5FBC9-63B6-4CD4-828C-DB6D0BB6D473}"/>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796" name="Line 6">
              <a:extLst>
                <a:ext uri="{FF2B5EF4-FFF2-40B4-BE49-F238E27FC236}">
                  <a16:creationId xmlns:a16="http://schemas.microsoft.com/office/drawing/2014/main" id="{40E32FDD-55ED-4654-8501-8AF9FB8FC97D}"/>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7" name="Line 7">
              <a:extLst>
                <a:ext uri="{FF2B5EF4-FFF2-40B4-BE49-F238E27FC236}">
                  <a16:creationId xmlns:a16="http://schemas.microsoft.com/office/drawing/2014/main" id="{50672E41-A6DB-49BA-B9F9-57EE02870446}"/>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8" name="Line 8">
              <a:extLst>
                <a:ext uri="{FF2B5EF4-FFF2-40B4-BE49-F238E27FC236}">
                  <a16:creationId xmlns:a16="http://schemas.microsoft.com/office/drawing/2014/main" id="{C0417309-4F17-47A8-8C7C-CFA042138828}"/>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99" name="Line 9">
              <a:extLst>
                <a:ext uri="{FF2B5EF4-FFF2-40B4-BE49-F238E27FC236}">
                  <a16:creationId xmlns:a16="http://schemas.microsoft.com/office/drawing/2014/main" id="{1A9F47C2-5DDC-406F-9843-307E934BAA97}"/>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0" name="Line 10">
              <a:extLst>
                <a:ext uri="{FF2B5EF4-FFF2-40B4-BE49-F238E27FC236}">
                  <a16:creationId xmlns:a16="http://schemas.microsoft.com/office/drawing/2014/main" id="{0EACA2D3-0164-41EB-A76B-43206B1ACF8C}"/>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1" name="Line 11">
              <a:extLst>
                <a:ext uri="{FF2B5EF4-FFF2-40B4-BE49-F238E27FC236}">
                  <a16:creationId xmlns:a16="http://schemas.microsoft.com/office/drawing/2014/main" id="{914DE947-7123-4681-8D27-6F97E316A2D8}"/>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802" name="Line 12">
              <a:extLst>
                <a:ext uri="{FF2B5EF4-FFF2-40B4-BE49-F238E27FC236}">
                  <a16:creationId xmlns:a16="http://schemas.microsoft.com/office/drawing/2014/main" id="{6B03D469-15B0-4983-9B2F-0631B0D57653}"/>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cxnSp>
        <p:nvCxnSpPr>
          <p:cNvPr id="46" name="Straight Arrow Connector 45">
            <a:extLst>
              <a:ext uri="{FF2B5EF4-FFF2-40B4-BE49-F238E27FC236}">
                <a16:creationId xmlns:a16="http://schemas.microsoft.com/office/drawing/2014/main" id="{A0E7DD99-906B-472E-AC22-B879B77599D5}"/>
              </a:ext>
            </a:extLst>
          </p:cNvPr>
          <p:cNvCxnSpPr/>
          <p:nvPr/>
        </p:nvCxnSpPr>
        <p:spPr>
          <a:xfrm rot="5400000">
            <a:off x="2944813" y="3778251"/>
            <a:ext cx="161925" cy="120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4CB137E-209C-42F7-81A7-5708D09501E5}"/>
              </a:ext>
            </a:extLst>
          </p:cNvPr>
          <p:cNvCxnSpPr/>
          <p:nvPr/>
        </p:nvCxnSpPr>
        <p:spPr>
          <a:xfrm>
            <a:off x="3086100" y="3757613"/>
            <a:ext cx="32385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2AD7516-73E6-49F0-8711-2736072E21BC}"/>
              </a:ext>
            </a:extLst>
          </p:cNvPr>
          <p:cNvCxnSpPr/>
          <p:nvPr/>
        </p:nvCxnSpPr>
        <p:spPr>
          <a:xfrm>
            <a:off x="3086100" y="3757613"/>
            <a:ext cx="242888" cy="1206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4763" name="Group 83">
            <a:extLst>
              <a:ext uri="{FF2B5EF4-FFF2-40B4-BE49-F238E27FC236}">
                <a16:creationId xmlns:a16="http://schemas.microsoft.com/office/drawing/2014/main" id="{D8C6662F-C328-45F2-B832-2E079DB9315F}"/>
              </a:ext>
            </a:extLst>
          </p:cNvPr>
          <p:cNvGrpSpPr>
            <a:grpSpLocks/>
          </p:cNvGrpSpPr>
          <p:nvPr/>
        </p:nvGrpSpPr>
        <p:grpSpPr bwMode="auto">
          <a:xfrm>
            <a:off x="3611564" y="3878264"/>
            <a:ext cx="1089025" cy="403225"/>
            <a:chOff x="2086945" y="3878411"/>
            <a:chExt cx="1089302" cy="403445"/>
          </a:xfrm>
        </p:grpSpPr>
        <p:cxnSp>
          <p:nvCxnSpPr>
            <p:cNvPr id="53" name="Straight Arrow Connector 52">
              <a:extLst>
                <a:ext uri="{FF2B5EF4-FFF2-40B4-BE49-F238E27FC236}">
                  <a16:creationId xmlns:a16="http://schemas.microsoft.com/office/drawing/2014/main" id="{6F587379-495E-4A30-B614-490E5C3195B3}"/>
                </a:ext>
              </a:extLst>
            </p:cNvPr>
            <p:cNvCxnSpPr/>
            <p:nvPr/>
          </p:nvCxnSpPr>
          <p:spPr>
            <a:xfrm rot="16200000" flipV="1">
              <a:off x="2389412" y="3939574"/>
              <a:ext cx="201722" cy="7939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E89F435-C5EB-4CC8-908A-D81F5B1B33A2}"/>
                </a:ext>
              </a:extLst>
            </p:cNvPr>
            <p:cNvCxnSpPr/>
            <p:nvPr/>
          </p:nvCxnSpPr>
          <p:spPr>
            <a:xfrm rot="10800000">
              <a:off x="2126642" y="3878411"/>
              <a:ext cx="403328"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70D22D6-E474-43EA-B677-29A113C355F4}"/>
                </a:ext>
              </a:extLst>
            </p:cNvPr>
            <p:cNvCxnSpPr/>
            <p:nvPr/>
          </p:nvCxnSpPr>
          <p:spPr>
            <a:xfrm rot="10800000">
              <a:off x="2086945" y="4080133"/>
              <a:ext cx="443025"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9657E77-446C-426B-8564-76A1142150CB}"/>
                </a:ext>
              </a:extLst>
            </p:cNvPr>
            <p:cNvCxnSpPr/>
            <p:nvPr/>
          </p:nvCxnSpPr>
          <p:spPr>
            <a:xfrm rot="10800000" flipV="1">
              <a:off x="2126642" y="4080133"/>
              <a:ext cx="403328"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1BE0558-5C8A-44C4-A5B0-B7AD2DD5C7E4}"/>
                </a:ext>
              </a:extLst>
            </p:cNvPr>
            <p:cNvCxnSpPr/>
            <p:nvPr/>
          </p:nvCxnSpPr>
          <p:spPr>
            <a:xfrm rot="16200000" flipH="1">
              <a:off x="2469600" y="4140503"/>
              <a:ext cx="201723" cy="80984"/>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DA3CD2E-1F2B-4957-A13D-CC0285E71D82}"/>
                </a:ext>
              </a:extLst>
            </p:cNvPr>
            <p:cNvCxnSpPr/>
            <p:nvPr/>
          </p:nvCxnSpPr>
          <p:spPr>
            <a:xfrm flipV="1">
              <a:off x="2529970" y="3878411"/>
              <a:ext cx="242950"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235A0AD-57B7-43BE-BC45-A6266788111B}"/>
                </a:ext>
              </a:extLst>
            </p:cNvPr>
            <p:cNvCxnSpPr/>
            <p:nvPr/>
          </p:nvCxnSpPr>
          <p:spPr>
            <a:xfrm>
              <a:off x="2529970" y="4080133"/>
              <a:ext cx="484311"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4350097-5639-4FC4-A876-CC2CD40F6853}"/>
                </a:ext>
              </a:extLst>
            </p:cNvPr>
            <p:cNvCxnSpPr/>
            <p:nvPr/>
          </p:nvCxnSpPr>
          <p:spPr>
            <a:xfrm>
              <a:off x="2529970" y="4080133"/>
              <a:ext cx="646277"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4764" name="Group 79">
            <a:extLst>
              <a:ext uri="{FF2B5EF4-FFF2-40B4-BE49-F238E27FC236}">
                <a16:creationId xmlns:a16="http://schemas.microsoft.com/office/drawing/2014/main" id="{3B7D1764-64D0-4D37-9008-7270BFFEDE64}"/>
              </a:ext>
            </a:extLst>
          </p:cNvPr>
          <p:cNvGrpSpPr>
            <a:grpSpLocks/>
          </p:cNvGrpSpPr>
          <p:nvPr/>
        </p:nvGrpSpPr>
        <p:grpSpPr bwMode="auto">
          <a:xfrm>
            <a:off x="2135189" y="4941889"/>
            <a:ext cx="3024187" cy="693737"/>
            <a:chOff x="827583" y="4941168"/>
            <a:chExt cx="6891985" cy="1584176"/>
          </a:xfrm>
        </p:grpSpPr>
        <p:grpSp>
          <p:nvGrpSpPr>
            <p:cNvPr id="74777" name="Group 69">
              <a:extLst>
                <a:ext uri="{FF2B5EF4-FFF2-40B4-BE49-F238E27FC236}">
                  <a16:creationId xmlns:a16="http://schemas.microsoft.com/office/drawing/2014/main" id="{942FE12A-B786-4F00-85AE-2CA872A6E72F}"/>
                </a:ext>
              </a:extLst>
            </p:cNvPr>
            <p:cNvGrpSpPr>
              <a:grpSpLocks/>
            </p:cNvGrpSpPr>
            <p:nvPr/>
          </p:nvGrpSpPr>
          <p:grpSpPr bwMode="auto">
            <a:xfrm>
              <a:off x="827583" y="4941168"/>
              <a:ext cx="6891985" cy="1584176"/>
              <a:chOff x="1836143" y="3356620"/>
              <a:chExt cx="4319587" cy="936625"/>
            </a:xfrm>
          </p:grpSpPr>
          <p:sp>
            <p:nvSpPr>
              <p:cNvPr id="71" name="AutoShape 5">
                <a:extLst>
                  <a:ext uri="{FF2B5EF4-FFF2-40B4-BE49-F238E27FC236}">
                    <a16:creationId xmlns:a16="http://schemas.microsoft.com/office/drawing/2014/main" id="{D8C71D7C-8BEA-43D2-BDCE-2A04E7AA02CB}"/>
                  </a:ext>
                </a:extLst>
              </p:cNvPr>
              <p:cNvSpPr>
                <a:spLocks noChangeArrowheads="1"/>
              </p:cNvSpPr>
              <p:nvPr/>
            </p:nvSpPr>
            <p:spPr bwMode="auto">
              <a:xfrm flipV="1">
                <a:off x="1836143" y="3356620"/>
                <a:ext cx="4319587" cy="936625"/>
              </a:xfrm>
              <a:custGeom>
                <a:avLst/>
                <a:gdLst>
                  <a:gd name="T0" fmla="*/ 1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1 w 21600"/>
                  <a:gd name="T13" fmla="*/ 4503 h 21600"/>
                  <a:gd name="T14" fmla="*/ 17099 w 21600"/>
                  <a:gd name="T15" fmla="*/ 1709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lumMod val="60000"/>
                  <a:lumOff val="40000"/>
                </a:schemeClr>
              </a:solidFill>
              <a:ln w="9525">
                <a:solidFill>
                  <a:schemeClr val="tx1"/>
                </a:solidFill>
                <a:miter lim="800000"/>
                <a:headEnd/>
                <a:tailEnd/>
              </a:ln>
            </p:spPr>
            <p:txBody>
              <a:bodyPr wrap="none" anchor="ctr"/>
              <a:lstStyle/>
              <a:p>
                <a:pPr eaLnBrk="1" hangingPunct="1">
                  <a:defRPr/>
                </a:pPr>
                <a:endParaRPr lang="en-GB">
                  <a:latin typeface="Arial" charset="0"/>
                  <a:cs typeface="Arial" charset="0"/>
                </a:endParaRPr>
              </a:p>
            </p:txBody>
          </p:sp>
          <p:sp>
            <p:nvSpPr>
              <p:cNvPr id="74780" name="Line 6">
                <a:extLst>
                  <a:ext uri="{FF2B5EF4-FFF2-40B4-BE49-F238E27FC236}">
                    <a16:creationId xmlns:a16="http://schemas.microsoft.com/office/drawing/2014/main" id="{B3A7A478-FED2-45D1-B6A8-F919A0E03DEC}"/>
                  </a:ext>
                </a:extLst>
              </p:cNvPr>
              <p:cNvSpPr>
                <a:spLocks noChangeShapeType="1"/>
              </p:cNvSpPr>
              <p:nvPr/>
            </p:nvSpPr>
            <p:spPr bwMode="auto">
              <a:xfrm flipV="1">
                <a:off x="2699743" y="3356620"/>
                <a:ext cx="6477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1" name="Line 7">
                <a:extLst>
                  <a:ext uri="{FF2B5EF4-FFF2-40B4-BE49-F238E27FC236}">
                    <a16:creationId xmlns:a16="http://schemas.microsoft.com/office/drawing/2014/main" id="{04B0A954-B438-449D-B09F-F7027599CDC5}"/>
                  </a:ext>
                </a:extLst>
              </p:cNvPr>
              <p:cNvSpPr>
                <a:spLocks noChangeShapeType="1"/>
              </p:cNvSpPr>
              <p:nvPr/>
            </p:nvSpPr>
            <p:spPr bwMode="auto">
              <a:xfrm flipV="1">
                <a:off x="3563343" y="3356620"/>
                <a:ext cx="21590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2" name="Line 8">
                <a:extLst>
                  <a:ext uri="{FF2B5EF4-FFF2-40B4-BE49-F238E27FC236}">
                    <a16:creationId xmlns:a16="http://schemas.microsoft.com/office/drawing/2014/main" id="{0A97B6A4-9931-41B1-87BC-F840660B0F5F}"/>
                  </a:ext>
                </a:extLst>
              </p:cNvPr>
              <p:cNvSpPr>
                <a:spLocks noChangeShapeType="1"/>
              </p:cNvSpPr>
              <p:nvPr/>
            </p:nvSpPr>
            <p:spPr bwMode="auto">
              <a:xfrm flipH="1" flipV="1">
                <a:off x="4068168" y="3356620"/>
                <a:ext cx="287337"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3" name="Line 9">
                <a:extLst>
                  <a:ext uri="{FF2B5EF4-FFF2-40B4-BE49-F238E27FC236}">
                    <a16:creationId xmlns:a16="http://schemas.microsoft.com/office/drawing/2014/main" id="{5F27BBC2-8135-47D8-A789-07D7623AAEA0}"/>
                  </a:ext>
                </a:extLst>
              </p:cNvPr>
              <p:cNvSpPr>
                <a:spLocks noChangeShapeType="1"/>
              </p:cNvSpPr>
              <p:nvPr/>
            </p:nvSpPr>
            <p:spPr bwMode="auto">
              <a:xfrm flipH="1" flipV="1">
                <a:off x="4499968" y="3356620"/>
                <a:ext cx="792162"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4" name="Line 10">
                <a:extLst>
                  <a:ext uri="{FF2B5EF4-FFF2-40B4-BE49-F238E27FC236}">
                    <a16:creationId xmlns:a16="http://schemas.microsoft.com/office/drawing/2014/main" id="{760D0F46-5EFC-41D3-B1D7-15887D8FDAA7}"/>
                  </a:ext>
                </a:extLst>
              </p:cNvPr>
              <p:cNvSpPr>
                <a:spLocks noChangeShapeType="1"/>
              </p:cNvSpPr>
              <p:nvPr/>
            </p:nvSpPr>
            <p:spPr bwMode="auto">
              <a:xfrm>
                <a:off x="2699743" y="3501083"/>
                <a:ext cx="2519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5" name="Line 11">
                <a:extLst>
                  <a:ext uri="{FF2B5EF4-FFF2-40B4-BE49-F238E27FC236}">
                    <a16:creationId xmlns:a16="http://schemas.microsoft.com/office/drawing/2014/main" id="{9A80AD3D-949A-4B74-B5C4-4C6B2EB754BB}"/>
                  </a:ext>
                </a:extLst>
              </p:cNvPr>
              <p:cNvSpPr>
                <a:spLocks noChangeShapeType="1"/>
              </p:cNvSpPr>
              <p:nvPr/>
            </p:nvSpPr>
            <p:spPr bwMode="auto">
              <a:xfrm>
                <a:off x="2483843" y="3716983"/>
                <a:ext cx="3095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74786" name="Line 12">
                <a:extLst>
                  <a:ext uri="{FF2B5EF4-FFF2-40B4-BE49-F238E27FC236}">
                    <a16:creationId xmlns:a16="http://schemas.microsoft.com/office/drawing/2014/main" id="{9E31F5D0-701D-4CFC-89B8-65037DFB5B6A}"/>
                  </a:ext>
                </a:extLst>
              </p:cNvPr>
              <p:cNvSpPr>
                <a:spLocks noChangeShapeType="1"/>
              </p:cNvSpPr>
              <p:nvPr/>
            </p:nvSpPr>
            <p:spPr bwMode="auto">
              <a:xfrm>
                <a:off x="2194918" y="4004320"/>
                <a:ext cx="36734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79" name="Trapezoid 78">
              <a:extLst>
                <a:ext uri="{FF2B5EF4-FFF2-40B4-BE49-F238E27FC236}">
                  <a16:creationId xmlns:a16="http://schemas.microsoft.com/office/drawing/2014/main" id="{180D6CB3-18F0-45CF-BDE2-32F9EC99B2B9}"/>
                </a:ext>
              </a:extLst>
            </p:cNvPr>
            <p:cNvSpPr/>
            <p:nvPr/>
          </p:nvSpPr>
          <p:spPr>
            <a:xfrm>
              <a:off x="2484554" y="5158675"/>
              <a:ext cx="3455037" cy="862778"/>
            </a:xfrm>
            <a:prstGeom prst="trapezoid">
              <a:avLst>
                <a:gd name="adj" fmla="val 74798"/>
              </a:avLst>
            </a:prstGeom>
            <a:solidFill>
              <a:schemeClr val="tx2">
                <a:lumMod val="75000"/>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
        <p:nvSpPr>
          <p:cNvPr id="74765" name="TextBox 80">
            <a:extLst>
              <a:ext uri="{FF2B5EF4-FFF2-40B4-BE49-F238E27FC236}">
                <a16:creationId xmlns:a16="http://schemas.microsoft.com/office/drawing/2014/main" id="{906E6EC7-C7FE-4D58-908D-D77BAF2BD431}"/>
              </a:ext>
            </a:extLst>
          </p:cNvPr>
          <p:cNvSpPr txBox="1">
            <a:spLocks noChangeArrowheads="1"/>
          </p:cNvSpPr>
          <p:nvPr/>
        </p:nvSpPr>
        <p:spPr bwMode="auto">
          <a:xfrm>
            <a:off x="5664200" y="2349501"/>
            <a:ext cx="446405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latin typeface="Arial" panose="020B0604020202020204" pitchFamily="34" charset="0"/>
              </a:rPr>
              <a:t>Wrap boundaries:</a:t>
            </a:r>
          </a:p>
          <a:p>
            <a:pPr eaLnBrk="1" hangingPunct="1">
              <a:spcBef>
                <a:spcPct val="0"/>
              </a:spcBef>
              <a:buFontTx/>
              <a:buNone/>
            </a:pPr>
            <a:r>
              <a:rPr lang="en-GB" altLang="en-US" sz="2000" dirty="0">
                <a:latin typeface="Arial" panose="020B0604020202020204" pitchFamily="34" charset="0"/>
              </a:rPr>
              <a:t>	Suitable for modelling 	abstract landscapes</a:t>
            </a:r>
          </a:p>
        </p:txBody>
      </p:sp>
      <p:sp>
        <p:nvSpPr>
          <p:cNvPr id="74766" name="TextBox 81">
            <a:extLst>
              <a:ext uri="{FF2B5EF4-FFF2-40B4-BE49-F238E27FC236}">
                <a16:creationId xmlns:a16="http://schemas.microsoft.com/office/drawing/2014/main" id="{AFBA343D-0BF8-4998-B8E9-CF6E9C42D2D1}"/>
              </a:ext>
            </a:extLst>
          </p:cNvPr>
          <p:cNvSpPr txBox="1">
            <a:spLocks noChangeArrowheads="1"/>
          </p:cNvSpPr>
          <p:nvPr/>
        </p:nvSpPr>
        <p:spPr bwMode="auto">
          <a:xfrm>
            <a:off x="5664201" y="3500438"/>
            <a:ext cx="47164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latin typeface="Arial" panose="020B0604020202020204" pitchFamily="34" charset="0"/>
              </a:rPr>
              <a:t>Only process as many cells as you can:</a:t>
            </a:r>
          </a:p>
          <a:p>
            <a:pPr eaLnBrk="1" hangingPunct="1">
              <a:spcBef>
                <a:spcPct val="0"/>
              </a:spcBef>
              <a:buFontTx/>
              <a:buNone/>
            </a:pPr>
            <a:r>
              <a:rPr lang="en-GB" altLang="en-US" sz="2000" dirty="0">
                <a:latin typeface="Arial" panose="020B0604020202020204" pitchFamily="34" charset="0"/>
              </a:rPr>
              <a:t>	Suitable for modelling non-	abstract landscapes</a:t>
            </a:r>
          </a:p>
        </p:txBody>
      </p:sp>
      <p:sp>
        <p:nvSpPr>
          <p:cNvPr id="74767" name="TextBox 82">
            <a:extLst>
              <a:ext uri="{FF2B5EF4-FFF2-40B4-BE49-F238E27FC236}">
                <a16:creationId xmlns:a16="http://schemas.microsoft.com/office/drawing/2014/main" id="{7AB0C98B-729A-43AD-899E-91EF68CBC07E}"/>
              </a:ext>
            </a:extLst>
          </p:cNvPr>
          <p:cNvSpPr txBox="1">
            <a:spLocks noChangeArrowheads="1"/>
          </p:cNvSpPr>
          <p:nvPr/>
        </p:nvSpPr>
        <p:spPr bwMode="auto">
          <a:xfrm>
            <a:off x="5808663" y="4724400"/>
            <a:ext cx="44640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latin typeface="Arial" panose="020B0604020202020204" pitchFamily="34" charset="0"/>
              </a:rPr>
              <a:t>Only process cells that can have complete processing:</a:t>
            </a:r>
          </a:p>
          <a:p>
            <a:pPr eaLnBrk="1" hangingPunct="1">
              <a:spcBef>
                <a:spcPct val="0"/>
              </a:spcBef>
              <a:buFontTx/>
              <a:buNone/>
            </a:pPr>
            <a:r>
              <a:rPr lang="en-GB" altLang="en-US" sz="2000" dirty="0">
                <a:latin typeface="Arial" panose="020B0604020202020204" pitchFamily="34" charset="0"/>
              </a:rPr>
              <a:t>	Suitable for image processing</a:t>
            </a:r>
          </a:p>
        </p:txBody>
      </p:sp>
      <p:grpSp>
        <p:nvGrpSpPr>
          <p:cNvPr id="74768" name="Group 84">
            <a:extLst>
              <a:ext uri="{FF2B5EF4-FFF2-40B4-BE49-F238E27FC236}">
                <a16:creationId xmlns:a16="http://schemas.microsoft.com/office/drawing/2014/main" id="{F801DCB3-0754-49E5-82DD-6BB3B1F72A47}"/>
              </a:ext>
            </a:extLst>
          </p:cNvPr>
          <p:cNvGrpSpPr>
            <a:grpSpLocks/>
          </p:cNvGrpSpPr>
          <p:nvPr/>
        </p:nvGrpSpPr>
        <p:grpSpPr bwMode="auto">
          <a:xfrm>
            <a:off x="3576639" y="5084764"/>
            <a:ext cx="1089025" cy="403225"/>
            <a:chOff x="2086945" y="3878411"/>
            <a:chExt cx="1089302" cy="403445"/>
          </a:xfrm>
        </p:grpSpPr>
        <p:cxnSp>
          <p:nvCxnSpPr>
            <p:cNvPr id="86" name="Straight Arrow Connector 85">
              <a:extLst>
                <a:ext uri="{FF2B5EF4-FFF2-40B4-BE49-F238E27FC236}">
                  <a16:creationId xmlns:a16="http://schemas.microsoft.com/office/drawing/2014/main" id="{0B930EFB-1FA0-441E-95F2-070E70873E85}"/>
                </a:ext>
              </a:extLst>
            </p:cNvPr>
            <p:cNvCxnSpPr/>
            <p:nvPr/>
          </p:nvCxnSpPr>
          <p:spPr>
            <a:xfrm rot="16200000" flipV="1">
              <a:off x="2389412" y="3939574"/>
              <a:ext cx="201722" cy="79395"/>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E2A973A-2DE2-4C82-A36C-950AB205A6BC}"/>
                </a:ext>
              </a:extLst>
            </p:cNvPr>
            <p:cNvCxnSpPr/>
            <p:nvPr/>
          </p:nvCxnSpPr>
          <p:spPr>
            <a:xfrm rot="10800000">
              <a:off x="2126642" y="3878411"/>
              <a:ext cx="403328"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186385E-E208-4CB8-8251-2E775D756B09}"/>
                </a:ext>
              </a:extLst>
            </p:cNvPr>
            <p:cNvCxnSpPr/>
            <p:nvPr/>
          </p:nvCxnSpPr>
          <p:spPr>
            <a:xfrm rot="10800000">
              <a:off x="2086945" y="4080133"/>
              <a:ext cx="443025"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534E5A30-2ACD-49A9-81F9-297C21BE52D1}"/>
                </a:ext>
              </a:extLst>
            </p:cNvPr>
            <p:cNvCxnSpPr/>
            <p:nvPr/>
          </p:nvCxnSpPr>
          <p:spPr>
            <a:xfrm rot="10800000" flipV="1">
              <a:off x="2126642" y="4080133"/>
              <a:ext cx="403328"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B165CE4-12B8-4784-9CB7-8964E3CFE04E}"/>
                </a:ext>
              </a:extLst>
            </p:cNvPr>
            <p:cNvCxnSpPr/>
            <p:nvPr/>
          </p:nvCxnSpPr>
          <p:spPr>
            <a:xfrm rot="16200000" flipH="1">
              <a:off x="2469600" y="4140503"/>
              <a:ext cx="201723" cy="80984"/>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B36118CA-4470-431F-93EC-9FC0D71AA546}"/>
                </a:ext>
              </a:extLst>
            </p:cNvPr>
            <p:cNvCxnSpPr/>
            <p:nvPr/>
          </p:nvCxnSpPr>
          <p:spPr>
            <a:xfrm flipV="1">
              <a:off x="2529970" y="3878411"/>
              <a:ext cx="242950" cy="201722"/>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FDB28918-8585-4CFB-90E7-1526ED0B550B}"/>
                </a:ext>
              </a:extLst>
            </p:cNvPr>
            <p:cNvCxnSpPr/>
            <p:nvPr/>
          </p:nvCxnSpPr>
          <p:spPr>
            <a:xfrm>
              <a:off x="2529970" y="4080133"/>
              <a:ext cx="484311" cy="1589"/>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C2A8869-3A84-4B2E-8BAD-975C94125FB1}"/>
                </a:ext>
              </a:extLst>
            </p:cNvPr>
            <p:cNvCxnSpPr/>
            <p:nvPr/>
          </p:nvCxnSpPr>
          <p:spPr>
            <a:xfrm>
              <a:off x="2529970" y="4080133"/>
              <a:ext cx="646277" cy="201723"/>
            </a:xfrm>
            <a:prstGeom prst="straightConnector1">
              <a:avLst/>
            </a:prstGeom>
            <a:ln>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93308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8AE82-7436-436D-AB9A-571981D1936C}"/>
              </a:ext>
            </a:extLst>
          </p:cNvPr>
          <p:cNvSpPr>
            <a:spLocks noGrp="1"/>
          </p:cNvSpPr>
          <p:nvPr>
            <p:ph type="title"/>
          </p:nvPr>
        </p:nvSpPr>
        <p:spPr/>
        <p:txBody>
          <a:bodyPr/>
          <a:lstStyle/>
          <a:p>
            <a:r>
              <a:rPr lang="en-GB" dirty="0"/>
              <a:t>Multiple targets</a:t>
            </a:r>
          </a:p>
        </p:txBody>
      </p:sp>
      <p:sp>
        <p:nvSpPr>
          <p:cNvPr id="3" name="Content Placeholder 2">
            <a:extLst>
              <a:ext uri="{FF2B5EF4-FFF2-40B4-BE49-F238E27FC236}">
                <a16:creationId xmlns:a16="http://schemas.microsoft.com/office/drawing/2014/main" id="{1AC72714-BB4F-4EA2-863A-17896EDD1015}"/>
              </a:ext>
            </a:extLst>
          </p:cNvPr>
          <p:cNvSpPr>
            <a:spLocks noGrp="1"/>
          </p:cNvSpPr>
          <p:nvPr>
            <p:ph idx="1"/>
          </p:nvPr>
        </p:nvSpPr>
        <p:spPr/>
        <p:txBody>
          <a:bodyPr>
            <a:normAutofit fontScale="92500" lnSpcReduction="20000"/>
          </a:bodyPr>
          <a:lstStyle/>
          <a:p>
            <a:pPr marL="0" indent="0">
              <a:buNone/>
            </a:pPr>
            <a:r>
              <a:rPr lang="en-GB" dirty="0"/>
              <a:t>If you know the number of elements in the second dimension of a 2D list or tuple, you can:</a:t>
            </a:r>
          </a:p>
          <a:p>
            <a:pPr marL="0" indent="0">
              <a:buNone/>
            </a:pPr>
            <a:endParaRPr lang="en-GB" dirty="0"/>
          </a:p>
          <a:p>
            <a:pPr marL="0" indent="0">
              <a:buNone/>
            </a:pPr>
            <a:r>
              <a:rPr lang="nn-NO" dirty="0">
                <a:latin typeface="Courier New" panose="02070309020205020404" pitchFamily="49" charset="0"/>
                <a:cs typeface="Courier New" panose="02070309020205020404" pitchFamily="49" charset="0"/>
              </a:rPr>
              <a:t>data = [</a:t>
            </a:r>
          </a:p>
          <a:p>
            <a:pPr marL="0" indent="0">
              <a:buNone/>
            </a:pPr>
            <a:r>
              <a:rPr lang="nn-NO" dirty="0">
                <a:latin typeface="Courier New" panose="02070309020205020404" pitchFamily="49" charset="0"/>
                <a:cs typeface="Courier New" panose="02070309020205020404" pitchFamily="49" charset="0"/>
              </a:rPr>
              <a:t>[0,1],</a:t>
            </a:r>
          </a:p>
          <a:p>
            <a:pPr marL="0" indent="0">
              <a:buNone/>
            </a:pPr>
            <a:r>
              <a:rPr lang="nn-NO" dirty="0">
                <a:latin typeface="Courier New" panose="02070309020205020404" pitchFamily="49" charset="0"/>
                <a:cs typeface="Courier New" panose="02070309020205020404" pitchFamily="49" charset="0"/>
              </a:rPr>
              <a:t>[2,3],</a:t>
            </a:r>
          </a:p>
          <a:p>
            <a:pPr marL="0" indent="0">
              <a:buNone/>
            </a:pPr>
            <a:r>
              <a:rPr lang="nn-NO" dirty="0">
                <a:latin typeface="Courier New" panose="02070309020205020404" pitchFamily="49" charset="0"/>
                <a:cs typeface="Courier New" panose="02070309020205020404" pitchFamily="49" charset="0"/>
              </a:rPr>
              <a:t>[4,5]</a:t>
            </a:r>
          </a:p>
          <a:p>
            <a:pPr marL="0" indent="0">
              <a:buNone/>
            </a:pPr>
            <a:r>
              <a:rPr lang="nn-NO" dirty="0">
                <a:latin typeface="Courier New" panose="02070309020205020404" pitchFamily="49" charset="0"/>
                <a:cs typeface="Courier New" panose="02070309020205020404" pitchFamily="49" charset="0"/>
              </a:rPr>
              <a:t>]</a:t>
            </a:r>
          </a:p>
          <a:p>
            <a:pPr marL="0" indent="0">
              <a:buNone/>
            </a:pPr>
            <a:endParaRPr lang="nn-NO" dirty="0">
              <a:latin typeface="Courier New" panose="02070309020205020404" pitchFamily="49" charset="0"/>
              <a:cs typeface="Courier New" panose="02070309020205020404" pitchFamily="49" charset="0"/>
            </a:endParaRPr>
          </a:p>
          <a:p>
            <a:pPr marL="0" indent="0">
              <a:buNone/>
            </a:pPr>
            <a:r>
              <a:rPr lang="nn-NO" dirty="0">
                <a:latin typeface="Courier New" panose="02070309020205020404" pitchFamily="49" charset="0"/>
                <a:cs typeface="Courier New" panose="02070309020205020404" pitchFamily="49" charset="0"/>
              </a:rPr>
              <a:t>for a,b in data: </a:t>
            </a:r>
          </a:p>
          <a:p>
            <a:pPr marL="0" indent="0">
              <a:buNone/>
            </a:pPr>
            <a:r>
              <a:rPr lang="nn-NO" dirty="0">
                <a:latin typeface="Courier New" panose="02070309020205020404" pitchFamily="49" charset="0"/>
                <a:cs typeface="Courier New" panose="02070309020205020404" pitchFamily="49" charset="0"/>
              </a:rPr>
              <a:t>        print (str(a) + " " + str(b))</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4963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zip uses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Really useful for looping through two sets of data at the same time. </a:t>
            </a:r>
          </a:p>
          <a:p>
            <a:pPr marL="0" indent="0">
              <a:buNone/>
            </a:pPr>
            <a:r>
              <a:rPr lang="en-GB" dirty="0"/>
              <a:t>Here, for example, we use it to make a dictionary from two lists:</a:t>
            </a:r>
          </a:p>
          <a:p>
            <a:pPr marL="0" indent="0">
              <a:buNone/>
            </a:pPr>
            <a:endParaRPr lang="en-GB" dirty="0"/>
          </a:p>
          <a:p>
            <a:pPr marL="0" indent="0">
              <a:buNone/>
            </a:pPr>
            <a:r>
              <a:rPr lang="pl-PL" dirty="0">
                <a:latin typeface="Courier New" panose="02070309020205020404" pitchFamily="49" charset="0"/>
                <a:cs typeface="Courier New" panose="02070309020205020404" pitchFamily="49" charset="0"/>
              </a:rPr>
              <a:t>a = [1,2,3,4,5]</a:t>
            </a:r>
          </a:p>
          <a:p>
            <a:pPr marL="0" indent="0">
              <a:buNone/>
            </a:pPr>
            <a:r>
              <a:rPr lang="pl-PL" dirty="0">
                <a:latin typeface="Courier New" panose="02070309020205020404" pitchFamily="49" charset="0"/>
                <a:cs typeface="Courier New" panose="02070309020205020404" pitchFamily="49" charset="0"/>
              </a:rPr>
              <a:t>b = [10,20,30,40,50]</a:t>
            </a:r>
          </a:p>
          <a:p>
            <a:pPr marL="0" indent="0">
              <a:buNone/>
            </a:pPr>
            <a:r>
              <a:rPr lang="pl-PL" dirty="0">
                <a:latin typeface="Courier New" panose="02070309020205020404" pitchFamily="49" charset="0"/>
                <a:cs typeface="Courier New" panose="02070309020205020404" pitchFamily="49" charset="0"/>
              </a:rPr>
              <a:t>z = zip(a,b)</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 = {}</a:t>
            </a:r>
            <a:endParaRPr lang="pl-PL" dirty="0">
              <a:latin typeface="Courier New" panose="02070309020205020404" pitchFamily="49" charset="0"/>
              <a:cs typeface="Courier New" panose="02070309020205020404" pitchFamily="49" charset="0"/>
            </a:endParaRPr>
          </a:p>
          <a:p>
            <a:pPr marL="0" indent="0">
              <a:buNone/>
            </a:pPr>
            <a:r>
              <a:rPr lang="pl-PL" dirty="0">
                <a:latin typeface="Courier New" panose="02070309020205020404" pitchFamily="49" charset="0"/>
                <a:cs typeface="Courier New" panose="02070309020205020404" pitchFamily="49" charset="0"/>
              </a:rPr>
              <a:t>for </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 in z:</a:t>
            </a:r>
          </a:p>
          <a:p>
            <a:pPr marL="0" indent="0">
              <a:buNone/>
            </a:pPr>
            <a:r>
              <a:rPr lang="en-GB" dirty="0">
                <a:latin typeface="Courier New" panose="02070309020205020404" pitchFamily="49" charset="0"/>
                <a:cs typeface="Courier New" panose="02070309020205020404" pitchFamily="49" charset="0"/>
              </a:rPr>
              <a:t>	</a:t>
            </a:r>
            <a:r>
              <a:rPr lang="pl-PL" dirty="0">
                <a:latin typeface="Courier New" panose="02070309020205020404" pitchFamily="49" charset="0"/>
                <a:cs typeface="Courier New" panose="02070309020205020404" pitchFamily="49" charset="0"/>
              </a:rPr>
              <a:t>d[</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[0]] = </a:t>
            </a:r>
            <a:r>
              <a:rPr lang="en-GB" dirty="0">
                <a:latin typeface="Courier New" panose="02070309020205020404" pitchFamily="49" charset="0"/>
                <a:cs typeface="Courier New" panose="02070309020205020404" pitchFamily="49" charset="0"/>
              </a:rPr>
              <a:t>t</a:t>
            </a:r>
            <a:r>
              <a:rPr lang="pl-PL" dirty="0">
                <a:latin typeface="Courier New" panose="02070309020205020404" pitchFamily="49" charset="0"/>
                <a:cs typeface="Courier New" panose="02070309020205020404" pitchFamily="49" charset="0"/>
              </a:rPr>
              <a:t>[1]</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print(d)</a:t>
            </a:r>
          </a:p>
        </p:txBody>
      </p:sp>
    </p:spTree>
    <p:extLst>
      <p:ext uri="{BB962C8B-B14F-4D97-AF65-F5344CB8AC3E}">
        <p14:creationId xmlns:p14="http://schemas.microsoft.com/office/powerpoint/2010/main" val="263970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6BE12-039D-488B-AF6F-8C7BC6D1C666}"/>
              </a:ext>
            </a:extLst>
          </p:cNvPr>
          <p:cNvSpPr>
            <a:spLocks noGrp="1"/>
          </p:cNvSpPr>
          <p:nvPr>
            <p:ph type="title"/>
          </p:nvPr>
        </p:nvSpPr>
        <p:spPr/>
        <p:txBody>
          <a:bodyPr/>
          <a:lstStyle/>
          <a:p>
            <a:pPr algn="r"/>
            <a:r>
              <a:rPr lang="en-GB" dirty="0" err="1"/>
              <a:t>Builtins</a:t>
            </a:r>
            <a:r>
              <a:rPr lang="en-GB" dirty="0"/>
              <a:t>: Iterators</a:t>
            </a:r>
          </a:p>
        </p:txBody>
      </p:sp>
      <p:sp>
        <p:nvSpPr>
          <p:cNvPr id="3" name="Content Placeholder 2">
            <a:extLst>
              <a:ext uri="{FF2B5EF4-FFF2-40B4-BE49-F238E27FC236}">
                <a16:creationId xmlns:a16="http://schemas.microsoft.com/office/drawing/2014/main" id="{54B47197-36F7-489F-9327-993433849E24}"/>
              </a:ext>
            </a:extLst>
          </p:cNvPr>
          <p:cNvSpPr>
            <a:spLocks noGrp="1"/>
          </p:cNvSpPr>
          <p:nvPr>
            <p:ph idx="1"/>
          </p:nvPr>
        </p:nvSpPr>
        <p:spPr>
          <a:xfrm>
            <a:off x="537881" y="1825625"/>
            <a:ext cx="11205883" cy="4351338"/>
          </a:xfrm>
        </p:spPr>
        <p:txBody>
          <a:bodyPr>
            <a:normAutofit fontScale="77500" lnSpcReduction="20000"/>
          </a:bodyPr>
          <a:lstStyle/>
          <a:p>
            <a:endParaRPr lang="en-GB" dirty="0"/>
          </a:p>
          <a:p>
            <a:pPr marL="0" indent="0">
              <a:buNone/>
            </a:pPr>
            <a:r>
              <a:rPr lang="en-GB" dirty="0">
                <a:latin typeface="Courier New" panose="02070309020205020404" pitchFamily="49" charset="0"/>
                <a:cs typeface="Courier New" panose="02070309020205020404" pitchFamily="49" charset="0"/>
              </a:rPr>
              <a:t>next(iterator[, default])</a:t>
            </a:r>
          </a:p>
          <a:p>
            <a:pPr marL="0" indent="0">
              <a:buNone/>
            </a:pPr>
            <a:endParaRPr lang="en-GB" dirty="0"/>
          </a:p>
          <a:p>
            <a:pPr marL="0" indent="0">
              <a:buNone/>
            </a:pPr>
            <a:r>
              <a:rPr lang="en-GB" dirty="0"/>
              <a:t>If you have any doubts about the iterator returning a value, this will return a default value at the end of the iterator. Obviously make sure it doesn't create an infinite loop. </a:t>
            </a:r>
          </a:p>
          <a:p>
            <a:pPr marL="0" indent="0">
              <a:buNone/>
            </a:pPr>
            <a:r>
              <a:rPr lang="en-GB" dirty="0"/>
              <a:t>If the default isn't given, it produces a warning at the end.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list(range(3))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it = </a:t>
            </a:r>
            <a:r>
              <a:rPr lang="en-GB" dirty="0" err="1">
                <a:latin typeface="Courier New" panose="02070309020205020404" pitchFamily="49" charset="0"/>
                <a:cs typeface="Courier New" panose="02070309020205020404" pitchFamily="49" charset="0"/>
              </a:rPr>
              <a:t>iter</a:t>
            </a: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a:t>
            </a:r>
          </a:p>
          <a:p>
            <a:pPr marL="0" indent="0">
              <a:buNone/>
            </a:pPr>
            <a:r>
              <a:rPr lang="en-GB" dirty="0">
                <a:latin typeface="Courier New" panose="02070309020205020404" pitchFamily="49" charset="0"/>
                <a:cs typeface="Courier New" panose="02070309020205020404" pitchFamily="49" charset="0"/>
              </a:rPr>
              <a:t>    print(next(it, "missing"))</a:t>
            </a:r>
          </a:p>
        </p:txBody>
      </p:sp>
      <p:sp>
        <p:nvSpPr>
          <p:cNvPr id="4" name="TextBox 3">
            <a:extLst>
              <a:ext uri="{FF2B5EF4-FFF2-40B4-BE49-F238E27FC236}">
                <a16:creationId xmlns:a16="http://schemas.microsoft.com/office/drawing/2014/main" id="{434666A5-A300-48C8-A002-F6285DF5BF37}"/>
              </a:ext>
            </a:extLst>
          </p:cNvPr>
          <p:cNvSpPr txBox="1"/>
          <p:nvPr/>
        </p:nvSpPr>
        <p:spPr>
          <a:xfrm>
            <a:off x="9377082" y="4001294"/>
            <a:ext cx="1475084" cy="1938992"/>
          </a:xfrm>
          <a:prstGeom prst="rect">
            <a:avLst/>
          </a:prstGeom>
          <a:noFill/>
        </p:spPr>
        <p:txBody>
          <a:bodyPr wrap="none" rtlCol="0">
            <a:spAutoFit/>
          </a:bodyPr>
          <a:lstStyle/>
          <a:p>
            <a:r>
              <a:rPr lang="en-GB" sz="2400" dirty="0">
                <a:latin typeface="Courier New" panose="02070309020205020404" pitchFamily="49" charset="0"/>
                <a:cs typeface="Courier New" panose="02070309020205020404" pitchFamily="49" charset="0"/>
              </a:rPr>
              <a:t>0</a:t>
            </a:r>
          </a:p>
          <a:p>
            <a:r>
              <a:rPr lang="en-GB" sz="2400" dirty="0">
                <a:latin typeface="Courier New" panose="02070309020205020404" pitchFamily="49" charset="0"/>
                <a:cs typeface="Courier New" panose="02070309020205020404" pitchFamily="49" charset="0"/>
              </a:rPr>
              <a:t>1</a:t>
            </a:r>
          </a:p>
          <a:p>
            <a:r>
              <a:rPr lang="en-GB" sz="2400" dirty="0">
                <a:latin typeface="Courier New" panose="02070309020205020404" pitchFamily="49" charset="0"/>
                <a:cs typeface="Courier New" panose="02070309020205020404" pitchFamily="49" charset="0"/>
              </a:rPr>
              <a:t>2</a:t>
            </a:r>
          </a:p>
          <a:p>
            <a:r>
              <a:rPr lang="en-GB" sz="2400" dirty="0">
                <a:latin typeface="Courier New" panose="02070309020205020404" pitchFamily="49" charset="0"/>
                <a:cs typeface="Courier New" panose="02070309020205020404" pitchFamily="49" charset="0"/>
              </a:rPr>
              <a:t>missing</a:t>
            </a:r>
          </a:p>
          <a:p>
            <a:r>
              <a:rPr lang="en-GB" sz="2400" dirty="0">
                <a:latin typeface="Courier New" panose="02070309020205020404" pitchFamily="49" charset="0"/>
                <a:cs typeface="Courier New" panose="02070309020205020404" pitchFamily="49" charset="0"/>
              </a:rPr>
              <a:t>missing</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2062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4C58-E573-4391-A9B8-B4BEA502067D}"/>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ECE331E2-67C6-4E71-8094-E39B220077CA}"/>
              </a:ext>
            </a:extLst>
          </p:cNvPr>
          <p:cNvSpPr>
            <a:spLocks noGrp="1"/>
          </p:cNvSpPr>
          <p:nvPr>
            <p:ph idx="1"/>
          </p:nvPr>
        </p:nvSpPr>
        <p:spPr>
          <a:xfrm>
            <a:off x="502023" y="1488140"/>
            <a:ext cx="11367247" cy="5038165"/>
          </a:xfrm>
        </p:spPr>
        <p:txBody>
          <a:bodyPr>
            <a:normAutofit/>
          </a:bodyPr>
          <a:lstStyle/>
          <a:p>
            <a:pPr marL="0" indent="0">
              <a:buNone/>
            </a:pPr>
            <a:r>
              <a:rPr lang="en-GB" dirty="0"/>
              <a:t>However, it is often necessary to know the coordinates in collection space of the item you're referencing.</a:t>
            </a:r>
          </a:p>
          <a:p>
            <a:pPr marL="0" indent="0">
              <a:buNone/>
            </a:pPr>
            <a:r>
              <a:rPr lang="en-GB" dirty="0">
                <a:latin typeface="Courier New" panose="02070309020205020404" pitchFamily="49" charset="0"/>
                <a:cs typeface="Courier New" panose="02070309020205020404" pitchFamily="49" charset="0"/>
              </a:rPr>
              <a:t>data = [</a:t>
            </a:r>
          </a:p>
          <a:p>
            <a:pPr marL="0" indent="0">
              <a:buNone/>
            </a:pPr>
            <a:r>
              <a:rPr lang="en-GB" dirty="0">
                <a:latin typeface="Courier New" panose="02070309020205020404" pitchFamily="49" charset="0"/>
                <a:cs typeface="Courier New" panose="02070309020205020404" pitchFamily="49" charset="0"/>
              </a:rPr>
              <a:t>[0,1,2],</a:t>
            </a:r>
          </a:p>
          <a:p>
            <a:pPr marL="0" indent="0">
              <a:buNone/>
            </a:pPr>
            <a:r>
              <a:rPr lang="en-GB" dirty="0">
                <a:latin typeface="Courier New" panose="02070309020205020404" pitchFamily="49" charset="0"/>
                <a:cs typeface="Courier New" panose="02070309020205020404" pitchFamily="49" charset="0"/>
              </a:rPr>
              <a:t>[3,4,5]</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 (data[</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][j])</a:t>
            </a:r>
          </a:p>
        </p:txBody>
      </p:sp>
    </p:spTree>
    <p:extLst>
      <p:ext uri="{BB962C8B-B14F-4D97-AF65-F5344CB8AC3E}">
        <p14:creationId xmlns:p14="http://schemas.microsoft.com/office/powerpoint/2010/main" val="2883218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4635-CDFA-498F-A331-0D4F02DF9B6E}"/>
              </a:ext>
            </a:extLst>
          </p:cNvPr>
          <p:cNvSpPr>
            <a:spLocks noGrp="1"/>
          </p:cNvSpPr>
          <p:nvPr>
            <p:ph type="title"/>
          </p:nvPr>
        </p:nvSpPr>
        <p:spPr/>
        <p:txBody>
          <a:bodyPr/>
          <a:lstStyle/>
          <a:p>
            <a:pPr algn="r"/>
            <a:r>
              <a:rPr lang="en-GB" dirty="0"/>
              <a:t>Reversed(sequence)</a:t>
            </a:r>
          </a:p>
        </p:txBody>
      </p:sp>
      <p:sp>
        <p:nvSpPr>
          <p:cNvPr id="3" name="Content Placeholder 2">
            <a:extLst>
              <a:ext uri="{FF2B5EF4-FFF2-40B4-BE49-F238E27FC236}">
                <a16:creationId xmlns:a16="http://schemas.microsoft.com/office/drawing/2014/main" id="{FDEA7C38-F223-46C8-BD85-1DCA54FD2203}"/>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reversed(</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Get a reverse iterator.</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a = list(range(3))</a:t>
            </a:r>
          </a:p>
          <a:p>
            <a:pPr marL="0" indent="0">
              <a:buNone/>
            </a:pPr>
            <a:r>
              <a:rPr lang="en-GB" sz="2400" dirty="0" err="1">
                <a:latin typeface="Courier New" panose="02070309020205020404" pitchFamily="49" charset="0"/>
                <a:cs typeface="Courier New" panose="02070309020205020404" pitchFamily="49" charset="0"/>
              </a:rPr>
              <a:t>ri</a:t>
            </a:r>
            <a:r>
              <a:rPr lang="en-GB" sz="2400" dirty="0">
                <a:latin typeface="Courier New" panose="02070309020205020404" pitchFamily="49" charset="0"/>
                <a:cs typeface="Courier New" panose="02070309020205020404" pitchFamily="49" charset="0"/>
              </a:rPr>
              <a:t> = reversed(a)</a:t>
            </a:r>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a:t>
            </a:r>
            <a:r>
              <a:rPr lang="en-GB" sz="2400" dirty="0" err="1">
                <a:latin typeface="Courier New" panose="02070309020205020404" pitchFamily="49" charset="0"/>
                <a:cs typeface="Courier New" panose="02070309020205020404" pitchFamily="49" charset="0"/>
              </a:rPr>
              <a:t>ri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p:txBody>
      </p:sp>
      <p:sp>
        <p:nvSpPr>
          <p:cNvPr id="4" name="TextBox 3">
            <a:extLst>
              <a:ext uri="{FF2B5EF4-FFF2-40B4-BE49-F238E27FC236}">
                <a16:creationId xmlns:a16="http://schemas.microsoft.com/office/drawing/2014/main" id="{98B444DB-7C79-436C-877F-193808D1AEE7}"/>
              </a:ext>
            </a:extLst>
          </p:cNvPr>
          <p:cNvSpPr txBox="1"/>
          <p:nvPr/>
        </p:nvSpPr>
        <p:spPr>
          <a:xfrm>
            <a:off x="9771530" y="4610894"/>
            <a:ext cx="369012" cy="1200329"/>
          </a:xfrm>
          <a:prstGeom prst="rect">
            <a:avLst/>
          </a:prstGeom>
          <a:noFill/>
        </p:spPr>
        <p:txBody>
          <a:bodyPr wrap="none" rtlCol="0">
            <a:spAutoFit/>
          </a:bodyPr>
          <a:lstStyle/>
          <a:p>
            <a:r>
              <a:rPr lang="en-GB" sz="2400" dirty="0">
                <a:latin typeface="Courier New" panose="02070309020205020404" pitchFamily="49" charset="0"/>
                <a:cs typeface="Courier New" panose="02070309020205020404" pitchFamily="49" charset="0"/>
              </a:rPr>
              <a:t>2</a:t>
            </a:r>
          </a:p>
          <a:p>
            <a:r>
              <a:rPr lang="en-GB" sz="2400" dirty="0">
                <a:latin typeface="Courier New" panose="02070309020205020404" pitchFamily="49" charset="0"/>
                <a:cs typeface="Courier New" panose="02070309020205020404" pitchFamily="49" charset="0"/>
              </a:rPr>
              <a:t>1</a:t>
            </a:r>
          </a:p>
          <a:p>
            <a:r>
              <a:rPr lang="en-GB" sz="2400" dirty="0">
                <a:latin typeface="Courier New" panose="02070309020205020404" pitchFamily="49" charset="0"/>
                <a:cs typeface="Courier New" panose="02070309020205020404" pitchFamily="49" charset="0"/>
              </a:rPr>
              <a:t>0</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49876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398E0-068F-4201-A8C7-7B3B72296EBC}"/>
              </a:ext>
            </a:extLst>
          </p:cNvPr>
          <p:cNvSpPr>
            <a:spLocks noGrp="1"/>
          </p:cNvSpPr>
          <p:nvPr>
            <p:ph type="title"/>
          </p:nvPr>
        </p:nvSpPr>
        <p:spPr/>
        <p:txBody>
          <a:bodyPr/>
          <a:lstStyle/>
          <a:p>
            <a:r>
              <a:rPr lang="en-GB" dirty="0"/>
              <a:t>Sorting lists</a:t>
            </a:r>
          </a:p>
        </p:txBody>
      </p:sp>
      <p:sp>
        <p:nvSpPr>
          <p:cNvPr id="3" name="Content Placeholder 2">
            <a:extLst>
              <a:ext uri="{FF2B5EF4-FFF2-40B4-BE49-F238E27FC236}">
                <a16:creationId xmlns:a16="http://schemas.microsoft.com/office/drawing/2014/main" id="{26C3AE7D-3C05-4C8F-9A5B-AEEE9D78F236}"/>
              </a:ext>
            </a:extLst>
          </p:cNvPr>
          <p:cNvSpPr>
            <a:spLocks noGrp="1"/>
          </p:cNvSpPr>
          <p:nvPr>
            <p:ph idx="1"/>
          </p:nvPr>
        </p:nvSpPr>
        <p:spPr>
          <a:xfrm>
            <a:off x="658905" y="1861483"/>
            <a:ext cx="10515600" cy="4351338"/>
          </a:xfrm>
        </p:spPr>
        <p:txBody>
          <a:bodyPr/>
          <a:lstStyle/>
          <a:p>
            <a:pPr marL="0" indent="0">
              <a:buNone/>
            </a:pPr>
            <a:r>
              <a:rPr lang="en-GB" dirty="0" err="1"/>
              <a:t>a.sort</a:t>
            </a:r>
            <a:r>
              <a:rPr lang="en-GB" dirty="0"/>
              <a:t>() 		# Sorts list a. From then on, the list is sorted.</a:t>
            </a:r>
          </a:p>
          <a:p>
            <a:pPr marL="0" indent="0">
              <a:buNone/>
            </a:pPr>
            <a:r>
              <a:rPr lang="en-GB" dirty="0"/>
              <a:t>b = sorted(a) 	# Copies list a, sorts it, and attaches the copy to b.</a:t>
            </a:r>
          </a:p>
          <a:p>
            <a:pPr marL="0" indent="0">
              <a:buNone/>
            </a:pPr>
            <a:endParaRPr lang="en-GB" dirty="0"/>
          </a:p>
          <a:p>
            <a:pPr marL="0" indent="0">
              <a:buNone/>
            </a:pPr>
            <a:r>
              <a:rPr lang="en-GB" dirty="0"/>
              <a:t>The former is more memory efficient. The latter leaves the original unchanged and will work on tuples, as it generates a list. </a:t>
            </a:r>
          </a:p>
          <a:p>
            <a:pPr marL="0" indent="0">
              <a:buNone/>
            </a:pPr>
            <a:endParaRPr lang="en-GB" dirty="0"/>
          </a:p>
          <a:p>
            <a:pPr marL="0" indent="0">
              <a:buNone/>
            </a:pPr>
            <a:r>
              <a:rPr lang="en-GB" dirty="0"/>
              <a:t>There are a wide variety of options for sorting, including defining the kind of sorting you want. See:</a:t>
            </a:r>
          </a:p>
          <a:p>
            <a:pPr marL="0" indent="0">
              <a:buNone/>
            </a:pPr>
            <a:r>
              <a:rPr lang="en-GB" dirty="0">
                <a:hlinkClick r:id="rId3"/>
              </a:rPr>
              <a:t>https://docs.python.org/3/howto/sorting.html</a:t>
            </a:r>
            <a:r>
              <a:rPr lang="en-GB" dirty="0"/>
              <a:t> </a:t>
            </a:r>
          </a:p>
          <a:p>
            <a:pPr marL="0" indent="0">
              <a:buNone/>
            </a:pPr>
            <a:endParaRPr lang="en-GB" dirty="0"/>
          </a:p>
        </p:txBody>
      </p:sp>
    </p:spTree>
    <p:extLst>
      <p:ext uri="{BB962C8B-B14F-4D97-AF65-F5344CB8AC3E}">
        <p14:creationId xmlns:p14="http://schemas.microsoft.com/office/powerpoint/2010/main" val="353615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12B40622-4580-40AE-A05E-8BEF46257017}"/>
              </a:ext>
            </a:extLst>
          </p:cNvPr>
          <p:cNvSpPr>
            <a:spLocks noGrp="1"/>
          </p:cNvSpPr>
          <p:nvPr>
            <p:ph type="title"/>
          </p:nvPr>
        </p:nvSpPr>
        <p:spPr/>
        <p:txBody>
          <a:bodyPr/>
          <a:lstStyle/>
          <a:p>
            <a:pPr algn="r"/>
            <a:r>
              <a:rPr lang="en-GB" altLang="en-US" sz="4000" dirty="0"/>
              <a:t>Nesting loops</a:t>
            </a:r>
          </a:p>
        </p:txBody>
      </p:sp>
      <p:sp>
        <p:nvSpPr>
          <p:cNvPr id="3" name="Content Placeholder 2">
            <a:extLst>
              <a:ext uri="{FF2B5EF4-FFF2-40B4-BE49-F238E27FC236}">
                <a16:creationId xmlns:a16="http://schemas.microsoft.com/office/drawing/2014/main" id="{ED25D271-337E-4C06-A58B-5D6D5CD553A2}"/>
              </a:ext>
            </a:extLst>
          </p:cNvPr>
          <p:cNvSpPr>
            <a:spLocks noGrp="1"/>
          </p:cNvSpPr>
          <p:nvPr>
            <p:ph idx="1"/>
          </p:nvPr>
        </p:nvSpPr>
        <p:spPr>
          <a:xfrm>
            <a:off x="838200" y="1125538"/>
            <a:ext cx="10349753" cy="5389562"/>
          </a:xfrm>
        </p:spPr>
        <p:txBody>
          <a:bodyPr>
            <a:normAutofit/>
          </a:bodyPr>
          <a:lstStyle/>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 (data[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marL="0" indent="0">
              <a:buNone/>
            </a:pPr>
            <a:endParaRPr lang="en-GB" sz="2400" dirty="0">
              <a:latin typeface="Courier New" panose="02070309020205020404" pitchFamily="49" charset="0"/>
              <a:cs typeface="Courier New" panose="02070309020205020404" pitchFamily="49" charset="0"/>
            </a:endParaRPr>
          </a:p>
          <a:p>
            <a:pPr marL="0" indent="0">
              <a:buNone/>
              <a:defRPr/>
            </a:pPr>
            <a:r>
              <a:rPr lang="en-GB" sz="2400" dirty="0"/>
              <a:t>Variables re-made if a loop runs more than once. </a:t>
            </a:r>
          </a:p>
          <a:p>
            <a:pPr marL="457200" indent="-457200">
              <a:buFont typeface="Arial" charset="0"/>
              <a:buAutoNum type="arabicParenR"/>
              <a:defRPr/>
            </a:pPr>
            <a:r>
              <a:rPr lang="en-GB" sz="2400" dirty="0"/>
              <a:t>The outer loop starts, then the inner loop starts.</a:t>
            </a:r>
          </a:p>
          <a:p>
            <a:pPr marL="457200" indent="-457200">
              <a:buFont typeface="Arial" charset="0"/>
              <a:buAutoNum type="arabicParenR"/>
              <a:defRPr/>
            </a:pPr>
            <a:r>
              <a:rPr lang="en-GB" sz="2400" dirty="0"/>
              <a:t>When the inner loop has run once, it returns to the start of the inner loop, not the outer loop.</a:t>
            </a:r>
          </a:p>
          <a:p>
            <a:pPr marL="457200" indent="-457200">
              <a:buFont typeface="Arial" charset="0"/>
              <a:buAutoNum type="arabicParenR"/>
              <a:defRPr/>
            </a:pPr>
            <a:r>
              <a:rPr lang="en-GB" sz="2400" dirty="0"/>
              <a:t>It keeps doing this until run to completion (j == </a:t>
            </a:r>
            <a:r>
              <a:rPr lang="en-GB" sz="2400" dirty="0" err="1"/>
              <a:t>len</a:t>
            </a:r>
            <a:r>
              <a:rPr lang="en-GB" sz="2400" dirty="0"/>
              <a:t>(data[</a:t>
            </a:r>
            <a:r>
              <a:rPr lang="en-GB" sz="2400" dirty="0" err="1"/>
              <a:t>i</a:t>
            </a:r>
            <a:r>
              <a:rPr lang="en-GB" sz="2400" dirty="0"/>
              <a:t>]); </a:t>
            </a:r>
            <a:r>
              <a:rPr lang="en-GB" sz="2400" dirty="0" err="1"/>
              <a:t>i</a:t>
            </a:r>
            <a:r>
              <a:rPr lang="en-GB" sz="2400" dirty="0"/>
              <a:t> still zero).</a:t>
            </a:r>
          </a:p>
          <a:p>
            <a:pPr marL="0" indent="0">
              <a:buNone/>
              <a:defRPr/>
            </a:pPr>
            <a:r>
              <a:rPr lang="en-GB" sz="2400" dirty="0"/>
              <a:t>What do you think happens to j then, and where does the code go next?</a:t>
            </a:r>
          </a:p>
        </p:txBody>
      </p:sp>
    </p:spTree>
    <p:extLst>
      <p:ext uri="{BB962C8B-B14F-4D97-AF65-F5344CB8AC3E}">
        <p14:creationId xmlns:p14="http://schemas.microsoft.com/office/powerpoint/2010/main" val="397120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E2F1637-0416-4468-BB21-5368A26536F6}"/>
              </a:ext>
            </a:extLst>
          </p:cNvPr>
          <p:cNvSpPr>
            <a:spLocks noGrp="1"/>
          </p:cNvSpPr>
          <p:nvPr>
            <p:ph type="title"/>
          </p:nvPr>
        </p:nvSpPr>
        <p:spPr>
          <a:xfrm>
            <a:off x="1981200" y="115888"/>
            <a:ext cx="8229600" cy="792162"/>
          </a:xfrm>
        </p:spPr>
        <p:txBody>
          <a:bodyPr/>
          <a:lstStyle/>
          <a:p>
            <a:pPr algn="r"/>
            <a:r>
              <a:rPr lang="en-GB" altLang="en-US"/>
              <a:t>Nesting loops</a:t>
            </a:r>
          </a:p>
        </p:txBody>
      </p:sp>
      <p:sp>
        <p:nvSpPr>
          <p:cNvPr id="57347" name="Content Placeholder 2">
            <a:extLst>
              <a:ext uri="{FF2B5EF4-FFF2-40B4-BE49-F238E27FC236}">
                <a16:creationId xmlns:a16="http://schemas.microsoft.com/office/drawing/2014/main" id="{35EEBE67-4C1D-4187-BC1C-5978F9817D84}"/>
              </a:ext>
            </a:extLst>
          </p:cNvPr>
          <p:cNvSpPr>
            <a:spLocks noGrp="1"/>
          </p:cNvSpPr>
          <p:nvPr>
            <p:ph idx="1"/>
          </p:nvPr>
        </p:nvSpPr>
        <p:spPr>
          <a:xfrm>
            <a:off x="1703388" y="908051"/>
            <a:ext cx="8507412" cy="5834063"/>
          </a:xfrm>
        </p:spPr>
        <p:txBody>
          <a:bodyPr/>
          <a:lstStyle/>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j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r>
              <a:rPr lang="en-GB" sz="2400" dirty="0">
                <a:latin typeface="Courier New" panose="02070309020205020404" pitchFamily="49" charset="0"/>
                <a:cs typeface="Courier New" panose="02070309020205020404" pitchFamily="49" charset="0"/>
              </a:rPr>
              <a:t>        print (data[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p>
          <a:p>
            <a:pPr marL="0" indent="0">
              <a:buNone/>
            </a:pPr>
            <a:endParaRPr lang="en-GB" altLang="en-US" sz="2400" dirty="0"/>
          </a:p>
          <a:p>
            <a:pPr marL="0" indent="0">
              <a:buNone/>
            </a:pPr>
            <a:r>
              <a:rPr lang="en-GB" altLang="en-US" sz="2400" dirty="0"/>
              <a:t>4) j is destroyed, and the outer loop increments to </a:t>
            </a:r>
            <a:r>
              <a:rPr lang="en-GB" altLang="en-US" sz="2400" dirty="0" err="1"/>
              <a:t>i</a:t>
            </a:r>
            <a:r>
              <a:rPr lang="en-GB" altLang="en-US" sz="2400" dirty="0"/>
              <a:t> = 1.</a:t>
            </a:r>
          </a:p>
          <a:p>
            <a:pPr marL="0" indent="0">
              <a:buNone/>
            </a:pPr>
            <a:r>
              <a:rPr lang="en-GB" altLang="en-US" sz="2400" dirty="0"/>
              <a:t>5) The inner loop runs again, j recreated as j = 0.</a:t>
            </a:r>
          </a:p>
          <a:p>
            <a:pPr marL="0" indent="0">
              <a:buNone/>
            </a:pPr>
            <a:r>
              <a:rPr lang="en-GB" altLang="en-US" sz="2400" dirty="0"/>
              <a:t>6) The inner loop runs to completion.</a:t>
            </a:r>
          </a:p>
          <a:p>
            <a:pPr marL="0" indent="0">
              <a:buNone/>
            </a:pPr>
            <a:r>
              <a:rPr lang="en-GB" altLang="en-US" sz="2400" dirty="0"/>
              <a:t>Thus, each time the outer loop runs once, the inner loop runs to completion.</a:t>
            </a:r>
          </a:p>
          <a:p>
            <a:pPr marL="0" indent="0">
              <a:buNone/>
            </a:pPr>
            <a:r>
              <a:rPr lang="en-GB" altLang="en-US" sz="2400" dirty="0"/>
              <a:t>7) This is repeated until the outer loop completes.</a:t>
            </a:r>
          </a:p>
          <a:p>
            <a:pPr marL="0" indent="0">
              <a:buNone/>
            </a:pPr>
            <a:r>
              <a:rPr lang="en-GB" altLang="en-US" sz="2400" dirty="0"/>
              <a:t>8) The code then moves on.</a:t>
            </a:r>
          </a:p>
        </p:txBody>
      </p:sp>
    </p:spTree>
    <p:extLst>
      <p:ext uri="{BB962C8B-B14F-4D97-AF65-F5344CB8AC3E}">
        <p14:creationId xmlns:p14="http://schemas.microsoft.com/office/powerpoint/2010/main" val="142416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F18B2B39-B31F-41F6-A054-D53246ABB14D}"/>
              </a:ext>
            </a:extLst>
          </p:cNvPr>
          <p:cNvSpPr>
            <a:spLocks noGrp="1"/>
          </p:cNvSpPr>
          <p:nvPr>
            <p:ph type="title"/>
          </p:nvPr>
        </p:nvSpPr>
        <p:spPr/>
        <p:txBody>
          <a:bodyPr/>
          <a:lstStyle/>
          <a:p>
            <a:pPr algn="r"/>
            <a:r>
              <a:rPr lang="en-GB" altLang="en-US" sz="4000" dirty="0"/>
              <a:t>Nested loops</a:t>
            </a:r>
          </a:p>
        </p:txBody>
      </p:sp>
      <p:sp>
        <p:nvSpPr>
          <p:cNvPr id="58371" name="Content Placeholder 2">
            <a:extLst>
              <a:ext uri="{FF2B5EF4-FFF2-40B4-BE49-F238E27FC236}">
                <a16:creationId xmlns:a16="http://schemas.microsoft.com/office/drawing/2014/main" id="{E2A6A710-9C07-4470-A805-67CE13861674}"/>
              </a:ext>
            </a:extLst>
          </p:cNvPr>
          <p:cNvSpPr>
            <a:spLocks noGrp="1"/>
          </p:cNvSpPr>
          <p:nvPr>
            <p:ph idx="1"/>
          </p:nvPr>
        </p:nvSpPr>
        <p:spPr>
          <a:xfrm>
            <a:off x="1774825" y="1268413"/>
            <a:ext cx="8642350" cy="4857750"/>
          </a:xfrm>
        </p:spPr>
        <p:txBody>
          <a:bodyPr/>
          <a:lstStyle/>
          <a:p>
            <a:pPr marL="0" indent="0">
              <a:buNone/>
            </a:pPr>
            <a:r>
              <a:rPr lang="en-GB" altLang="en-US" sz="2400" dirty="0"/>
              <a:t>Let’s look at i and j:</a:t>
            </a:r>
          </a:p>
          <a:p>
            <a:pPr marL="0" indent="0">
              <a:buNone/>
            </a:pPr>
            <a:r>
              <a:rPr lang="en-GB" altLang="en-US" sz="2400" b="1" dirty="0"/>
              <a:t>i 	j</a:t>
            </a:r>
          </a:p>
          <a:p>
            <a:pPr marL="0" indent="0">
              <a:buNone/>
            </a:pPr>
            <a:r>
              <a:rPr lang="en-GB" altLang="en-US" sz="2400" dirty="0"/>
              <a:t>0	0</a:t>
            </a:r>
          </a:p>
          <a:p>
            <a:pPr marL="0" indent="0">
              <a:buNone/>
            </a:pPr>
            <a:r>
              <a:rPr lang="en-GB" altLang="en-US" sz="2400" dirty="0"/>
              <a:t>0	1</a:t>
            </a:r>
          </a:p>
          <a:p>
            <a:pPr marL="0" indent="0">
              <a:buNone/>
            </a:pPr>
            <a:r>
              <a:rPr lang="en-GB" altLang="en-US" sz="2400" dirty="0"/>
              <a:t>0	2</a:t>
            </a:r>
          </a:p>
          <a:p>
            <a:pPr marL="0" indent="0">
              <a:buNone/>
            </a:pPr>
            <a:r>
              <a:rPr lang="en-GB" altLang="en-US" sz="2400" dirty="0"/>
              <a:t>1	0</a:t>
            </a:r>
          </a:p>
          <a:p>
            <a:pPr marL="0" indent="0">
              <a:buNone/>
            </a:pPr>
            <a:r>
              <a:rPr lang="en-GB" altLang="en-US" sz="2400" dirty="0"/>
              <a:t>1	1</a:t>
            </a:r>
          </a:p>
          <a:p>
            <a:pPr marL="0" indent="0">
              <a:buNone/>
            </a:pPr>
            <a:r>
              <a:rPr lang="en-GB" altLang="en-US" sz="2400" dirty="0"/>
              <a:t>1	2</a:t>
            </a:r>
          </a:p>
          <a:p>
            <a:pPr marL="0" indent="0">
              <a:buNone/>
            </a:pPr>
            <a:endParaRPr lang="en-GB" altLang="en-US" sz="2400" dirty="0"/>
          </a:p>
          <a:p>
            <a:pPr marL="0" indent="0">
              <a:buNone/>
            </a:pPr>
            <a:r>
              <a:rPr lang="en-GB" altLang="en-US" sz="2400" dirty="0"/>
              <a:t>This is exactly what we need for moving down a row at a time in our array (i) and then running across each row a space at a time (j).</a:t>
            </a:r>
          </a:p>
        </p:txBody>
      </p:sp>
    </p:spTree>
    <p:extLst>
      <p:ext uri="{BB962C8B-B14F-4D97-AF65-F5344CB8AC3E}">
        <p14:creationId xmlns:p14="http://schemas.microsoft.com/office/powerpoint/2010/main" val="269471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97F8-1CE8-4A4A-BF87-2E3A5B9DD143}"/>
              </a:ext>
            </a:extLst>
          </p:cNvPr>
          <p:cNvSpPr>
            <a:spLocks noGrp="1"/>
          </p:cNvSpPr>
          <p:nvPr>
            <p:ph type="title"/>
          </p:nvPr>
        </p:nvSpPr>
        <p:spPr/>
        <p:txBody>
          <a:bodyPr/>
          <a:lstStyle/>
          <a:p>
            <a:pPr algn="r"/>
            <a:r>
              <a:rPr lang="en-GB" dirty="0"/>
              <a:t>Issues</a:t>
            </a:r>
          </a:p>
        </p:txBody>
      </p:sp>
      <p:sp>
        <p:nvSpPr>
          <p:cNvPr id="3" name="Content Placeholder 2">
            <a:extLst>
              <a:ext uri="{FF2B5EF4-FFF2-40B4-BE49-F238E27FC236}">
                <a16:creationId xmlns:a16="http://schemas.microsoft.com/office/drawing/2014/main" id="{468155D2-F2A7-4216-BE3E-52653E93A089}"/>
              </a:ext>
            </a:extLst>
          </p:cNvPr>
          <p:cNvSpPr>
            <a:spLocks noGrp="1"/>
          </p:cNvSpPr>
          <p:nvPr>
            <p:ph idx="1"/>
          </p:nvPr>
        </p:nvSpPr>
        <p:spPr/>
        <p:txBody>
          <a:bodyPr/>
          <a:lstStyle/>
          <a:p>
            <a:pPr marL="0" indent="0">
              <a:buNone/>
            </a:pPr>
            <a:r>
              <a:rPr lang="en-GB" altLang="en-US" dirty="0"/>
              <a:t>This is surely one of the neatest algorithms ever!</a:t>
            </a:r>
          </a:p>
          <a:p>
            <a:pPr marL="0" indent="0">
              <a:buNone/>
            </a:pPr>
            <a:r>
              <a:rPr lang="en-GB" altLang="en-US" dirty="0"/>
              <a:t>However, it is easy to make mistakes which are avoided by directly using the target variable to access items. </a:t>
            </a:r>
          </a:p>
          <a:p>
            <a:pPr marL="0" indent="0">
              <a:buNone/>
            </a:pPr>
            <a:r>
              <a:rPr lang="en-GB" altLang="en-US" dirty="0"/>
              <a:t>There are three problems with the below. Can you spot them?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a:t>
            </a:r>
          </a:p>
          <a:p>
            <a:pPr marL="0" indent="0">
              <a:buNone/>
            </a:pPr>
            <a:r>
              <a:rPr lang="en-GB" dirty="0">
                <a:latin typeface="Courier New" panose="02070309020205020404" pitchFamily="49" charset="0"/>
                <a:cs typeface="Courier New" panose="02070309020205020404" pitchFamily="49" charset="0"/>
              </a:rPr>
              <a:t>    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(data[j])):</a:t>
            </a:r>
          </a:p>
          <a:p>
            <a:pPr marL="0" indent="0">
              <a:buNone/>
            </a:pPr>
            <a:r>
              <a:rPr lang="en-GB" dirty="0">
                <a:latin typeface="Courier New" panose="02070309020205020404" pitchFamily="49" charset="0"/>
                <a:cs typeface="Courier New" panose="02070309020205020404" pitchFamily="49" charset="0"/>
              </a:rPr>
              <a:t>		data[j][</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10</a:t>
            </a:r>
          </a:p>
          <a:p>
            <a:pPr marL="0" indent="0">
              <a:buNone/>
            </a:pPr>
            <a:endParaRPr lang="en-GB" dirty="0"/>
          </a:p>
        </p:txBody>
      </p:sp>
    </p:spTree>
    <p:extLst>
      <p:ext uri="{BB962C8B-B14F-4D97-AF65-F5344CB8AC3E}">
        <p14:creationId xmlns:p14="http://schemas.microsoft.com/office/powerpoint/2010/main" val="39967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721BB60A-9451-431C-8D8D-8AAD34D94041}"/>
              </a:ext>
            </a:extLst>
          </p:cNvPr>
          <p:cNvSpPr>
            <a:spLocks noGrp="1"/>
          </p:cNvSpPr>
          <p:nvPr>
            <p:ph type="title"/>
          </p:nvPr>
        </p:nvSpPr>
        <p:spPr>
          <a:xfrm>
            <a:off x="1981200" y="274638"/>
            <a:ext cx="8229600" cy="633412"/>
          </a:xfrm>
        </p:spPr>
        <p:txBody>
          <a:bodyPr>
            <a:normAutofit fontScale="90000"/>
          </a:bodyPr>
          <a:lstStyle/>
          <a:p>
            <a:pPr algn="r"/>
            <a:r>
              <a:rPr lang="en-GB" altLang="en-US" sz="4000" dirty="0"/>
              <a:t>2D issues</a:t>
            </a:r>
          </a:p>
        </p:txBody>
      </p:sp>
      <p:sp>
        <p:nvSpPr>
          <p:cNvPr id="3" name="Content Placeholder 2">
            <a:extLst>
              <a:ext uri="{FF2B5EF4-FFF2-40B4-BE49-F238E27FC236}">
                <a16:creationId xmlns:a16="http://schemas.microsoft.com/office/drawing/2014/main" id="{F52E86DB-FD14-4A73-B04B-56FE5F6DCA6F}"/>
              </a:ext>
            </a:extLst>
          </p:cNvPr>
          <p:cNvSpPr>
            <a:spLocks noGrp="1"/>
          </p:cNvSpPr>
          <p:nvPr>
            <p:ph idx="1"/>
          </p:nvPr>
        </p:nvSpPr>
        <p:spPr>
          <a:xfrm>
            <a:off x="1703389" y="908050"/>
            <a:ext cx="8785225" cy="5761038"/>
          </a:xfrm>
        </p:spPr>
        <p:txBody>
          <a:bodyPr>
            <a:normAutofit/>
          </a:bodyPr>
          <a:lstStyle/>
          <a:p>
            <a:pPr marL="0" indent="0">
              <a:buNone/>
              <a:defRPr/>
            </a:pPr>
            <a:r>
              <a:rPr lang="en-GB" sz="2400" dirty="0"/>
              <a:t>The three mistakes are classics that everyone makes, even experienced coders:</a:t>
            </a:r>
          </a:p>
          <a:p>
            <a:pPr marL="0" indent="0">
              <a:buNone/>
              <a:defRPr/>
            </a:pPr>
            <a:endParaRPr lang="en-GB" sz="2400" dirty="0"/>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a:t>
            </a:r>
          </a:p>
          <a:p>
            <a:pPr marL="0" indent="0">
              <a:buNone/>
            </a:pPr>
            <a:r>
              <a:rPr lang="en-GB" sz="2400" dirty="0">
                <a:latin typeface="Courier New" panose="02070309020205020404" pitchFamily="49" charset="0"/>
                <a:cs typeface="Courier New" panose="02070309020205020404" pitchFamily="49" charset="0"/>
              </a:rPr>
              <a:t>    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range(</a:t>
            </a: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(data[j])):</a:t>
            </a:r>
          </a:p>
          <a:p>
            <a:pPr marL="0" indent="0">
              <a:buNone/>
            </a:pPr>
            <a:r>
              <a:rPr lang="en-GB" sz="2400" dirty="0">
                <a:latin typeface="Courier New" panose="02070309020205020404" pitchFamily="49" charset="0"/>
                <a:cs typeface="Courier New" panose="02070309020205020404" pitchFamily="49" charset="0"/>
              </a:rPr>
              <a:t>		data[j][</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 10</a:t>
            </a:r>
          </a:p>
          <a:p>
            <a:pPr marL="0" indent="0">
              <a:buNone/>
              <a:defRPr/>
            </a:pPr>
            <a:endParaRPr lang="en-GB" sz="2400" dirty="0"/>
          </a:p>
          <a:p>
            <a:pPr marL="457200" indent="-457200">
              <a:buFont typeface="Arial" charset="0"/>
              <a:buAutoNum type="arabicParenR"/>
              <a:defRPr/>
            </a:pPr>
            <a:r>
              <a:rPr lang="en-GB" sz="2400" dirty="0" err="1">
                <a:latin typeface="Courier New" panose="02070309020205020404" pitchFamily="49" charset="0"/>
                <a:cs typeface="Courier New" panose="02070309020205020404" pitchFamily="49" charset="0"/>
              </a:rPr>
              <a:t>len</a:t>
            </a:r>
            <a:r>
              <a:rPr lang="en-GB" sz="2400" dirty="0">
                <a:latin typeface="Courier New" panose="02070309020205020404" pitchFamily="49" charset="0"/>
                <a:cs typeface="Courier New" panose="02070309020205020404" pitchFamily="49" charset="0"/>
              </a:rPr>
              <a:t>(data[j])) </a:t>
            </a:r>
            <a:r>
              <a:rPr lang="en-GB" sz="2400" dirty="0"/>
              <a:t>Looping through to the wrong dimension length. This is very common if the lengths are hard-wired in, so avoid that.</a:t>
            </a:r>
          </a:p>
          <a:p>
            <a:pPr marL="0" indent="0">
              <a:buNone/>
              <a:defRPr/>
            </a:pPr>
            <a:endParaRPr lang="en-GB" dirty="0"/>
          </a:p>
        </p:txBody>
      </p:sp>
    </p:spTree>
    <p:extLst>
      <p:ext uri="{BB962C8B-B14F-4D97-AF65-F5344CB8AC3E}">
        <p14:creationId xmlns:p14="http://schemas.microsoft.com/office/powerpoint/2010/main" val="28880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4C27738C-9743-422E-BE4B-E75173519623}"/>
              </a:ext>
            </a:extLst>
          </p:cNvPr>
          <p:cNvSpPr>
            <a:spLocks noGrp="1"/>
          </p:cNvSpPr>
          <p:nvPr>
            <p:ph type="title"/>
          </p:nvPr>
        </p:nvSpPr>
        <p:spPr>
          <a:xfrm>
            <a:off x="1981200" y="274638"/>
            <a:ext cx="8229600" cy="633412"/>
          </a:xfrm>
        </p:spPr>
        <p:txBody>
          <a:bodyPr>
            <a:normAutofit fontScale="90000"/>
          </a:bodyPr>
          <a:lstStyle/>
          <a:p>
            <a:pPr algn="r"/>
            <a:r>
              <a:rPr lang="en-GB" altLang="en-US" sz="4000" dirty="0"/>
              <a:t>2D issues</a:t>
            </a:r>
          </a:p>
        </p:txBody>
      </p:sp>
      <p:sp>
        <p:nvSpPr>
          <p:cNvPr id="3" name="Content Placeholder 2">
            <a:extLst>
              <a:ext uri="{FF2B5EF4-FFF2-40B4-BE49-F238E27FC236}">
                <a16:creationId xmlns:a16="http://schemas.microsoft.com/office/drawing/2014/main" id="{B52DC59A-3E10-45B9-AA7E-DF224761164C}"/>
              </a:ext>
            </a:extLst>
          </p:cNvPr>
          <p:cNvSpPr>
            <a:spLocks noGrp="1"/>
          </p:cNvSpPr>
          <p:nvPr>
            <p:ph idx="1"/>
          </p:nvPr>
        </p:nvSpPr>
        <p:spPr>
          <a:xfrm>
            <a:off x="1703389" y="908050"/>
            <a:ext cx="8785225" cy="5761038"/>
          </a:xfrm>
        </p:spPr>
        <p:txBody>
          <a:bodyPr/>
          <a:lstStyle/>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(data[j])):</a:t>
            </a:r>
          </a:p>
          <a:p>
            <a:pPr marL="0" indent="0">
              <a:buNone/>
            </a:pPr>
            <a:r>
              <a:rPr lang="en-GB" sz="2000" dirty="0">
                <a:latin typeface="Courier New" panose="02070309020205020404" pitchFamily="49" charset="0"/>
                <a:cs typeface="Courier New" panose="02070309020205020404" pitchFamily="49" charset="0"/>
              </a:rPr>
              <a:t>		data[j][</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10</a:t>
            </a:r>
          </a:p>
          <a:p>
            <a:pPr marL="0" indent="0">
              <a:buNone/>
              <a:defRPr/>
            </a:pPr>
            <a:endParaRPr lang="en-GB" sz="2200" dirty="0">
              <a:latin typeface="Courier New" pitchFamily="49" charset="0"/>
              <a:cs typeface="Courier New" pitchFamily="49" charset="0"/>
            </a:endParaRPr>
          </a:p>
          <a:p>
            <a:pPr marL="457200" indent="-457200">
              <a:buFont typeface="+mj-lt"/>
              <a:buAutoNum type="arabicParenR" startAt="2"/>
              <a:defRPr/>
            </a:pPr>
            <a:r>
              <a:rPr lang="en-GB" sz="2400" dirty="0">
                <a:latin typeface="Courier New" pitchFamily="49" charset="0"/>
                <a:cs typeface="Courier New" pitchFamily="49" charset="0"/>
              </a:rPr>
              <a:t>for </a:t>
            </a:r>
            <a:r>
              <a:rPr lang="en-GB" sz="2400" dirty="0" err="1">
                <a:latin typeface="Courier New" pitchFamily="49" charset="0"/>
                <a:cs typeface="Courier New" pitchFamily="49" charset="0"/>
              </a:rPr>
              <a:t>i</a:t>
            </a:r>
            <a:r>
              <a:rPr lang="en-GB" sz="2400" dirty="0">
                <a:latin typeface="Courier New" pitchFamily="49" charset="0"/>
                <a:cs typeface="Courier New" pitchFamily="49" charset="0"/>
              </a:rPr>
              <a:t> </a:t>
            </a:r>
            <a:r>
              <a:rPr lang="en-GB" sz="2400" dirty="0"/>
              <a:t>Cutting and pasting your outer loop to make your inner loop, and forgetting to change part of the variable use; here, the inner increment should be to j.</a:t>
            </a:r>
          </a:p>
        </p:txBody>
      </p:sp>
    </p:spTree>
    <p:extLst>
      <p:ext uri="{BB962C8B-B14F-4D97-AF65-F5344CB8AC3E}">
        <p14:creationId xmlns:p14="http://schemas.microsoft.com/office/powerpoint/2010/main" val="355066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D00FF0D8-D90E-461C-8C4D-16B85C14E223}"/>
              </a:ext>
            </a:extLst>
          </p:cNvPr>
          <p:cNvSpPr>
            <a:spLocks noGrp="1"/>
          </p:cNvSpPr>
          <p:nvPr>
            <p:ph type="title"/>
          </p:nvPr>
        </p:nvSpPr>
        <p:spPr>
          <a:xfrm>
            <a:off x="1981200" y="274638"/>
            <a:ext cx="8229600" cy="633412"/>
          </a:xfrm>
        </p:spPr>
        <p:txBody>
          <a:bodyPr>
            <a:normAutofit fontScale="90000"/>
          </a:bodyPr>
          <a:lstStyle/>
          <a:p>
            <a:pPr algn="r"/>
            <a:r>
              <a:rPr lang="en-GB" altLang="en-US" sz="4000"/>
              <a:t>2D issues</a:t>
            </a:r>
          </a:p>
        </p:txBody>
      </p:sp>
      <p:sp>
        <p:nvSpPr>
          <p:cNvPr id="3" name="Content Placeholder 2">
            <a:extLst>
              <a:ext uri="{FF2B5EF4-FFF2-40B4-BE49-F238E27FC236}">
                <a16:creationId xmlns:a16="http://schemas.microsoft.com/office/drawing/2014/main" id="{BFA68B04-6C63-42EB-9478-9B340BA08D9D}"/>
              </a:ext>
            </a:extLst>
          </p:cNvPr>
          <p:cNvSpPr>
            <a:spLocks noGrp="1"/>
          </p:cNvSpPr>
          <p:nvPr>
            <p:ph idx="1"/>
          </p:nvPr>
        </p:nvSpPr>
        <p:spPr>
          <a:xfrm>
            <a:off x="394447" y="908050"/>
            <a:ext cx="11026588" cy="5761038"/>
          </a:xfrm>
        </p:spPr>
        <p:txBody>
          <a:bodyPr/>
          <a:lstStyle/>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a:t>
            </a:r>
          </a:p>
          <a:p>
            <a:pPr marL="0" indent="0">
              <a:buNone/>
            </a:pPr>
            <a:r>
              <a:rPr lang="en-GB" sz="2000" dirty="0">
                <a:latin typeface="Courier New" panose="02070309020205020404" pitchFamily="49" charset="0"/>
                <a:cs typeface="Courier New" panose="02070309020205020404" pitchFamily="49" charset="0"/>
              </a:rPr>
              <a:t>    for i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(data[j])):</a:t>
            </a:r>
          </a:p>
          <a:p>
            <a:pPr marL="0" indent="0">
              <a:buNone/>
            </a:pPr>
            <a:r>
              <a:rPr lang="en-GB" sz="2000" dirty="0">
                <a:latin typeface="Courier New" panose="02070309020205020404" pitchFamily="49" charset="0"/>
                <a:cs typeface="Courier New" panose="02070309020205020404" pitchFamily="49" charset="0"/>
              </a:rPr>
              <a:t>		data[j][</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10</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457200" indent="-457200">
              <a:buFont typeface="+mj-lt"/>
              <a:buAutoNum type="arabicParenR" startAt="3"/>
              <a:defRPr/>
            </a:pPr>
            <a:r>
              <a:rPr lang="en-GB" sz="2400" dirty="0">
                <a:latin typeface="Courier New" panose="02070309020205020404" pitchFamily="49" charset="0"/>
                <a:cs typeface="Courier New" panose="02070309020205020404" pitchFamily="49" charset="0"/>
              </a:rPr>
              <a:t>data[j][</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a:t>
            </a:r>
            <a:r>
              <a:rPr lang="en-GB" sz="2400" dirty="0"/>
              <a:t>Switching the indices the wrong way round. This should be </a:t>
            </a:r>
            <a:r>
              <a:rPr lang="en-GB" sz="2400" dirty="0">
                <a:latin typeface="Courier New" panose="02070309020205020404" pitchFamily="49" charset="0"/>
                <a:cs typeface="Courier New" panose="02070309020205020404" pitchFamily="49" charset="0"/>
              </a:rPr>
              <a:t>data[</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][j]</a:t>
            </a:r>
            <a:r>
              <a:rPr lang="en-GB" sz="2400" dirty="0"/>
              <a:t>. With an non-square array, this will result in trying to read off one side of the array and the program will break. Worse, with a square array, your data will silently be transposed. </a:t>
            </a:r>
          </a:p>
          <a:p>
            <a:pPr marL="0" indent="0">
              <a:buNone/>
              <a:defRPr/>
            </a:pPr>
            <a:r>
              <a:rPr lang="en-GB" sz="2400" dirty="0"/>
              <a:t>If you get confused, run through your algorithm by hand on paper, using a 2 by 3 non-square array.</a:t>
            </a:r>
          </a:p>
          <a:p>
            <a:pPr marL="0" indent="0">
              <a:buNone/>
              <a:defRPr/>
            </a:pPr>
            <a:endParaRPr lang="en-GB" dirty="0"/>
          </a:p>
        </p:txBody>
      </p:sp>
    </p:spTree>
    <p:extLst>
      <p:ext uri="{BB962C8B-B14F-4D97-AF65-F5344CB8AC3E}">
        <p14:creationId xmlns:p14="http://schemas.microsoft.com/office/powerpoint/2010/main" val="1095219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17020</TotalTime>
  <Words>1354</Words>
  <Application>Microsoft Office PowerPoint</Application>
  <PresentationFormat>Widescreen</PresentationFormat>
  <Paragraphs>250</Paragraphs>
  <Slides>21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Arial</vt:lpstr>
      <vt:lpstr>Arial Narrow</vt:lpstr>
      <vt:lpstr>Calibri</vt:lpstr>
      <vt:lpstr>Calibri Light</vt:lpstr>
      <vt:lpstr>Courier New</vt:lpstr>
      <vt:lpstr>Wingdings</vt:lpstr>
      <vt:lpstr>Office Theme</vt:lpstr>
      <vt:lpstr>2D loops</vt:lpstr>
      <vt:lpstr>2D loops</vt:lpstr>
      <vt:lpstr>Nesting loops</vt:lpstr>
      <vt:lpstr>Nesting loops</vt:lpstr>
      <vt:lpstr>Nested loops</vt:lpstr>
      <vt:lpstr>Issues</vt:lpstr>
      <vt:lpstr>2D issues</vt:lpstr>
      <vt:lpstr>2D issues</vt:lpstr>
      <vt:lpstr>2D issues</vt:lpstr>
      <vt:lpstr>Print</vt:lpstr>
      <vt:lpstr>When to act</vt:lpstr>
      <vt:lpstr>When to act</vt:lpstr>
      <vt:lpstr>Moving window algorithms</vt:lpstr>
      <vt:lpstr>Variations</vt:lpstr>
      <vt:lpstr>Variations</vt:lpstr>
      <vt:lpstr>Boundary problems</vt:lpstr>
      <vt:lpstr>Multiple targets</vt:lpstr>
      <vt:lpstr>zip uses</vt:lpstr>
      <vt:lpstr>Builtins: Iterators</vt:lpstr>
      <vt:lpstr>Reversed(sequence)</vt:lpstr>
      <vt:lpstr>Sorting 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1438</cp:revision>
  <dcterms:created xsi:type="dcterms:W3CDTF">2017-08-18T14:16:12Z</dcterms:created>
  <dcterms:modified xsi:type="dcterms:W3CDTF">2017-10-26T02:00:56Z</dcterms:modified>
</cp:coreProperties>
</file>