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1105" r:id="rId2"/>
    <p:sldId id="1233" r:id="rId3"/>
    <p:sldId id="1232" r:id="rId4"/>
    <p:sldId id="1101" r:id="rId5"/>
    <p:sldId id="1083" r:id="rId6"/>
    <p:sldId id="1110" r:id="rId7"/>
    <p:sldId id="1112" r:id="rId8"/>
    <p:sldId id="1075" r:id="rId9"/>
    <p:sldId id="1088" r:id="rId10"/>
    <p:sldId id="1084" r:id="rId11"/>
    <p:sldId id="1114" r:id="rId12"/>
    <p:sldId id="111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364" autoAdjust="0"/>
    <p:restoredTop sz="65291" autoAdjust="0"/>
  </p:normalViewPr>
  <p:slideViewPr>
    <p:cSldViewPr snapToGrid="0">
      <p:cViewPr varScale="1">
        <p:scale>
          <a:sx n="41" d="100"/>
          <a:sy n="41" d="100"/>
        </p:scale>
        <p:origin x="48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544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362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“For non-negative indices, the length of a slice is the difference of the indices, if both are within bounds. For example, the length of word[1:3] is 2.”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424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516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https://docs.python.org/3/tutorial/datastructures.html#more-on-lists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028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0542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989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List(</a:t>
            </a:r>
            <a:r>
              <a:rPr lang="en-GB" dirty="0" err="1"/>
              <a:t>seq</a:t>
            </a:r>
            <a:r>
              <a:rPr lang="en-GB" dirty="0"/>
              <a:t>) https://docs.python.org/3/faq/programming.html#how-do-i-create-a-multidimensional-list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593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One place lists are used is in getting data into a program.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439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22/10/2017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9AACB-9918-4947-930E-6DE3DBDE1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5AF89-83FA-4F40-94B5-45B6B60C3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Like tuples, but mutable.</a:t>
            </a:r>
          </a:p>
          <a:p>
            <a:pPr marL="0" indent="0">
              <a:buNone/>
            </a:pPr>
            <a:r>
              <a:rPr lang="en-GB" dirty="0"/>
              <a:t>Formed with brackets:</a:t>
            </a:r>
          </a:p>
          <a:p>
            <a:pPr marL="0" indent="0">
              <a:buNone/>
            </a:pPr>
            <a:r>
              <a:rPr lang="en-GB" dirty="0"/>
              <a:t>Assignment: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[1,2,3]</a:t>
            </a:r>
          </a:p>
          <a:p>
            <a:pPr marL="0" indent="0">
              <a:buNone/>
            </a:pPr>
            <a:r>
              <a:rPr lang="en-GB" dirty="0"/>
              <a:t>Or with a constructor function: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list(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some_other_container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Subscription (again, zero based indexing):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a[0]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			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a[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(a) - 1]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580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0C43C-AD70-457A-8F4C-B8F1EB861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09849" cy="1325563"/>
          </a:xfrm>
        </p:spPr>
        <p:txBody>
          <a:bodyPr/>
          <a:lstStyle/>
          <a:p>
            <a:pPr algn="r"/>
            <a:r>
              <a:rPr lang="en-GB" dirty="0"/>
              <a:t>Command line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DEE98-4DFC-497F-B1E5-F94EA56EE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302" y="1825625"/>
            <a:ext cx="11169746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When you run a Python program at the command line, you can pass information into it.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This is not unusual. When you click on a Word file in Windows, what is happening in the background is Word is being activated and passed the filename to open.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Indeed, when you run a Python program, you are doing this:</a:t>
            </a:r>
          </a:p>
          <a:p>
            <a:pPr marL="0" indent="0">
              <a:buNone/>
            </a:pPr>
            <a:r>
              <a:rPr lang="en-GB" dirty="0"/>
              <a:t>python helloworld.py </a:t>
            </a:r>
          </a:p>
          <a:p>
            <a:pPr marL="0" indent="0">
              <a:buNone/>
            </a:pPr>
            <a:r>
              <a:rPr lang="en-GB" dirty="0"/>
              <a:t>you're saying "run the python program, and the thing after its name is the file for it to execute."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elements passed into a program like this are called "command line arguments". They are used to quickly say how a program should work without re-writing the code.</a:t>
            </a:r>
          </a:p>
        </p:txBody>
      </p:sp>
    </p:spTree>
    <p:extLst>
      <p:ext uri="{BB962C8B-B14F-4D97-AF65-F5344CB8AC3E}">
        <p14:creationId xmlns:p14="http://schemas.microsoft.com/office/powerpoint/2010/main" val="3442638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6301E-F534-4E6C-A84B-28EF763ED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Command line arguments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142CD-32F1-4A2C-BCBA-864F43239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We can actually get our code to record command line arguments.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python ourfile.py arg1 arg2 arg3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Inside the program, these are made available in a list called </a:t>
            </a:r>
            <a:r>
              <a:rPr lang="en-GB" dirty="0" err="1"/>
              <a:t>sys.argv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 err="1"/>
              <a:t>argv</a:t>
            </a:r>
            <a:r>
              <a:rPr lang="en-GB" dirty="0"/>
              <a:t>[0] is actually the script name (and, depending on OS, path) </a:t>
            </a:r>
          </a:p>
          <a:p>
            <a:pPr marL="0" indent="0">
              <a:buNone/>
            </a:pPr>
            <a:r>
              <a:rPr lang="en-GB" dirty="0"/>
              <a:t>If run using the -c option of the interpreter, </a:t>
            </a:r>
            <a:r>
              <a:rPr lang="en-GB" dirty="0" err="1"/>
              <a:t>argv</a:t>
            </a:r>
            <a:r>
              <a:rPr lang="en-GB" dirty="0"/>
              <a:t>[0] == "-c".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After </a:t>
            </a:r>
            <a:r>
              <a:rPr lang="en-GB" dirty="0" err="1"/>
              <a:t>argv</a:t>
            </a:r>
            <a:r>
              <a:rPr lang="en-GB" dirty="0"/>
              <a:t>[0] come the other arguments as strings.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0283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8CF0E-4BBF-42B0-99A3-E4E814059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2435E-A161-4F7D-80E2-970C4A1AB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#args.py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import sys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 ("Hello " +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sys.argv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[1])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python args.py Dave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 Hello Dave</a:t>
            </a:r>
          </a:p>
        </p:txBody>
      </p:sp>
    </p:spTree>
    <p:extLst>
      <p:ext uri="{BB962C8B-B14F-4D97-AF65-F5344CB8AC3E}">
        <p14:creationId xmlns:p14="http://schemas.microsoft.com/office/powerpoint/2010/main" val="2776248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EE633-8C5D-4414-9B96-5F2FABE4F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016E9-6640-475C-825A-326FFA165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477" y="1825625"/>
            <a:ext cx="11418277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(1,2,3)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a[0] = 10 		# Breaks the program.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[1,2,3]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a[0] = 10	# Fine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[10,20,30] 	# Assigns a new list,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		# rather than altering the old one.</a:t>
            </a:r>
          </a:p>
          <a:p>
            <a:pPr marL="0" indent="0">
              <a:buNone/>
            </a:pPr>
            <a:r>
              <a:rPr lang="en-GB" dirty="0"/>
              <a:t>Essentially the same kind of operation as 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 = 100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b = 200</a:t>
            </a:r>
          </a:p>
        </p:txBody>
      </p:sp>
    </p:spTree>
    <p:extLst>
      <p:ext uri="{BB962C8B-B14F-4D97-AF65-F5344CB8AC3E}">
        <p14:creationId xmlns:p14="http://schemas.microsoft.com/office/powerpoint/2010/main" val="821342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D38A8-74EE-4A3B-ABEC-88B3CAE64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58532" y="1818787"/>
            <a:ext cx="2444262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n-GB" dirty="0"/>
              <a:t>The what of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248E0-046F-4ED0-9716-B70D548E9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762" y="468923"/>
            <a:ext cx="11471032" cy="614042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sz="4500" dirty="0"/>
              <a:t>For </a:t>
            </a:r>
            <a:r>
              <a:rPr lang="en-GB" sz="4500" dirty="0" err="1"/>
              <a:t>mutables</a:t>
            </a:r>
            <a:r>
              <a:rPr lang="en-GB" sz="4500" dirty="0"/>
              <a:t>, if you change a variable's content, it changes for all attached labels. </a:t>
            </a:r>
          </a:p>
          <a:p>
            <a:pPr marL="0" indent="0">
              <a:buNone/>
            </a:pPr>
            <a:r>
              <a:rPr lang="en-GB" sz="4500" dirty="0"/>
              <a:t>You can still disconnect it and connect it to something new.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[10]	# List containing 10.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b = a</a:t>
            </a:r>
          </a:p>
          <a:p>
            <a:pPr marL="0" indent="0"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b[0]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b[0] = 20	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a[0]		# Changing b changes a, as they refer to the same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20			#   object.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b = [30]	# Disconnect b from [10] and attach it to a new list. Essentially a new "b".	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a[0]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9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0" indent="0">
              <a:buNone/>
            </a:pPr>
            <a:r>
              <a:rPr lang="en-GB" sz="2900" dirty="0"/>
              <a:t>&gt;&gt;&gt; b[0]</a:t>
            </a:r>
          </a:p>
          <a:p>
            <a:pPr marL="0" indent="0">
              <a:buNone/>
            </a:pPr>
            <a:r>
              <a:rPr lang="en-GB" sz="2900" dirty="0"/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2257028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FA9F5-E49A-47EA-A98F-4EA511F85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0569" y="266651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Slices: extended indexing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367B5-C58B-45B4-B8F2-474F1AE9B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507" y="1223889"/>
            <a:ext cx="11359661" cy="545826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Extended indexing is a way of referencing values in a sequence. </a:t>
            </a:r>
          </a:p>
          <a:p>
            <a:pPr marL="0" indent="0">
              <a:buNone/>
            </a:pPr>
            <a:r>
              <a:rPr lang="en-GB" dirty="0"/>
              <a:t>These are sometimes called a 'slice' (essentially slice objects are generated, containing the indices generated by a range).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i:j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GB" dirty="0"/>
              <a:t>returns all the elements between </a:t>
            </a:r>
            <a:r>
              <a:rPr lang="en-GB" dirty="0" err="1"/>
              <a:t>i</a:t>
            </a:r>
            <a:r>
              <a:rPr lang="en-GB" dirty="0"/>
              <a:t> and j, including a[</a:t>
            </a:r>
            <a:r>
              <a:rPr lang="en-GB" dirty="0" err="1"/>
              <a:t>i</a:t>
            </a:r>
            <a:r>
              <a:rPr lang="en-GB" dirty="0"/>
              <a:t>] but not a[j]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i:j:k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GB" dirty="0"/>
              <a:t>returns the same, but stepping k numbers each time.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Slices must have at least [:] (slice everything), but the rest is optional.</a:t>
            </a:r>
          </a:p>
          <a:p>
            <a:pPr marL="0" indent="0">
              <a:buNone/>
            </a:pPr>
            <a:r>
              <a:rPr lang="en-GB" dirty="0"/>
              <a:t>If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j &gt;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  <a:r>
              <a:rPr lang="en-GB" dirty="0"/>
              <a:t>, the last position is used.</a:t>
            </a:r>
          </a:p>
          <a:p>
            <a:pPr marL="0" indent="0">
              <a:buNone/>
            </a:pPr>
            <a:r>
              <a:rPr lang="en-GB" dirty="0"/>
              <a:t>If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i </a:t>
            </a:r>
            <a:r>
              <a:rPr lang="en-GB" dirty="0"/>
              <a:t>is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None</a:t>
            </a:r>
            <a:r>
              <a:rPr lang="en-GB" dirty="0"/>
              <a:t> or omitted, zero is used.</a:t>
            </a:r>
          </a:p>
          <a:p>
            <a:pPr marL="0" indent="0">
              <a:buNone/>
            </a:pPr>
            <a:r>
              <a:rPr lang="en-GB" dirty="0"/>
              <a:t>If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&gt; j</a:t>
            </a:r>
            <a:r>
              <a:rPr lang="en-GB" dirty="0"/>
              <a:t>, the slice is empty.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a[:2]		# First two values.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a[-2:] 	# Last two values.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1776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C17A7-B92A-4B09-AB22-5E6E09B36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53071"/>
            <a:ext cx="10126394" cy="1325563"/>
          </a:xfrm>
        </p:spPr>
        <p:txBody>
          <a:bodyPr/>
          <a:lstStyle/>
          <a:p>
            <a:pPr algn="r"/>
            <a:r>
              <a:rPr lang="en-GB" dirty="0"/>
              <a:t>Assigning slices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0AD65-4766-4078-AA5F-41A4DA8BE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9" y="1378634"/>
            <a:ext cx="11535506" cy="524724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While you can use slices as indices with immutable sequences, they can be used with mutable sequences like lists for assignment as well.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[0,1,2,3,4]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b = [10,20,30]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a[1:3] = b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[0,10,20,30,3,4]		# Note we replace 2 values with 3.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[0,1,2,3,4]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b = [10,20]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a[1:5] = b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				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[0,10,20] 				# We replace 4 values with 2.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938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D8DD9-C361-4651-8291-4B8AD5C5E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List related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273B54-6BB9-4433-8D93-051152622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All the same functions as immutable sequences, plus these "</a:t>
            </a:r>
            <a:r>
              <a:rPr lang="en-GB" dirty="0">
                <a:solidFill>
                  <a:schemeClr val="accent1"/>
                </a:solidFill>
              </a:rPr>
              <a:t>in place</a:t>
            </a:r>
            <a:r>
              <a:rPr lang="en-GB" dirty="0"/>
              <a:t>" functions (i.e. functions that change the original, rather than returning a copy):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del(a[:]) </a:t>
            </a:r>
            <a:r>
              <a:rPr lang="en-GB" dirty="0"/>
              <a:t>		Delete a slice.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a.clear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GB" dirty="0"/>
              <a:t>			Empty the list.</a:t>
            </a:r>
          </a:p>
          <a:p>
            <a:pPr marL="0" indent="0" fontAlgn="ctr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a.extend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(b)  		</a:t>
            </a:r>
            <a:r>
              <a:rPr lang="en-GB" dirty="0"/>
              <a:t>Extends a with the contents of b (i.e.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+= b</a:t>
            </a:r>
            <a:r>
              <a:rPr lang="en-GB" dirty="0"/>
              <a:t>)</a:t>
            </a:r>
          </a:p>
          <a:p>
            <a:pPr marL="0" indent="0" fontAlgn="ctr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a.insert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, x) </a:t>
            </a:r>
            <a:r>
              <a:rPr lang="en-GB" dirty="0"/>
              <a:t>	Inserts x into a at the index position </a:t>
            </a:r>
            <a:r>
              <a:rPr lang="en-GB" dirty="0" err="1"/>
              <a:t>i</a:t>
            </a:r>
            <a:r>
              <a:rPr lang="en-GB" dirty="0"/>
              <a:t>.</a:t>
            </a:r>
          </a:p>
          <a:p>
            <a:pPr marL="0" indent="0" fontAlgn="ctr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a.pop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 			</a:t>
            </a:r>
            <a:r>
              <a:rPr lang="en-GB" dirty="0"/>
              <a:t>Returns the item at </a:t>
            </a:r>
            <a:r>
              <a:rPr lang="en-GB" dirty="0" err="1"/>
              <a:t>i</a:t>
            </a:r>
            <a:r>
              <a:rPr lang="en-GB" dirty="0"/>
              <a:t> and removes it from a.</a:t>
            </a:r>
          </a:p>
          <a:p>
            <a:pPr marL="0" indent="0" fontAlgn="ctr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a.remove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(x) 		</a:t>
            </a:r>
            <a:r>
              <a:rPr lang="en-GB" dirty="0"/>
              <a:t>Remove the first item from a equal to x</a:t>
            </a:r>
          </a:p>
          <a:p>
            <a:pPr marL="0" indent="0" fontAlgn="ctr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a.reverse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GB" dirty="0"/>
              <a:t>		Reverses the items of a.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6392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F417F-D2E5-448A-8C40-B9A0C3362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2D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FC871-5B74-46EB-9BC1-6ACB953A6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1825625"/>
            <a:ext cx="11380763" cy="47158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There is nothing to stop sequences containing other sequences.</a:t>
            </a:r>
          </a:p>
          <a:p>
            <a:pPr marL="0" indent="0">
              <a:buNone/>
            </a:pPr>
            <a:r>
              <a:rPr lang="en-GB" dirty="0"/>
              <a:t>You can therefore built 2D (or more) sequences.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 = [[1,2,3],[10,20,30],[100,200,300]]</a:t>
            </a:r>
          </a:p>
          <a:p>
            <a:pPr marL="0" indent="0">
              <a:buNone/>
            </a:pPr>
            <a:r>
              <a:rPr lang="en-GB" dirty="0"/>
              <a:t>They can be regular (i.e. have all second dimension sequences the same length) or irregular.</a:t>
            </a:r>
          </a:p>
          <a:p>
            <a:pPr marL="0" indent="0">
              <a:buNone/>
            </a:pPr>
            <a:r>
              <a:rPr lang="en-GB" dirty="0"/>
              <a:t>Reference like this: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a[0]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[1,2,3]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a[0][0]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298930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F3466AD-1C32-44F7-A037-E725020C1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980" y="1867828"/>
            <a:ext cx="11049001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/>
              <a:t>Note </a:t>
            </a:r>
            <a:r>
              <a:rPr lang="en-GB" dirty="0"/>
              <a:t>that tuples can contain lists. This seems odd, as lists are mutable, but it is only the object references/links in the tuple that are immutable, not the objects themselves. Tuples of numbers and strings are immutable because numbers and strings are immutable.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([1,2],[10,20])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a[0][0] = 100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([100,2],[10,20])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a[0] = [1000,2000]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TypeError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 'tuple' object does not support item assignment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BB09A01-275B-4124-A9CA-7733A6EBA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NB: 2D sequences</a:t>
            </a:r>
          </a:p>
        </p:txBody>
      </p:sp>
    </p:spTree>
    <p:extLst>
      <p:ext uri="{BB962C8B-B14F-4D97-AF65-F5344CB8AC3E}">
        <p14:creationId xmlns:p14="http://schemas.microsoft.com/office/powerpoint/2010/main" val="3597282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1FF83-A603-478D-9DF2-66491DF8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NB: 2D sequences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49495-979B-4336-8A55-F07D19BF4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Finally, you can combine two lists or tuples into a list of tuples like this: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a = [1,2,3,4,5]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b = [10,20,30,40,50]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c = zip(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 = list(c)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d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[(1,10),(2,20),(3,30),(4,40),(5,50)]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As we'll see in the module on control flow, this allows us to process two sets of number simultaneously.</a:t>
            </a:r>
          </a:p>
        </p:txBody>
      </p:sp>
    </p:spTree>
    <p:extLst>
      <p:ext uri="{BB962C8B-B14F-4D97-AF65-F5344CB8AC3E}">
        <p14:creationId xmlns:p14="http://schemas.microsoft.com/office/powerpoint/2010/main" val="1205052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16803</TotalTime>
  <Words>915</Words>
  <Application>Microsoft Office PowerPoint</Application>
  <PresentationFormat>Widescreen</PresentationFormat>
  <Paragraphs>151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Office Theme</vt:lpstr>
      <vt:lpstr>Lists</vt:lpstr>
      <vt:lpstr>Assignment</vt:lpstr>
      <vt:lpstr>The what of variables</vt:lpstr>
      <vt:lpstr>Slices: extended indexing </vt:lpstr>
      <vt:lpstr>Assigning slices</vt:lpstr>
      <vt:lpstr>List related functions</vt:lpstr>
      <vt:lpstr>2D lists</vt:lpstr>
      <vt:lpstr>NB: 2D sequences</vt:lpstr>
      <vt:lpstr>NB: 2D sequences</vt:lpstr>
      <vt:lpstr>Command line arguments</vt:lpstr>
      <vt:lpstr>Command line arguments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Linus</cp:lastModifiedBy>
  <cp:revision>1451</cp:revision>
  <dcterms:created xsi:type="dcterms:W3CDTF">2017-08-18T14:16:12Z</dcterms:created>
  <dcterms:modified xsi:type="dcterms:W3CDTF">2017-10-22T17:57:34Z</dcterms:modified>
</cp:coreProperties>
</file>