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1297" r:id="rId2"/>
    <p:sldId id="1318" r:id="rId3"/>
    <p:sldId id="1331" r:id="rId4"/>
    <p:sldId id="1341" r:id="rId5"/>
    <p:sldId id="1342" r:id="rId6"/>
    <p:sldId id="1340" r:id="rId7"/>
    <p:sldId id="1334" r:id="rId8"/>
    <p:sldId id="1306" r:id="rId9"/>
    <p:sldId id="1307" r:id="rId10"/>
    <p:sldId id="1308" r:id="rId11"/>
    <p:sldId id="1309" r:id="rId12"/>
    <p:sldId id="1310" r:id="rId13"/>
    <p:sldId id="1311" r:id="rId14"/>
    <p:sldId id="1312" r:id="rId15"/>
    <p:sldId id="1313" r:id="rId16"/>
    <p:sldId id="1316" r:id="rId17"/>
    <p:sldId id="1338" r:id="rId18"/>
    <p:sldId id="1339" r:id="rId19"/>
    <p:sldId id="887" r:id="rId20"/>
    <p:sldId id="1317" r:id="rId21"/>
    <p:sldId id="89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827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 err="1">
                <a:cs typeface="Arial" panose="020B0604020202020204" pitchFamily="34" charset="0"/>
              </a:rPr>
              <a:t>ints</a:t>
            </a:r>
            <a:r>
              <a:rPr lang="en-GB" altLang="en-US" dirty="0">
                <a:cs typeface="Arial" panose="020B0604020202020204" pitchFamily="34" charset="0"/>
              </a:rPr>
              <a:t> take four bytes </a:t>
            </a:r>
            <a:r>
              <a:rPr lang="en-GB" altLang="en-US" i="1" dirty="0">
                <a:cs typeface="Arial" panose="020B0604020202020204" pitchFamily="34" charset="0"/>
              </a:rPr>
              <a:t>max</a:t>
            </a:r>
            <a:r>
              <a:rPr lang="en-GB" altLang="en-US" dirty="0">
                <a:cs typeface="Arial" panose="020B0604020202020204" pitchFamily="34" charset="0"/>
              </a:rPr>
              <a:t> to store, whereas, if we stored each digit as a character it would take two bytes </a:t>
            </a:r>
            <a:r>
              <a:rPr lang="en-GB" altLang="en-US" i="1" dirty="0">
                <a:cs typeface="Arial" panose="020B0604020202020204" pitchFamily="34" charset="0"/>
              </a:rPr>
              <a:t>per character</a:t>
            </a:r>
            <a:r>
              <a:rPr lang="en-GB" altLang="en-US" dirty="0">
                <a:cs typeface="Arial" panose="020B0604020202020204" pitchFamily="34" charset="0"/>
              </a:rPr>
              <a:t>, so if the number is over 2 digits it’s better to use binary storage.</a:t>
            </a:r>
            <a:endParaRPr lang="en-US" altLang="en-US" dirty="0">
              <a:cs typeface="Arial" panose="020B0604020202020204" pitchFamily="34" charset="0"/>
            </a:endParaRPr>
          </a:p>
          <a:p>
            <a:endParaRPr lang="en-GB" altLang="en-US" dirty="0">
              <a:cs typeface="Arial" panose="020B0604020202020204" pitchFamily="34" charset="0"/>
            </a:endParaRPr>
          </a:p>
          <a:p>
            <a:r>
              <a:rPr lang="en-GB" altLang="en-US" dirty="0">
                <a:cs typeface="Arial" panose="020B0604020202020204" pitchFamily="34" charset="0"/>
              </a:rPr>
              <a:t>A complete list of codes can be found at: http://www.asciitable.com/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C8D0D-C7E7-4D53-856F-4E777B96C531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8235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dirty="0">
              <a:cs typeface="Arial" panose="020B0604020202020204" pitchFamily="34" charset="0"/>
            </a:endParaRP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ED52D8-1A7E-4896-B45C-400CEF1DE576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506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2949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https://docs.python.org/2/library/stdtypes.html#str.split</a:t>
            </a:r>
          </a:p>
          <a:p>
            <a:endParaRPr lang="en-GB" dirty="0"/>
          </a:p>
          <a:p>
            <a:r>
              <a:rPr lang="en-GB" dirty="0"/>
              <a:t>If the code for finding out if</a:t>
            </a:r>
            <a:r>
              <a:rPr lang="en-GB" baseline="0" dirty="0"/>
              <a:t> a character is a number is:</a:t>
            </a:r>
          </a:p>
          <a:p>
            <a:r>
              <a:rPr lang="en-GB" dirty="0" err="1"/>
              <a:t>str.isdigit</a:t>
            </a:r>
            <a:r>
              <a:rPr lang="en-GB" dirty="0"/>
              <a:t>()</a:t>
            </a:r>
          </a:p>
          <a:p>
            <a:r>
              <a:rPr lang="en-GB" baseline="0" dirty="0"/>
              <a:t>and the </a:t>
            </a:r>
            <a:r>
              <a:rPr lang="en-GB" baseline="0" dirty="0" err="1"/>
              <a:t>ascii</a:t>
            </a:r>
            <a:r>
              <a:rPr lang="en-GB" baseline="0" dirty="0"/>
              <a:t> number for a decimal point is 46, </a:t>
            </a:r>
          </a:p>
          <a:p>
            <a:r>
              <a:rPr lang="en-GB" baseline="0" dirty="0"/>
              <a:t>can you write code to automatically recognise the separators?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6686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591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pPr marL="0" indent="0">
              <a:buNone/>
            </a:pPr>
            <a:r>
              <a:rPr lang="en-GB" dirty="0"/>
              <a:t>From the docs:</a:t>
            </a:r>
          </a:p>
          <a:p>
            <a:pPr marL="0" indent="0">
              <a:buNone/>
            </a:pPr>
            <a:r>
              <a:rPr lang="en-GB" dirty="0" err="1"/>
              <a:t>fileinput.filename</a:t>
            </a:r>
            <a:r>
              <a:rPr lang="en-GB" dirty="0"/>
              <a:t>()</a:t>
            </a:r>
          </a:p>
          <a:p>
            <a:pPr marL="0" indent="0">
              <a:buNone/>
            </a:pPr>
            <a:r>
              <a:rPr lang="en-GB" dirty="0"/>
              <a:t>    Return the name of the file currently being read. Before the first line has been read, returns None.</a:t>
            </a:r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err="1"/>
              <a:t>fileinput.nextfile</a:t>
            </a:r>
            <a:r>
              <a:rPr lang="en-GB" dirty="0"/>
              <a:t>()</a:t>
            </a:r>
          </a:p>
          <a:p>
            <a:pPr marL="0" indent="0">
              <a:buNone/>
            </a:pPr>
            <a:r>
              <a:rPr lang="en-GB" dirty="0"/>
              <a:t>    Close the current file so that the next iteration will read the first line from the next file (if any)</a:t>
            </a:r>
          </a:p>
          <a:p>
            <a:pPr marL="0" indent="0">
              <a:buNone/>
            </a:pPr>
            <a:r>
              <a:rPr lang="en-GB" dirty="0" err="1"/>
              <a:t>fileinput.close</a:t>
            </a:r>
            <a:r>
              <a:rPr lang="en-GB" dirty="0"/>
              <a:t>()</a:t>
            </a:r>
          </a:p>
          <a:p>
            <a:pPr marL="0" indent="0">
              <a:buNone/>
            </a:pPr>
            <a:r>
              <a:rPr lang="en-GB" dirty="0"/>
              <a:t>    Close the sequence.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77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Try this with the following program:</a:t>
            </a:r>
          </a:p>
          <a:p>
            <a:r>
              <a:rPr lang="en-GB" dirty="0"/>
              <a:t>a = input()</a:t>
            </a:r>
          </a:p>
          <a:p>
            <a:r>
              <a:rPr lang="en-GB" dirty="0"/>
              <a:t>print(a)</a:t>
            </a:r>
          </a:p>
          <a:p>
            <a:r>
              <a:rPr lang="en-GB" dirty="0"/>
              <a:t>See if you can work out how to join two of them with a pipe as well!</a:t>
            </a:r>
          </a:p>
          <a:p>
            <a:endParaRPr lang="en-GB" dirty="0"/>
          </a:p>
          <a:p>
            <a:r>
              <a:rPr lang="en-GB" dirty="0"/>
              <a:t>For Windows, see:</a:t>
            </a:r>
          </a:p>
          <a:p>
            <a:r>
              <a:rPr lang="en-GB" dirty="0"/>
              <a:t>https://technet.microsoft.com/en-gb/library/bb490982.aspx</a:t>
            </a:r>
          </a:p>
          <a:p>
            <a:r>
              <a:rPr lang="en-GB" dirty="0"/>
              <a:t>Also works on POSIX (Linux; MacOS; etc.)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59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https://docs.python.org/3/library/functions.html#open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337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https://docs.python.org/3/library/functions.html#open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8849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01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0654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GB" altLang="en-US" dirty="0">
                <a:cs typeface="Arial" panose="020B0604020202020204" pitchFamily="34" charset="0"/>
              </a:rPr>
              <a:t>For reference, when</a:t>
            </a:r>
            <a:r>
              <a:rPr lang="en-GB" altLang="en-US" baseline="0" dirty="0">
                <a:cs typeface="Arial" panose="020B0604020202020204" pitchFamily="34" charset="0"/>
              </a:rPr>
              <a:t> storing numbers as bits, there are two formats:</a:t>
            </a:r>
            <a:r>
              <a:rPr lang="en-GB" altLang="en-US" dirty="0">
                <a:cs typeface="Arial" panose="020B0604020202020204" pitchFamily="34" charset="0"/>
              </a:rPr>
              <a:t> </a:t>
            </a:r>
            <a:r>
              <a:rPr lang="en-GB" altLang="en-US" dirty="0" err="1">
                <a:cs typeface="Arial" panose="020B0604020202020204" pitchFamily="34" charset="0"/>
              </a:rPr>
              <a:t>Bigendian</a:t>
            </a:r>
            <a:r>
              <a:rPr lang="en-GB" altLang="en-US" dirty="0">
                <a:cs typeface="Arial" panose="020B0604020202020204" pitchFamily="34" charset="0"/>
              </a:rPr>
              <a:t>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000000001 = 1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And </a:t>
            </a:r>
            <a:r>
              <a:rPr lang="en-GB" altLang="en-US" dirty="0" err="1">
                <a:cs typeface="Arial" panose="020B0604020202020204" pitchFamily="34" charset="0"/>
              </a:rPr>
              <a:t>Littleendian</a:t>
            </a:r>
            <a:endParaRPr lang="en-GB" altLang="en-US" dirty="0">
              <a:cs typeface="Arial" panose="020B0604020202020204" pitchFamily="34" charset="0"/>
            </a:endParaRPr>
          </a:p>
          <a:p>
            <a:r>
              <a:rPr lang="en-GB" altLang="en-US" dirty="0">
                <a:cs typeface="Arial" panose="020B0604020202020204" pitchFamily="34" charset="0"/>
              </a:rPr>
              <a:t>00000001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 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000000000 = 1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There are also different ways of representing negative</a:t>
            </a:r>
            <a:r>
              <a:rPr lang="en-GB" altLang="en-US" baseline="0" dirty="0">
                <a:cs typeface="Arial" panose="020B0604020202020204" pitchFamily="34" charset="0"/>
              </a:rPr>
              <a:t> numbers; for example:</a:t>
            </a:r>
            <a:endParaRPr lang="en-GB" altLang="en-US" dirty="0">
              <a:cs typeface="Arial" panose="020B0604020202020204" pitchFamily="34" charset="0"/>
            </a:endParaRPr>
          </a:p>
          <a:p>
            <a:r>
              <a:rPr lang="en-GB" altLang="en-US" dirty="0">
                <a:cs typeface="Arial" panose="020B0604020202020204" pitchFamily="34" charset="0"/>
              </a:rPr>
              <a:t>"two's complement":</a:t>
            </a:r>
          </a:p>
          <a:p>
            <a:r>
              <a:rPr lang="en-GB" altLang="en-US" dirty="0">
                <a:cs typeface="Arial" panose="020B0604020202020204" pitchFamily="34" charset="0"/>
              </a:rPr>
              <a:t>http://en.wikipedia.org/wiki/Two%27s_complement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2E7286-1AF7-4DD0-B6E1-F4EBAE0E7B31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5973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cs typeface="Arial" panose="020B0604020202020204" pitchFamily="34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44F0F40-CFBC-4042-B192-24272BE5D11A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9657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7AA2A9-4B99-4C20-9846-DB1169C99AEC}" type="slidenum">
              <a:rPr lang="en-US" altLang="en-US" smtClean="0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dirty="0">
                <a:cs typeface="Arial" panose="020B0604020202020204" pitchFamily="34" charset="0"/>
              </a:rPr>
              <a:t>The ASCII codes are on the website.</a:t>
            </a:r>
          </a:p>
          <a:p>
            <a:pPr eaLnBrk="1" hangingPunct="1">
              <a:buFontTx/>
              <a:buNone/>
            </a:pPr>
            <a:r>
              <a:rPr lang="en-GB" altLang="en-US" dirty="0">
                <a:cs typeface="Arial" panose="020B0604020202020204" pitchFamily="34" charset="0"/>
              </a:rPr>
              <a:t>For the record, the opposite to </a:t>
            </a:r>
            <a:r>
              <a:rPr lang="en-GB" altLang="en-US" dirty="0" err="1">
                <a:cs typeface="Arial" panose="020B0604020202020204" pitchFamily="34" charset="0"/>
              </a:rPr>
              <a:t>chr</a:t>
            </a:r>
            <a:r>
              <a:rPr lang="en-GB" altLang="en-US" dirty="0">
                <a:cs typeface="Arial" panose="020B0604020202020204" pitchFamily="34" charset="0"/>
              </a:rPr>
              <a:t> is:</a:t>
            </a:r>
          </a:p>
          <a:p>
            <a:pPr eaLnBrk="1" hangingPunct="1">
              <a:buFontTx/>
              <a:buNone/>
            </a:pPr>
            <a:r>
              <a:rPr lang="en-GB" dirty="0" err="1"/>
              <a:t>ascii_value</a:t>
            </a:r>
            <a:r>
              <a:rPr lang="en-GB" dirty="0"/>
              <a:t> = </a:t>
            </a:r>
            <a:r>
              <a:rPr lang="en-GB" dirty="0" err="1"/>
              <a:t>ord</a:t>
            </a:r>
            <a:r>
              <a:rPr lang="en-GB" dirty="0"/>
              <a:t>("A")</a:t>
            </a:r>
            <a:endParaRPr lang="en-US" altLang="en-US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716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15/11/2017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functions.html#ope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contextlib.html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.3/tutorial/inputoutput.html#methods-of-file-object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python.org/3/library/linecache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A38DE-31B6-480A-91AB-39B1FDB82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err="1"/>
              <a:t>Builtins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EBFF3-EFD1-411F-94D7-927B5BB4E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3600" dirty="0">
                <a:latin typeface="Courier New" panose="02070309020205020404" pitchFamily="49" charset="0"/>
                <a:cs typeface="Courier New" panose="02070309020205020404" pitchFamily="49" charset="0"/>
              </a:rPr>
              <a:t>input(prompt)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Gets user input until the ENTER key is pressed; returns it as a string (without any newline). If there's a prompt string, this is printed to the current prompt line.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2326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3" y="188913"/>
            <a:ext cx="8229600" cy="6477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en-GB" dirty="0"/>
              <a:t>Binary vs. Text files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635430" y="2492376"/>
            <a:ext cx="10538847" cy="4094163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2600" dirty="0"/>
              <a:t>In text files, which can be read in notepad++ etc. characters are often stored in smaller 2-byte areas by code number:</a:t>
            </a:r>
          </a:p>
          <a:p>
            <a:pPr marL="0" indent="0">
              <a:buNone/>
            </a:pPr>
            <a:endParaRPr lang="en-GB" altLang="en-US" sz="2600" dirty="0"/>
          </a:p>
          <a:p>
            <a:pPr marL="0" indent="0">
              <a:buNone/>
            </a:pPr>
            <a:r>
              <a:rPr lang="en-GB" altLang="en-US" sz="2600" dirty="0"/>
              <a:t>00000000 01000001 =  code 65  = char  “A”</a:t>
            </a:r>
          </a:p>
          <a:p>
            <a:pPr marL="0" indent="0">
              <a:buNone/>
            </a:pPr>
            <a:r>
              <a:rPr lang="en-GB" altLang="en-US" sz="2600" dirty="0"/>
              <a:t>00000000 01100001 =  code 97  = char  “a”</a:t>
            </a:r>
          </a:p>
          <a:p>
            <a:pPr marL="0" indent="0">
              <a:buNone/>
            </a:pPr>
            <a:endParaRPr lang="en-GB" altLang="en-US" dirty="0"/>
          </a:p>
          <a:p>
            <a:pPr marL="0" indent="0">
              <a:buNone/>
            </a:pP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49706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458200" cy="6858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en-GB" dirty="0"/>
              <a:t>Characters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73437" y="1484314"/>
            <a:ext cx="11112285" cy="5184775"/>
          </a:xfrm>
        </p:spPr>
        <p:txBody>
          <a:bodyPr>
            <a:normAutofit/>
          </a:bodyPr>
          <a:lstStyle/>
          <a:p>
            <a:pPr eaLnBrk="1" hangingPunct="1">
              <a:lnSpc>
                <a:spcPct val="20000"/>
              </a:lnSpc>
              <a:buFont typeface="Wingdings" pitchFamily="2" charset="2"/>
              <a:buNone/>
              <a:defRPr/>
            </a:pPr>
            <a:endParaRPr lang="en-GB" sz="2600" b="1" dirty="0">
              <a:solidFill>
                <a:schemeClr val="tx2"/>
              </a:solidFill>
              <a:latin typeface="Courier New" pitchFamily="49" charset="0"/>
            </a:endParaRPr>
          </a:p>
          <a:p>
            <a:pPr marL="0" indent="0">
              <a:buNone/>
              <a:defRPr/>
            </a:pPr>
            <a:r>
              <a:rPr lang="en-GB" sz="2600" dirty="0"/>
              <a:t>All chars are part of a set of 16 bit+ international characters called Unicode. </a:t>
            </a:r>
          </a:p>
          <a:p>
            <a:pPr marL="0" indent="0">
              <a:lnSpc>
                <a:spcPct val="25000"/>
              </a:lnSpc>
              <a:buNone/>
              <a:defRPr/>
            </a:pPr>
            <a:endParaRPr lang="en-GB" sz="2600" dirty="0"/>
          </a:p>
          <a:p>
            <a:pPr marL="0" indent="0">
              <a:buNone/>
              <a:defRPr/>
            </a:pPr>
            <a:r>
              <a:rPr lang="en-GB" sz="2600" dirty="0"/>
              <a:t>These extend the American Standard Code for Information Interchange (ASCII) , which are represented by the </a:t>
            </a:r>
            <a:r>
              <a:rPr lang="en-GB" sz="2600" dirty="0" err="1"/>
              <a:t>ints</a:t>
            </a:r>
            <a:r>
              <a:rPr lang="en-GB" sz="2600" dirty="0"/>
              <a:t> 0 to 127, and its superset, the 8 bit ISO-Latin 1 character set (0 to 255).</a:t>
            </a:r>
          </a:p>
          <a:p>
            <a:pPr marL="0" indent="0">
              <a:buNone/>
              <a:defRPr/>
            </a:pPr>
            <a:r>
              <a:rPr lang="en-GB" sz="2600" dirty="0"/>
              <a:t>There are some invisible characters used for things like the end of lines.</a:t>
            </a:r>
          </a:p>
          <a:p>
            <a:pPr marL="0" indent="0">
              <a:buNone/>
              <a:defRPr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char = 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chr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(8)  # Try 7, as well!</a:t>
            </a:r>
          </a:p>
          <a:p>
            <a:pPr marL="0" indent="0">
              <a:buNone/>
              <a:defRPr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print("hello" + char + "world")</a:t>
            </a:r>
          </a:p>
          <a:p>
            <a:pPr marL="0" indent="0">
              <a:buNone/>
              <a:defRPr/>
            </a:pPr>
            <a:r>
              <a:rPr lang="en-GB" sz="2600" dirty="0"/>
              <a:t>The easiest way to use stuff like newline characters is to use </a:t>
            </a:r>
            <a:r>
              <a:rPr lang="en-GB" sz="2600" dirty="0">
                <a:solidFill>
                  <a:schemeClr val="tx2"/>
                </a:solidFill>
              </a:rPr>
              <a:t>escape characters</a:t>
            </a:r>
            <a:r>
              <a:rPr lang="en-GB" sz="2600" dirty="0"/>
              <a:t>.</a:t>
            </a:r>
          </a:p>
          <a:p>
            <a:pPr marL="0" indent="0">
              <a:buNone/>
              <a:defRPr/>
            </a:pPr>
            <a:r>
              <a:rPr lang="en-GB" sz="2400" dirty="0">
                <a:latin typeface="Courier New" pitchFamily="49" charset="0"/>
                <a:cs typeface="Courier New" pitchFamily="49" charset="0"/>
              </a:rPr>
              <a:t>print("hello\</a:t>
            </a:r>
            <a:r>
              <a:rPr lang="en-GB" sz="2400" dirty="0" err="1">
                <a:latin typeface="Courier New" pitchFamily="49" charset="0"/>
                <a:cs typeface="Courier New" pitchFamily="49" charset="0"/>
              </a:rPr>
              <a:t>nworld</a:t>
            </a:r>
            <a:r>
              <a:rPr lang="en-GB" sz="2400" dirty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  <a:defRPr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707226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2208213" y="188914"/>
            <a:ext cx="8229600" cy="777875"/>
          </a:xfrm>
        </p:spPr>
        <p:txBody>
          <a:bodyPr/>
          <a:lstStyle/>
          <a:p>
            <a:pPr algn="r" eaLnBrk="1" hangingPunct="1"/>
            <a:r>
              <a:rPr lang="en-GB" altLang="en-US" sz="4000"/>
              <a:t>Binary vs. 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454" y="1388203"/>
            <a:ext cx="11360257" cy="5113337"/>
          </a:xfrm>
        </p:spPr>
        <p:txBody>
          <a:bodyPr rtlCol="0">
            <a:normAutofit fontScale="70000" lnSpcReduction="20000"/>
          </a:bodyPr>
          <a:lstStyle/>
          <a:p>
            <a:pPr>
              <a:spcAft>
                <a:spcPts val="1200"/>
              </a:spcAft>
              <a:buNone/>
              <a:defRPr/>
            </a:pPr>
            <a:r>
              <a:rPr lang="en-GB" dirty="0"/>
              <a:t>Note that for an system using 2 byte characters, and 4 byte integers:</a:t>
            </a:r>
          </a:p>
          <a:p>
            <a:pPr>
              <a:spcAft>
                <a:spcPts val="1200"/>
              </a:spcAft>
              <a:buNone/>
              <a:defRPr/>
            </a:pPr>
            <a:r>
              <a:rPr lang="en-GB" dirty="0"/>
              <a:t>00000000 00110001 =  code 49  = char  “1”</a:t>
            </a:r>
          </a:p>
          <a:p>
            <a:pPr marL="0" indent="0">
              <a:buNone/>
              <a:defRPr/>
            </a:pPr>
            <a:r>
              <a:rPr lang="en-GB" dirty="0"/>
              <a:t>Seems much smaller – it only uses 2 bytes to store the character “1”, whereas storing the </a:t>
            </a:r>
            <a:r>
              <a:rPr lang="en-GB" dirty="0" err="1"/>
              <a:t>int</a:t>
            </a:r>
            <a:r>
              <a:rPr lang="en-GB" dirty="0"/>
              <a:t> 1 takes 4 bytes.</a:t>
            </a:r>
          </a:p>
          <a:p>
            <a:pPr>
              <a:buNone/>
              <a:defRPr/>
            </a:pPr>
            <a:endParaRPr lang="en-GB" dirty="0"/>
          </a:p>
          <a:p>
            <a:pPr>
              <a:spcAft>
                <a:spcPts val="1200"/>
              </a:spcAft>
              <a:buNone/>
              <a:defRPr/>
            </a:pPr>
            <a:r>
              <a:rPr lang="en-GB" dirty="0"/>
              <a:t>However </a:t>
            </a:r>
            <a:r>
              <a:rPr lang="en-GB" i="1" dirty="0"/>
              <a:t>each</a:t>
            </a:r>
            <a:r>
              <a:rPr lang="en-GB" dirty="0"/>
              <a:t> character takes this, so:</a:t>
            </a:r>
          </a:p>
          <a:p>
            <a:pPr>
              <a:spcAft>
                <a:spcPts val="2400"/>
              </a:spcAft>
              <a:buNone/>
              <a:defRPr/>
            </a:pPr>
            <a:r>
              <a:rPr lang="en-GB" sz="2700" dirty="0"/>
              <a:t>00000000 00110001 			=  code 49  = char  “1”</a:t>
            </a:r>
          </a:p>
          <a:p>
            <a:pPr>
              <a:spcAft>
                <a:spcPts val="2400"/>
              </a:spcAft>
              <a:buNone/>
              <a:defRPr/>
            </a:pPr>
            <a:r>
              <a:rPr lang="en-GB" sz="2700" dirty="0"/>
              <a:t>00000000 00110001 00000000 00110010 	=  code 49, 50  = char  “1” “2”</a:t>
            </a:r>
          </a:p>
          <a:p>
            <a:pPr>
              <a:buNone/>
              <a:defRPr/>
            </a:pPr>
            <a:r>
              <a:rPr lang="en-GB" sz="2700" dirty="0"/>
              <a:t>00000000 00110001 00000000 00110010 </a:t>
            </a:r>
          </a:p>
          <a:p>
            <a:pPr>
              <a:spcAft>
                <a:spcPts val="1200"/>
              </a:spcAft>
              <a:buNone/>
              <a:defRPr/>
            </a:pPr>
            <a:r>
              <a:rPr lang="en-GB" sz="2700" dirty="0"/>
              <a:t>00000000 00110111 			= code 49, 50, 55  = char  “1” “2” “7”</a:t>
            </a:r>
          </a:p>
          <a:p>
            <a:pPr>
              <a:buNone/>
              <a:defRPr/>
            </a:pPr>
            <a:r>
              <a:rPr lang="en-GB" dirty="0"/>
              <a:t>Whereas :</a:t>
            </a:r>
          </a:p>
          <a:p>
            <a:pPr>
              <a:buNone/>
              <a:defRPr/>
            </a:pPr>
            <a:r>
              <a:rPr lang="en-GB" sz="2700" dirty="0"/>
              <a:t>00000000 00000000 </a:t>
            </a:r>
            <a:r>
              <a:rPr lang="en-GB" sz="2700" dirty="0" err="1"/>
              <a:t>00000000</a:t>
            </a:r>
            <a:r>
              <a:rPr lang="en-GB" sz="2700" dirty="0"/>
              <a:t> 01111111 	= </a:t>
            </a:r>
            <a:r>
              <a:rPr lang="en-GB" sz="2700" dirty="0" err="1"/>
              <a:t>int</a:t>
            </a:r>
            <a:r>
              <a:rPr lang="en-GB" sz="2700" dirty="0"/>
              <a:t> 127</a:t>
            </a:r>
          </a:p>
        </p:txBody>
      </p:sp>
    </p:spTree>
    <p:extLst>
      <p:ext uri="{BB962C8B-B14F-4D97-AF65-F5344CB8AC3E}">
        <p14:creationId xmlns:p14="http://schemas.microsoft.com/office/powerpoint/2010/main" val="3930659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08213" y="260350"/>
            <a:ext cx="8229600" cy="850900"/>
          </a:xfrm>
        </p:spPr>
        <p:txBody>
          <a:bodyPr/>
          <a:lstStyle/>
          <a:p>
            <a:pPr algn="r" eaLnBrk="1" hangingPunct="1"/>
            <a:r>
              <a:rPr lang="en-GB" altLang="en-US" sz="4000"/>
              <a:t>Binary vs. 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2205038"/>
            <a:ext cx="11050291" cy="4094162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en-GB" sz="2600" dirty="0"/>
              <a:t>In short, it is much more efficient to store anything with a lot of numbers as binary (not text).</a:t>
            </a:r>
          </a:p>
          <a:p>
            <a:pPr marL="0" indent="0">
              <a:buNone/>
              <a:defRPr/>
            </a:pPr>
            <a:endParaRPr lang="en-GB" sz="2600" dirty="0"/>
          </a:p>
          <a:p>
            <a:pPr marL="0" indent="0">
              <a:buNone/>
              <a:defRPr/>
            </a:pPr>
            <a:r>
              <a:rPr lang="en-GB" sz="2600" dirty="0"/>
              <a:t>However, as disk space is cheap, networks fast, and it is useful to be able to read data in notepad etc. increasingly people are using text formats like XML.</a:t>
            </a:r>
          </a:p>
          <a:p>
            <a:pPr marL="0" indent="0">
              <a:buNone/>
              <a:defRPr/>
            </a:pPr>
            <a:endParaRPr lang="en-GB" sz="2600" dirty="0"/>
          </a:p>
          <a:p>
            <a:pPr marL="0" indent="0">
              <a:buNone/>
              <a:defRPr/>
            </a:pPr>
            <a:r>
              <a:rPr lang="en-GB" sz="2600" dirty="0"/>
              <a:t>As we’ll see, the </a:t>
            </a:r>
            <a:r>
              <a:rPr lang="en-GB" sz="2600" dirty="0" err="1"/>
              <a:t>filetype</a:t>
            </a:r>
            <a:r>
              <a:rPr lang="en-GB" sz="2600" dirty="0"/>
              <a:t> determines how we deal with files.</a:t>
            </a:r>
          </a:p>
          <a:p>
            <a:pPr>
              <a:buNone/>
              <a:defRPr/>
            </a:pPr>
            <a:endParaRPr lang="en-GB" dirty="0"/>
          </a:p>
          <a:p>
            <a:pPr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8878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0126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Open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241" y="41624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open("anotherfile.txt",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/>
              <a:t>Where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</a:t>
            </a:r>
            <a:r>
              <a:rPr lang="en-GB" dirty="0"/>
              <a:t> is (from the docs):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863485"/>
              </p:ext>
            </p:extLst>
          </p:nvPr>
        </p:nvGraphicFramePr>
        <p:xfrm>
          <a:off x="466239" y="1741806"/>
          <a:ext cx="11234980" cy="3566160"/>
        </p:xfrm>
        <a:graphic>
          <a:graphicData uri="http://schemas.openxmlformats.org/drawingml/2006/table">
            <a:tbl>
              <a:tblPr/>
              <a:tblGrid>
                <a:gridCol w="56174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7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Character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Meaning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'r'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open for reading (default)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/>
                        <a:t>'w'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open for writing, truncating the file first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/>
                        <a:t>'x'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open for exclusive creation, failing if the file already exists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'a'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open for writing, appending to the end of the file if it exists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/>
                        <a:t>'b'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binary mode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't'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text mode (default)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'+'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/>
                        <a:t>open a disk file for updating (reading and writing)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dirty="0"/>
                        <a:t>'U'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universal newlines mode (deprecated)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1520126" y="5769978"/>
            <a:ext cx="105155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The default mode is 'r' (open for reading text, synonym of '</a:t>
            </a:r>
            <a:r>
              <a:rPr lang="en-GB" dirty="0" err="1"/>
              <a:t>rt</a:t>
            </a:r>
            <a:r>
              <a:rPr lang="en-GB" dirty="0"/>
              <a:t>'). For binary read-write access, the mode '</a:t>
            </a:r>
            <a:r>
              <a:rPr lang="en-GB" dirty="0" err="1"/>
              <a:t>w+b</a:t>
            </a:r>
            <a:r>
              <a:rPr lang="en-GB" dirty="0"/>
              <a:t>' opens and truncates the file to 0 bytes. '</a:t>
            </a:r>
            <a:r>
              <a:rPr lang="en-GB" dirty="0" err="1"/>
              <a:t>r+b</a:t>
            </a:r>
            <a:r>
              <a:rPr lang="en-GB" dirty="0"/>
              <a:t>' opens the file without truncation.</a:t>
            </a:r>
          </a:p>
        </p:txBody>
      </p:sp>
    </p:spTree>
    <p:extLst>
      <p:ext uri="{BB962C8B-B14F-4D97-AF65-F5344CB8AC3E}">
        <p14:creationId xmlns:p14="http://schemas.microsoft.com/office/powerpoint/2010/main" val="3763229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Reading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949" y="1825625"/>
            <a:ext cx="1088885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open("in.txt")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data = []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f: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parsed_line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str.split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(line,",")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= []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for word in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parsed_line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data_line.append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(float(word))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data.append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data_line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print(data)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2158705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3B74F-934C-40A5-A828-C88B10BAD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Open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BEC33-F05B-45E8-9275-7F564C704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/>
              <a:t>Full options:</a:t>
            </a:r>
          </a:p>
          <a:p>
            <a:pPr marL="0" indent="0">
              <a:buNone/>
            </a:pPr>
            <a:r>
              <a:rPr lang="en-GB" dirty="0"/>
              <a:t>open(file, mode=’r’, buffering=-1, encoding=None, errors=None, newline=None, </a:t>
            </a:r>
            <a:r>
              <a:rPr lang="en-GB" dirty="0" err="1"/>
              <a:t>closefd</a:t>
            </a:r>
            <a:r>
              <a:rPr lang="en-GB" dirty="0"/>
              <a:t>=True, opener=None)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buffering</a:t>
            </a:r>
            <a:r>
              <a:rPr lang="en-GB" dirty="0"/>
              <a:t>: makes the stream of data more consistent, preventing hardware issues interfering with the process. Generally the default works fine but you can control bytes read in for very large files.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encoding</a:t>
            </a:r>
            <a:r>
              <a:rPr lang="en-GB" dirty="0"/>
              <a:t>: the text file format to use; the default UTF-8 is fine in most cases.</a:t>
            </a:r>
          </a:p>
          <a:p>
            <a:pPr marL="0" indent="0">
              <a:buNone/>
            </a:pPr>
            <a:r>
              <a:rPr lang="en-GB" dirty="0"/>
              <a:t>errors: how to handle encoding issues, for example the lack of available representations for non-ASCII characters. </a:t>
            </a:r>
          </a:p>
          <a:p>
            <a:pPr marL="0" indent="0">
              <a:buNone/>
            </a:pPr>
            <a:r>
              <a:rPr lang="en-GB" dirty="0"/>
              <a:t>newline: controls the invisible characters written to mark the end of lines.</a:t>
            </a:r>
          </a:p>
          <a:p>
            <a:pPr marL="0" indent="0">
              <a:buNone/>
            </a:pPr>
            <a:r>
              <a:rPr lang="en-GB" dirty="0" err="1"/>
              <a:t>closefd</a:t>
            </a:r>
            <a:r>
              <a:rPr lang="en-GB" dirty="0"/>
              <a:t>: whether to remove the file ~link when the file is closed.</a:t>
            </a:r>
          </a:p>
          <a:p>
            <a:pPr marL="0" indent="0">
              <a:buNone/>
            </a:pPr>
            <a:r>
              <a:rPr lang="en-GB" dirty="0"/>
              <a:t>opener: option for creating more complicated directory and file opening.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 info, see: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https://docs.python.org/3/library/functions.html#open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07743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17375-82E2-4ED9-8401-D65C9E9C0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With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61022A-E1AB-4E70-BB6C-C3740B2AE2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263" y="1825625"/>
            <a:ext cx="10872537" cy="435133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dirty="0"/>
              <a:t>The problem with manually closing the file is that exceptions can skip the close statement.</a:t>
            </a:r>
          </a:p>
          <a:p>
            <a:pPr marL="0" indent="0">
              <a:buNone/>
            </a:pPr>
            <a:r>
              <a:rPr lang="en-GB" dirty="0"/>
              <a:t>Better then, to use the following form: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 open("data.txt") as f: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f: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print(line)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GB" dirty="0"/>
              <a:t> keyword sets up a Context Manager, which temporarily deals with how the code runs. This closes the file automatically when the clause is left.</a:t>
            </a:r>
          </a:p>
          <a:p>
            <a:pPr marL="0" indent="0">
              <a:buNone/>
            </a:pPr>
            <a:r>
              <a:rPr lang="en-GB" dirty="0"/>
              <a:t>You can nest </a:t>
            </a:r>
            <a:r>
              <a:rPr lang="en-GB" dirty="0" err="1"/>
              <a:t>withs</a:t>
            </a:r>
            <a:r>
              <a:rPr lang="en-GB" dirty="0"/>
              <a:t>, or place more than one on a line, which is equivalent to nesting.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 A() as a, B() as b: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82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81FD2-B119-4032-992F-F16BDF94C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Context managers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19F3D0-A83A-4730-9255-57B359FD9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Context Managers essentially allow pre- or post- execution code to run in the background (like </a:t>
            </a:r>
            <a:r>
              <a:rPr lang="en-GB" dirty="0" err="1"/>
              <a:t>file.close</a:t>
            </a:r>
            <a:r>
              <a:rPr lang="en-GB" dirty="0"/>
              <a:t>()).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associated library can also be used to redirect </a:t>
            </a:r>
            <a:r>
              <a:rPr lang="en-GB" dirty="0" err="1"/>
              <a:t>stdout</a:t>
            </a:r>
            <a:r>
              <a:rPr lang="en-GB" dirty="0"/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with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contextlib.redirect_stdout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new_target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 information, see: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https://docs.python.org/3/library/contextlib.html</a:t>
            </a:r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27245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88A3A-C103-4FA6-BA4F-8E9A310C2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Reading multiple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552C5-6BAC-4E50-ACDC-FDE014D67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489" y="1825625"/>
            <a:ext cx="1166211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Use </a:t>
            </a:r>
            <a:r>
              <a:rPr lang="en-GB" dirty="0" err="1"/>
              <a:t>fileinput</a:t>
            </a:r>
            <a:r>
              <a:rPr lang="en-GB" dirty="0"/>
              <a:t> library: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</a:t>
            </a: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["file1.txt", "file2.txt", "file3.txt", "file4.txt"]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fileinput.input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b: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b.filename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print(line)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b.close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cs typeface="Courier New" panose="02070309020205020404" pitchFamily="49" charset="0"/>
              </a:rPr>
              <a:t>https://docs.python.org/3/library/fileinput.html</a:t>
            </a:r>
          </a:p>
        </p:txBody>
      </p:sp>
    </p:spTree>
    <p:extLst>
      <p:ext uri="{BB962C8B-B14F-4D97-AF65-F5344CB8AC3E}">
        <p14:creationId xmlns:p14="http://schemas.microsoft.com/office/powerpoint/2010/main" val="64410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3E32-2B98-45F0-8B2F-7BDE11E74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Standard input/output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4D359-79B8-40AA-9F54-78FB5376C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969477"/>
            <a:ext cx="11338560" cy="4487594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Input reads </a:t>
            </a:r>
            <a:r>
              <a:rPr lang="en-GB" dirty="0">
                <a:solidFill>
                  <a:schemeClr val="accent1"/>
                </a:solidFill>
              </a:rPr>
              <a:t>stdin</a:t>
            </a:r>
            <a:r>
              <a:rPr lang="en-GB" dirty="0"/>
              <a:t> (usually keyboard), in the same way print writes to </a:t>
            </a:r>
            <a:r>
              <a:rPr lang="en-GB" dirty="0" err="1">
                <a:solidFill>
                  <a:schemeClr val="accent1"/>
                </a:solidFill>
              </a:rPr>
              <a:t>stdout</a:t>
            </a:r>
            <a:r>
              <a:rPr lang="en-GB" dirty="0"/>
              <a:t> (usually the screen).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Generally, when we move information between programs, or between programs and hardware, we talk about </a:t>
            </a:r>
            <a:r>
              <a:rPr lang="en-GB" dirty="0">
                <a:solidFill>
                  <a:schemeClr val="accent1"/>
                </a:solidFill>
              </a:rPr>
              <a:t>streams</a:t>
            </a:r>
            <a:r>
              <a:rPr lang="en-GB" dirty="0"/>
              <a:t>: tubes down which we can send data.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Stdin and </a:t>
            </a:r>
            <a:r>
              <a:rPr lang="en-GB" dirty="0" err="1"/>
              <a:t>stdout</a:t>
            </a:r>
            <a:r>
              <a:rPr lang="en-GB" dirty="0"/>
              <a:t> can be regarded as streams from the keyboard to the program, and from the program to the screen.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There's also a </a:t>
            </a:r>
            <a:r>
              <a:rPr lang="en-GB" dirty="0">
                <a:solidFill>
                  <a:schemeClr val="accent1"/>
                </a:solidFill>
              </a:rPr>
              <a:t>stderr</a:t>
            </a:r>
            <a:r>
              <a:rPr lang="en-GB" dirty="0"/>
              <a:t> where error messages from programs are sent: again, usually the screen by default.</a:t>
            </a:r>
          </a:p>
          <a:p>
            <a:pPr marL="0" indent="0">
              <a:spcAft>
                <a:spcPts val="1200"/>
              </a:spcAft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628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617F-2777-4B83-9A2E-8C1700D76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Writing multiple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CCFD9C-77E9-4B64-B694-FBC208208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082" y="1825625"/>
            <a:ext cx="11774659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a = ["file1.txt", "file2.txt", "file3.txt", "file4.txt"]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fileinput.input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(a,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inplace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=1, backup='.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b: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print("new text")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b.close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inplace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1		# Redirects the stout (i.e. print) to the file.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backup ='.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bak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	# Backs up each file to file1.txt.bak etc. before writing.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'''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73123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099EA-772B-4691-A076-7419D0012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Easy print to file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15F0F-D33A-446A-A5F4-63BE50C8F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57" y="1690688"/>
            <a:ext cx="11690252" cy="46960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print(*objects, 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sep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='', end='\n', file=</a:t>
            </a:r>
            <a:r>
              <a:rPr lang="en-GB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sys.stdout</a:t>
            </a:r>
            <a:r>
              <a:rPr lang="en-GB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, flush=False)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Prints objects to a file (or stout), separated by </a:t>
            </a:r>
            <a:r>
              <a:rPr lang="en-GB" dirty="0" err="1"/>
              <a:t>sep</a:t>
            </a:r>
            <a:r>
              <a:rPr lang="en-GB" dirty="0"/>
              <a:t> and followed by end. Other than objects, everything must be a </a:t>
            </a:r>
            <a:r>
              <a:rPr lang="en-GB" dirty="0" err="1"/>
              <a:t>kwarg</a:t>
            </a:r>
            <a:r>
              <a:rPr lang="en-GB" dirty="0"/>
              <a:t> as everything else will be written out. 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Rather than a filename, file must be a proper file object (or anything with a write(string) function).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Flushing</a:t>
            </a:r>
            <a:r>
              <a:rPr lang="en-GB" dirty="0"/>
              <a:t> is the forcible writing of data out of a stream. Occasionally data can be stored in a buffer longer than you might like (for example if another program is reading data as you're writing it, data might get missed is it stays a while in memory), flush forces data writing.</a:t>
            </a:r>
          </a:p>
        </p:txBody>
      </p:sp>
    </p:spTree>
    <p:extLst>
      <p:ext uri="{BB962C8B-B14F-4D97-AF65-F5344CB8AC3E}">
        <p14:creationId xmlns:p14="http://schemas.microsoft.com/office/powerpoint/2010/main" val="195475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13E32-2B98-45F0-8B2F-7BDE11E74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Standard input/output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4D359-79B8-40AA-9F54-78FB5376C6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1561514"/>
            <a:ext cx="11338560" cy="4895557"/>
          </a:xfrm>
        </p:spPr>
        <p:txBody>
          <a:bodyPr>
            <a:normAutofit fontScale="92500" lnSpcReduction="2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You can redirect these, for example, at the command prompt:</a:t>
            </a:r>
          </a:p>
          <a:p>
            <a:pPr marL="0" indent="0">
              <a:buNone/>
            </a:pPr>
            <a:r>
              <a:rPr lang="en-GB" dirty="0"/>
              <a:t>Stdin from file: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a.py &lt; stdin.txt</a:t>
            </a:r>
          </a:p>
          <a:p>
            <a:pPr marL="0" indent="0">
              <a:buNone/>
            </a:pPr>
            <a:r>
              <a:rPr lang="en-GB" dirty="0" err="1"/>
              <a:t>Stdout</a:t>
            </a:r>
            <a:r>
              <a:rPr lang="en-GB" dirty="0"/>
              <a:t> to overwritten file: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a.py &gt; stdout.txt</a:t>
            </a:r>
          </a:p>
          <a:p>
            <a:pPr marL="0" indent="0">
              <a:buNone/>
            </a:pPr>
            <a:r>
              <a:rPr lang="en-GB" dirty="0" err="1"/>
              <a:t>Stdout</a:t>
            </a:r>
            <a:r>
              <a:rPr lang="en-GB" dirty="0"/>
              <a:t> to appended file: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a.py &gt;&gt; stdout.txt</a:t>
            </a:r>
          </a:p>
          <a:p>
            <a:pPr marL="0" indent="0">
              <a:buNone/>
            </a:pPr>
            <a:r>
              <a:rPr lang="en-GB" dirty="0"/>
              <a:t>Both: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python a.py &lt; stdin.txt &gt; stdout.txt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You can also </a:t>
            </a:r>
            <a:r>
              <a:rPr lang="en-GB" dirty="0">
                <a:solidFill>
                  <a:schemeClr val="accent1"/>
                </a:solidFill>
              </a:rPr>
              <a:t>pipe</a:t>
            </a:r>
            <a:r>
              <a:rPr lang="en-GB" dirty="0"/>
              <a:t> the </a:t>
            </a:r>
            <a:r>
              <a:rPr lang="en-GB" dirty="0" err="1"/>
              <a:t>stdout</a:t>
            </a:r>
            <a:r>
              <a:rPr lang="en-GB" dirty="0"/>
              <a:t> of one program to the stdin of another program using the pipe symbol "|" (SHIFT- backslash on most Windows keyboards)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396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EE40-34D6-44F7-8CCA-F4FE77630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149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Open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04CF3-54B4-4DEC-B889-7A50A64F1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244" y="675250"/>
            <a:ext cx="10515600" cy="593566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Reading and writing files is a real joy in Python, which makes a complicated job trivial.</a:t>
            </a:r>
          </a:p>
          <a:p>
            <a:pPr marL="0" indent="0">
              <a:buNone/>
            </a:pPr>
            <a:r>
              <a:rPr lang="en-GB" dirty="0"/>
              <a:t>The </a:t>
            </a:r>
            <a:r>
              <a:rPr lang="en-GB" dirty="0" err="1"/>
              <a:t>builtin</a:t>
            </a:r>
            <a:r>
              <a:rPr lang="en-GB" dirty="0"/>
              <a:t> open function is the main method: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open("filename.txt")		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f: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print(line)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f = open("filename.txt")	# Whole file as string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Note the close function (not listed as a </a:t>
            </a:r>
            <a:r>
              <a:rPr lang="en-GB" dirty="0" err="1"/>
              <a:t>builtin</a:t>
            </a:r>
            <a:r>
              <a:rPr lang="en-GB" dirty="0"/>
              <a:t>). This is polite - it releases the file.</a:t>
            </a:r>
          </a:p>
        </p:txBody>
      </p:sp>
    </p:spTree>
    <p:extLst>
      <p:ext uri="{BB962C8B-B14F-4D97-AF65-F5344CB8AC3E}">
        <p14:creationId xmlns:p14="http://schemas.microsoft.com/office/powerpoint/2010/main" val="13091708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AEE40-34D6-44F7-8CCA-F4FE77630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3149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Open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04CF3-54B4-4DEC-B889-7A50A64F1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244" y="675250"/>
            <a:ext cx="11756756" cy="5935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cs typeface="Courier New" panose="02070309020205020404" pitchFamily="49" charset="0"/>
              </a:rPr>
              <a:t>To write:</a:t>
            </a:r>
          </a:p>
          <a:p>
            <a:pPr marL="0" indent="0">
              <a:buNone/>
            </a:pPr>
            <a:endParaRPr lang="en-GB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a = []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i in range(100):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a.append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("All work and no play makes Jack a dull boy ");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 = open("anotherfile.txt", 'w')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line in a:</a:t>
            </a:r>
          </a:p>
          <a:p>
            <a:pPr marL="0" indent="0">
              <a:buNone/>
            </a:pP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f.write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(line)</a:t>
            </a:r>
          </a:p>
          <a:p>
            <a:pPr marL="0" indent="0">
              <a:buNone/>
            </a:pPr>
            <a:r>
              <a:rPr lang="en-GB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f.close</a:t>
            </a:r>
            <a:r>
              <a:rPr lang="en-GB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226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C730A-0436-4869-8A95-962B64B11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Line endings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62889-3E4C-44E8-810A-C9342BD0D9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With "write" you may need to write line endings.</a:t>
            </a:r>
          </a:p>
          <a:p>
            <a:pPr marL="0" indent="0">
              <a:buNone/>
            </a:pPr>
            <a:r>
              <a:rPr lang="en-GB" dirty="0"/>
              <a:t>The line endings in files vary depending on the operating system. </a:t>
            </a:r>
          </a:p>
          <a:p>
            <a:pPr marL="0" indent="0">
              <a:buNone/>
            </a:pPr>
            <a:r>
              <a:rPr lang="en-GB" dirty="0">
                <a:solidFill>
                  <a:schemeClr val="accent1"/>
                </a:solidFill>
              </a:rPr>
              <a:t>POSIX</a:t>
            </a:r>
            <a:r>
              <a:rPr lang="en-GB" dirty="0"/>
              <a:t> systems (Linux; MacOS; etc.) use the ASCII newline character, represented by the escape character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GB" dirty="0"/>
              <a:t>.</a:t>
            </a:r>
          </a:p>
          <a:p>
            <a:pPr marL="0" indent="0">
              <a:buNone/>
            </a:pPr>
            <a:r>
              <a:rPr lang="en-GB" dirty="0"/>
              <a:t>Windows uses two characters: ASCII carriage return (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\r</a:t>
            </a:r>
            <a:r>
              <a:rPr lang="en-GB" dirty="0"/>
              <a:t>) (which was used by typewriters to return the typing head to the start of the line), followed by newline. </a:t>
            </a:r>
          </a:p>
          <a:p>
            <a:pPr marL="0" indent="0">
              <a:buNone/>
            </a:pPr>
            <a:r>
              <a:rPr lang="en-GB" dirty="0"/>
              <a:t>You can find the OS default using the </a:t>
            </a:r>
            <a:r>
              <a:rPr lang="en-GB" dirty="0" err="1"/>
              <a:t>os</a:t>
            </a:r>
            <a:r>
              <a:rPr lang="en-GB" dirty="0"/>
              <a:t> library: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os.linesep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/>
              <a:t>But generally if you use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\n</a:t>
            </a:r>
            <a:r>
              <a:rPr lang="en-GB" dirty="0"/>
              <a:t>, the Python default, Windows copes with it fine, and directly using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os.linesep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/>
              <a:t>is advised against. </a:t>
            </a:r>
          </a:p>
        </p:txBody>
      </p:sp>
    </p:spTree>
    <p:extLst>
      <p:ext uri="{BB962C8B-B14F-4D97-AF65-F5344CB8AC3E}">
        <p14:creationId xmlns:p14="http://schemas.microsoft.com/office/powerpoint/2010/main" val="116181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4145D-9E7A-48BF-8C1A-A5F2B2A02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Seek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C6C45-BA1F-47DB-894E-AC603FA2F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It's usual to read an entire file.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However, if you want to jump within the file, use:</a:t>
            </a:r>
          </a:p>
          <a:p>
            <a:pPr marL="0" indent="0">
              <a:buNone/>
            </a:pP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file.seek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https://docs.python.org/3.3/tutorial/inputoutput.html#methods-of-file-objects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or</a:t>
            </a:r>
          </a:p>
          <a:p>
            <a:pPr marL="0" indent="0">
              <a:buNone/>
            </a:pPr>
            <a:r>
              <a:rPr lang="en-GB" dirty="0" err="1"/>
              <a:t>linecache</a:t>
            </a:r>
            <a:r>
              <a:rPr lang="en-GB" dirty="0"/>
              <a:t>: Random access to text lines</a:t>
            </a:r>
          </a:p>
          <a:p>
            <a:pPr marL="0" indent="0">
              <a:buNone/>
            </a:pPr>
            <a:r>
              <a:rPr lang="en-GB" dirty="0">
                <a:hlinkClick r:id="rId4"/>
              </a:rPr>
              <a:t>https://docs.python.org/3/library/linecache.html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300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Binary vs 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 type of the file has a big effect on how we handle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There are broadly two types of files: text and binary.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They are all basically ones and zeros; what is different is how a computer displays them to us, and how much space they take up.</a:t>
            </a:r>
          </a:p>
        </p:txBody>
      </p:sp>
    </p:spTree>
    <p:extLst>
      <p:ext uri="{BB962C8B-B14F-4D97-AF65-F5344CB8AC3E}">
        <p14:creationId xmlns:p14="http://schemas.microsoft.com/office/powerpoint/2010/main" val="4095625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2208213" y="260350"/>
            <a:ext cx="8229600" cy="706438"/>
          </a:xfrm>
        </p:spPr>
        <p:txBody>
          <a:bodyPr/>
          <a:lstStyle/>
          <a:p>
            <a:pPr algn="r" eaLnBrk="1" hangingPunct="1"/>
            <a:r>
              <a:rPr lang="en-GB" altLang="en-US" sz="4000"/>
              <a:t>Binary vs. Text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432" y="1544154"/>
            <a:ext cx="10763304" cy="4752975"/>
          </a:xfrm>
        </p:spPr>
        <p:txBody>
          <a:bodyPr rtlCol="0">
            <a:normAutofit fontScale="92500" lnSpcReduction="20000"/>
          </a:bodyPr>
          <a:lstStyle/>
          <a:p>
            <a:pPr>
              <a:buNone/>
              <a:defRPr/>
            </a:pPr>
            <a:r>
              <a:rPr lang="en-GB" sz="2600" dirty="0"/>
              <a:t>All files are really just binary 0 and 1 bits. </a:t>
            </a:r>
          </a:p>
          <a:p>
            <a:pPr marL="0" indent="0">
              <a:buNone/>
              <a:defRPr/>
            </a:pPr>
            <a:r>
              <a:rPr lang="en-GB" sz="2600" dirty="0"/>
              <a:t>In ‘binary’ files, data is stored in binary representations of the basic types. For example, here's a four byte representations of </a:t>
            </a:r>
            <a:r>
              <a:rPr lang="en-GB" sz="2600" dirty="0" err="1"/>
              <a:t>int</a:t>
            </a:r>
            <a:r>
              <a:rPr lang="en-GB" sz="2600" dirty="0"/>
              <a:t> data:</a:t>
            </a:r>
          </a:p>
          <a:p>
            <a:pPr>
              <a:buNone/>
              <a:defRPr/>
            </a:pPr>
            <a:endParaRPr lang="en-GB" sz="2600" dirty="0"/>
          </a:p>
          <a:p>
            <a:pPr>
              <a:buNone/>
              <a:defRPr/>
            </a:pPr>
            <a:endParaRPr lang="en-GB" sz="2600" dirty="0"/>
          </a:p>
          <a:p>
            <a:pPr>
              <a:buNone/>
              <a:defRPr/>
            </a:pPr>
            <a:r>
              <a:rPr lang="en-GB" sz="2600" dirty="0"/>
              <a:t>	00000000 00000000 </a:t>
            </a:r>
            <a:r>
              <a:rPr lang="en-GB" sz="2600" dirty="0" err="1"/>
              <a:t>00000000</a:t>
            </a:r>
            <a:r>
              <a:rPr lang="en-GB" sz="2600" dirty="0"/>
              <a:t> </a:t>
            </a:r>
            <a:r>
              <a:rPr lang="en-GB" sz="2600" dirty="0" err="1"/>
              <a:t>00000000</a:t>
            </a:r>
            <a:r>
              <a:rPr lang="en-GB" sz="2600" dirty="0"/>
              <a:t> 	= </a:t>
            </a:r>
            <a:r>
              <a:rPr lang="en-GB" sz="2600" dirty="0" err="1"/>
              <a:t>int</a:t>
            </a:r>
            <a:r>
              <a:rPr lang="en-GB" sz="2600" dirty="0"/>
              <a:t> 0</a:t>
            </a:r>
          </a:p>
          <a:p>
            <a:pPr>
              <a:buNone/>
              <a:defRPr/>
            </a:pPr>
            <a:r>
              <a:rPr lang="en-GB" sz="2600" dirty="0"/>
              <a:t>	00000000 00000000 </a:t>
            </a:r>
            <a:r>
              <a:rPr lang="en-GB" sz="2600" dirty="0" err="1"/>
              <a:t>00000000</a:t>
            </a:r>
            <a:r>
              <a:rPr lang="en-GB" sz="2600" dirty="0"/>
              <a:t> 00000001 	= </a:t>
            </a:r>
            <a:r>
              <a:rPr lang="en-GB" sz="2600" dirty="0" err="1"/>
              <a:t>int</a:t>
            </a:r>
            <a:r>
              <a:rPr lang="en-GB" sz="2600" dirty="0"/>
              <a:t> 1</a:t>
            </a:r>
          </a:p>
          <a:p>
            <a:pPr>
              <a:buNone/>
              <a:defRPr/>
            </a:pPr>
            <a:r>
              <a:rPr lang="en-GB" sz="2600" dirty="0"/>
              <a:t>	00000000 00000000 00000000 00000010	= </a:t>
            </a:r>
            <a:r>
              <a:rPr lang="en-GB" sz="2600" dirty="0" err="1"/>
              <a:t>int</a:t>
            </a:r>
            <a:r>
              <a:rPr lang="en-GB" sz="2600" dirty="0"/>
              <a:t> 2</a:t>
            </a:r>
          </a:p>
          <a:p>
            <a:pPr>
              <a:buNone/>
              <a:defRPr/>
            </a:pPr>
            <a:r>
              <a:rPr lang="en-GB" sz="2600" dirty="0"/>
              <a:t>	00000000 00000000 00000000 00000100	= </a:t>
            </a:r>
            <a:r>
              <a:rPr lang="en-GB" sz="2600" dirty="0" err="1"/>
              <a:t>int</a:t>
            </a:r>
            <a:r>
              <a:rPr lang="en-GB" sz="2600" dirty="0"/>
              <a:t> 4</a:t>
            </a:r>
          </a:p>
          <a:p>
            <a:pPr>
              <a:buNone/>
              <a:defRPr/>
            </a:pPr>
            <a:r>
              <a:rPr lang="en-GB" sz="2600" dirty="0"/>
              <a:t>	00000000 00000000 </a:t>
            </a:r>
            <a:r>
              <a:rPr lang="en-GB" sz="2600" dirty="0" err="1"/>
              <a:t>00000000</a:t>
            </a:r>
            <a:r>
              <a:rPr lang="en-GB" sz="2600" dirty="0"/>
              <a:t> 00110001 	= </a:t>
            </a:r>
            <a:r>
              <a:rPr lang="en-GB" sz="2600" dirty="0" err="1"/>
              <a:t>int</a:t>
            </a:r>
            <a:r>
              <a:rPr lang="en-GB" sz="2600" dirty="0"/>
              <a:t> 49</a:t>
            </a:r>
          </a:p>
          <a:p>
            <a:pPr>
              <a:buNone/>
              <a:defRPr/>
            </a:pPr>
            <a:r>
              <a:rPr lang="en-GB" sz="2600" dirty="0"/>
              <a:t>	00000000 00000000 </a:t>
            </a:r>
            <a:r>
              <a:rPr lang="en-GB" sz="2600" dirty="0" err="1"/>
              <a:t>00000000</a:t>
            </a:r>
            <a:r>
              <a:rPr lang="en-GB" sz="2600" dirty="0"/>
              <a:t> 01000001 	= </a:t>
            </a:r>
            <a:r>
              <a:rPr lang="en-GB" sz="2600" dirty="0" err="1"/>
              <a:t>int</a:t>
            </a:r>
            <a:r>
              <a:rPr lang="en-GB" sz="2600" dirty="0"/>
              <a:t> 65</a:t>
            </a:r>
          </a:p>
          <a:p>
            <a:pPr>
              <a:buNone/>
              <a:defRPr/>
            </a:pPr>
            <a:r>
              <a:rPr lang="en-GB" sz="2600" dirty="0"/>
              <a:t>	00000000 00000000 00000000 11111111 	= </a:t>
            </a:r>
            <a:r>
              <a:rPr lang="en-GB" sz="2600" dirty="0" err="1"/>
              <a:t>int</a:t>
            </a:r>
            <a:r>
              <a:rPr lang="en-GB" sz="2600" dirty="0"/>
              <a:t> 255</a:t>
            </a:r>
          </a:p>
          <a:p>
            <a:pPr>
              <a:buNone/>
              <a:defRPr/>
            </a:pPr>
            <a:endParaRPr lang="en-GB" sz="2600" dirty="0"/>
          </a:p>
          <a:p>
            <a:pPr>
              <a:buNone/>
              <a:defRPr/>
            </a:pPr>
            <a:endParaRPr lang="en-GB" sz="2600" dirty="0"/>
          </a:p>
        </p:txBody>
      </p:sp>
      <p:grpSp>
        <p:nvGrpSpPr>
          <p:cNvPr id="2" name="Group 1"/>
          <p:cNvGrpSpPr/>
          <p:nvPr/>
        </p:nvGrpSpPr>
        <p:grpSpPr>
          <a:xfrm>
            <a:off x="3607527" y="2629708"/>
            <a:ext cx="1627187" cy="649288"/>
            <a:chOff x="2135189" y="2924176"/>
            <a:chExt cx="1627187" cy="649288"/>
          </a:xfrm>
        </p:grpSpPr>
        <p:sp>
          <p:nvSpPr>
            <p:cNvPr id="5" name="Left Brace 4"/>
            <p:cNvSpPr/>
            <p:nvPr/>
          </p:nvSpPr>
          <p:spPr>
            <a:xfrm rot="5400000">
              <a:off x="2675732" y="2745583"/>
              <a:ext cx="360363" cy="1295400"/>
            </a:xfrm>
            <a:prstGeom prst="leftBrace">
              <a:avLst>
                <a:gd name="adj1" fmla="val 27351"/>
                <a:gd name="adj2" fmla="val 50000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3557" name="TextBox 5"/>
            <p:cNvSpPr txBox="1">
              <a:spLocks noChangeArrowheads="1"/>
            </p:cNvSpPr>
            <p:nvPr/>
          </p:nvSpPr>
          <p:spPr bwMode="auto">
            <a:xfrm>
              <a:off x="2135189" y="2924176"/>
              <a:ext cx="1627187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GB" altLang="en-US" sz="1800" dirty="0">
                  <a:latin typeface="Arial" panose="020B0604020202020204" pitchFamily="34" charset="0"/>
                </a:rPr>
                <a:t>8 bits = 1 byte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70984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16727</TotalTime>
  <Words>2051</Words>
  <Application>Microsoft Office PowerPoint</Application>
  <PresentationFormat>Widescreen</PresentationFormat>
  <Paragraphs>271</Paragraphs>
  <Slides>21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Calibri Light</vt:lpstr>
      <vt:lpstr>Courier New</vt:lpstr>
      <vt:lpstr>Times New Roman</vt:lpstr>
      <vt:lpstr>Wingdings</vt:lpstr>
      <vt:lpstr>Office Theme</vt:lpstr>
      <vt:lpstr>Builtins</vt:lpstr>
      <vt:lpstr>Standard input/output</vt:lpstr>
      <vt:lpstr>Standard input/output</vt:lpstr>
      <vt:lpstr>Open</vt:lpstr>
      <vt:lpstr>Open</vt:lpstr>
      <vt:lpstr>Line endings</vt:lpstr>
      <vt:lpstr>Seek</vt:lpstr>
      <vt:lpstr>Binary vs text files</vt:lpstr>
      <vt:lpstr>Binary vs. Text files</vt:lpstr>
      <vt:lpstr>Binary vs. Text files</vt:lpstr>
      <vt:lpstr>Characters</vt:lpstr>
      <vt:lpstr>Binary vs. Text files</vt:lpstr>
      <vt:lpstr>Binary vs. Text files</vt:lpstr>
      <vt:lpstr>Open</vt:lpstr>
      <vt:lpstr>Reading data</vt:lpstr>
      <vt:lpstr>Open</vt:lpstr>
      <vt:lpstr>With</vt:lpstr>
      <vt:lpstr>Context managers</vt:lpstr>
      <vt:lpstr>Reading multiple files</vt:lpstr>
      <vt:lpstr>Writing multiple files</vt:lpstr>
      <vt:lpstr>Easy print to file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1444</cp:revision>
  <dcterms:created xsi:type="dcterms:W3CDTF">2017-08-18T14:16:12Z</dcterms:created>
  <dcterms:modified xsi:type="dcterms:W3CDTF">2017-11-15T23:22:46Z</dcterms:modified>
</cp:coreProperties>
</file>