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645" r:id="rId2"/>
    <p:sldId id="1646" r:id="rId3"/>
    <p:sldId id="1647" r:id="rId4"/>
    <p:sldId id="1648" r:id="rId5"/>
    <p:sldId id="1649" r:id="rId6"/>
    <p:sldId id="165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https://en.wikipedia.org/wiki/Women_in_Bletchley_Park</a:t>
            </a:r>
          </a:p>
          <a:p>
            <a:r>
              <a:rPr lang="en-GB" dirty="0"/>
              <a:t>https://www.gadgette.com/2016/04/15/women-in-tech-history-bletchley-park/</a:t>
            </a:r>
          </a:p>
          <a:p>
            <a:endParaRPr lang="en-GB" dirty="0"/>
          </a:p>
          <a:p>
            <a:r>
              <a:rPr lang="en-GB" dirty="0"/>
              <a:t>https://www.computerworlduk.com/careers/women-studying-computer-science-in-uk-universities-is-declining-3621040/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https://en.wikipedia.org/wiki/Gender_disparity_in_computing</a:t>
            </a:r>
          </a:p>
          <a:p>
            <a:endParaRPr lang="en-GB" dirty="0"/>
          </a:p>
          <a:p>
            <a:r>
              <a:rPr lang="en-GB" dirty="0"/>
              <a:t>https://en.wikipedia.org/wiki/BCSWomen</a:t>
            </a:r>
          </a:p>
          <a:p>
            <a:endParaRPr lang="en-GB" dirty="0"/>
          </a:p>
          <a:p>
            <a:r>
              <a:rPr lang="en-GB" dirty="0"/>
              <a:t>https://arstechnica.com/tech-policy/2013/03/how-dongle-jokes-got-two-people-fired-and-led-to-ddos-attacks/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13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https://en.wikipedia.org/wiki/Women_in_Bletchley_Park</a:t>
            </a:r>
          </a:p>
          <a:p>
            <a:r>
              <a:rPr lang="en-GB" dirty="0"/>
              <a:t>https://www.gadgette.com/2016/04/15/women-in-tech-history-bletchley-park/</a:t>
            </a:r>
          </a:p>
          <a:p>
            <a:endParaRPr lang="en-GB" dirty="0"/>
          </a:p>
          <a:p>
            <a:r>
              <a:rPr lang="en-GB" dirty="0"/>
              <a:t>https://www.computerworlduk.com/careers/women-studying-computer-science-in-uk-universities-is-declining-3621040/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https://en.wikipedia.org/wiki/Gender_disparity_in_computing</a:t>
            </a:r>
          </a:p>
          <a:p>
            <a:endParaRPr lang="en-GB" dirty="0"/>
          </a:p>
          <a:p>
            <a:r>
              <a:rPr lang="en-GB" dirty="0"/>
              <a:t>https://en.wikipedia.org/wiki/BCSWomen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452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Emerging trends in electricity consumption for consumer ITC.</a:t>
            </a:r>
          </a:p>
          <a:p>
            <a:r>
              <a:rPr lang="en-GB" dirty="0"/>
              <a:t>http://vmserver14.nuigalway.ie/xmlui/handle/10379/3563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28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Ingrid </a:t>
            </a:r>
            <a:r>
              <a:rPr lang="en-GB" dirty="0" err="1"/>
              <a:t>Burrington</a:t>
            </a:r>
            <a:r>
              <a:rPr lang="en-GB" dirty="0"/>
              <a:t> (2015) The Environmental Toll of a Netflix Binge. The Atlantic [online] https://www.theatlantic.com/technology/archive/2015/12/there-are-no-clean-clouds/420744/ Accessed 1/10/2017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9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firstgirls.org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cs.org/category/863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omes.soic.indiana.edu/nensmeng/enviro-compute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greengrid.org/" TargetMode="External"/><Relationship Id="rId5" Type="http://schemas.openxmlformats.org/officeDocument/2006/relationships/hyperlink" Target="http://www.greenpeace.org/usa/global-warming/click-clean/" TargetMode="External"/><Relationship Id="rId4" Type="http://schemas.openxmlformats.org/officeDocument/2006/relationships/hyperlink" Target="http://homes.soic.indiana.edu/nensmeng/bi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C2A5248-FEEE-45B9-A883-16FB7D5A4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Computer Ethics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7288740B-0159-4208-BFB0-1BC2C989F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773238"/>
            <a:ext cx="9996245" cy="48244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Rapidly growing field: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Traditional elements: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Privacy and data protection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Copyright and Piracy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Software supplier responsibilities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Newer: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Big Data use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Robotic ethics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Control by computers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Integrating computers into our worldview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A good starting point for the newer stuff is </a:t>
            </a:r>
            <a:r>
              <a:rPr lang="en-GB" altLang="en-US" sz="2400" dirty="0" err="1">
                <a:ea typeface="ＭＳ Ｐゴシック" panose="020B0600070205080204" pitchFamily="34" charset="-128"/>
              </a:rPr>
              <a:t>Floridi</a:t>
            </a:r>
            <a:r>
              <a:rPr lang="en-GB" altLang="en-US" sz="2400" dirty="0">
                <a:ea typeface="ＭＳ Ｐゴシック" panose="020B0600070205080204" pitchFamily="34" charset="-128"/>
              </a:rPr>
              <a:t> </a:t>
            </a:r>
            <a:r>
              <a:rPr lang="en-GB" altLang="en-US" sz="2400" i="1" dirty="0">
                <a:ea typeface="ＭＳ Ｐゴシック" panose="020B0600070205080204" pitchFamily="34" charset="-128"/>
              </a:rPr>
              <a:t>et al</a:t>
            </a:r>
            <a:r>
              <a:rPr lang="en-GB" altLang="en-US" sz="2400" dirty="0">
                <a:ea typeface="ＭＳ Ｐゴシック" panose="020B0600070205080204" pitchFamily="34" charset="-128"/>
              </a:rPr>
              <a:t>.:  </a:t>
            </a:r>
          </a:p>
          <a:p>
            <a:pPr marL="0" indent="0">
              <a:buNone/>
            </a:pPr>
            <a:r>
              <a:rPr lang="en-GB" altLang="en-US" dirty="0">
                <a:ea typeface="ＭＳ Ｐゴシック" panose="020B0600070205080204" pitchFamily="34" charset="-128"/>
              </a:rPr>
              <a:t>	</a:t>
            </a:r>
          </a:p>
        </p:txBody>
      </p:sp>
      <p:pic>
        <p:nvPicPr>
          <p:cNvPr id="10244" name="Picture 4" descr="The Cambridge Handbook of Information and Computer Ethics">
            <a:extLst>
              <a:ext uri="{FF2B5EF4-FFF2-40B4-BE49-F238E27FC236}">
                <a16:creationId xmlns:a16="http://schemas.microsoft.com/office/drawing/2014/main" id="{35096D90-8075-49DA-AE3E-93A27746C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767" y="1927982"/>
            <a:ext cx="2440574" cy="3471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63A2B-57C6-4CD0-8C83-475EA2DF0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"/>
            <a:ext cx="10098258" cy="1012874"/>
          </a:xfrm>
        </p:spPr>
        <p:txBody>
          <a:bodyPr/>
          <a:lstStyle/>
          <a:p>
            <a:pPr algn="r"/>
            <a:r>
              <a:rPr lang="en-GB" dirty="0"/>
              <a:t>Women in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C143A-5A79-4D19-B1C5-3874F95F5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1" y="1012876"/>
            <a:ext cx="11563643" cy="55708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the war, approximately 75% of employees at Bletchley Park were women, and many worked with the computational machines, or were human 'computers'.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the US in 1984, 37.1% computing degrees were to women; by 2010-11 it was 12%.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Britain in 2014 only 13% of computing students were women, and 3% of IT and computing engineers.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case study in the issues around gender and computing includes the fallout from </a:t>
            </a:r>
            <a:r>
              <a:rPr lang="it-IT" dirty="0"/>
              <a:t>PyCon Santa Clara in 2013 in which a overheard joke resulted in both perpetrator and complainant being fired from their jobs.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80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63A2B-57C6-4CD0-8C83-475EA2DF0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"/>
            <a:ext cx="9985717" cy="1012874"/>
          </a:xfrm>
        </p:spPr>
        <p:txBody>
          <a:bodyPr/>
          <a:lstStyle/>
          <a:p>
            <a:pPr algn="r"/>
            <a:r>
              <a:rPr lang="en-GB" dirty="0"/>
              <a:t>Women in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C143A-5A79-4D19-B1C5-3874F95F5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1" y="1012876"/>
            <a:ext cx="11563643" cy="55708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Big push at school level to address this. </a:t>
            </a:r>
          </a:p>
          <a:p>
            <a:pPr marL="0" indent="0">
              <a:buNone/>
            </a:pPr>
            <a:r>
              <a:rPr lang="en-GB" dirty="0"/>
              <a:t>Organisations like Code First: Girls are looking for volunteer trainers.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http://www.codefirstgirls.org.uk/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BCSWomen</a:t>
            </a:r>
            <a:r>
              <a:rPr lang="en-GB" dirty="0"/>
              <a:t> Specialist Group of the British Computer Society push for cultural and employment change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http://www.bcs.org/category/8630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285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8638-0D58-4804-9855-BA65C264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Environmental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6E990-1149-4ADB-BDDD-9C709802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6" y="1589649"/>
            <a:ext cx="8414970" cy="49518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Electricity usage (hardware; air conditioning; data transmission).</a:t>
            </a:r>
          </a:p>
          <a:p>
            <a:pPr marL="0" indent="0">
              <a:buNone/>
            </a:pPr>
            <a:r>
              <a:rPr lang="en-GB" dirty="0"/>
              <a:t>Production of hardware (standard raw materials; rare earth materials; power).</a:t>
            </a:r>
          </a:p>
          <a:p>
            <a:pPr marL="0" indent="0">
              <a:buNone/>
            </a:pPr>
            <a:r>
              <a:rPr lang="en-GB" dirty="0"/>
              <a:t>Waste disposal.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Hard to calculate total resource uses.</a:t>
            </a:r>
          </a:p>
          <a:p>
            <a:pPr marL="0" indent="0">
              <a:buNone/>
            </a:pPr>
            <a:r>
              <a:rPr lang="en-GB" dirty="0"/>
              <a:t>In general, the larger cloud based companies are trying to move to 100% renewables which also makes total unrenewable energy hard to estimate.</a:t>
            </a:r>
          </a:p>
          <a:p>
            <a:pPr marL="0" indent="0">
              <a:buNone/>
            </a:pPr>
            <a:r>
              <a:rPr lang="en-GB" dirty="0"/>
              <a:t>Greenpeace place the total energy value between 7 and 12% of total electricity usage.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5AF023-AF82-441E-A284-2095BDE3A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6325" y="1690688"/>
            <a:ext cx="349567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28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81033-E960-4804-9B07-BA7E040ED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421396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What can we do as coders?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B1EA-39DE-4C73-A38E-01816D72D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2518117"/>
            <a:ext cx="11310425" cy="365884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efficient software that runs fast.</a:t>
            </a:r>
          </a:p>
          <a:p>
            <a:pPr marL="0" indent="0">
              <a:buNone/>
            </a:pPr>
            <a:r>
              <a:rPr lang="en-GB" dirty="0"/>
              <a:t>Minimise code size so it runs on smaller computers.</a:t>
            </a:r>
          </a:p>
          <a:p>
            <a:pPr marL="0" indent="0">
              <a:buNone/>
            </a:pPr>
            <a:r>
              <a:rPr lang="en-GB" dirty="0"/>
              <a:t>Reduce video download where possible.</a:t>
            </a:r>
          </a:p>
          <a:p>
            <a:pPr marL="0" indent="0">
              <a:buNone/>
            </a:pPr>
            <a:r>
              <a:rPr lang="en-GB" dirty="0"/>
              <a:t>Encourage the use of offline solutions but don't offload on to printing.</a:t>
            </a:r>
          </a:p>
          <a:p>
            <a:pPr marL="0" indent="0">
              <a:buNone/>
            </a:pPr>
            <a:r>
              <a:rPr lang="en-GB" dirty="0"/>
              <a:t>Train people so they solve problems quicker with less resources.</a:t>
            </a:r>
          </a:p>
          <a:p>
            <a:pPr marL="0" indent="0">
              <a:buNone/>
            </a:pPr>
            <a:r>
              <a:rPr lang="en-GB" dirty="0"/>
              <a:t>Turn off computers when not used (or put into efficient sleep mode if not).</a:t>
            </a:r>
          </a:p>
          <a:p>
            <a:pPr marL="0" indent="0">
              <a:buNone/>
            </a:pPr>
            <a:r>
              <a:rPr lang="en-GB" dirty="0"/>
              <a:t>Use cloud suppliers with a renewable energy policy.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4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9CCEF-264F-4CE0-AC77-3F1E182A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Good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0C2F-A46A-4D5C-A932-2E0584F0A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825625"/>
            <a:ext cx="11380763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"Dirty Bits" project blog of Nathan </a:t>
            </a:r>
            <a:r>
              <a:rPr lang="en-GB" dirty="0" err="1"/>
              <a:t>Ensmenger</a:t>
            </a:r>
            <a:r>
              <a:rPr lang="en-GB" dirty="0"/>
              <a:t> (Indiana University):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http://homes.soic.indiana.edu/nensmeng/enviro-compute/index.html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http://homes.soic.indiana.edu/nensmeng/bio.html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Greenpeace: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http://www.greenpeace.org/usa/global-warming/click-clean/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Other:</a:t>
            </a:r>
          </a:p>
          <a:p>
            <a:pPr marL="0" indent="0">
              <a:buNone/>
            </a:pPr>
            <a:r>
              <a:rPr lang="en-GB" dirty="0">
                <a:hlinkClick r:id="rId6"/>
              </a:rPr>
              <a:t>https://www.thegreengrid.org/</a:t>
            </a:r>
            <a:r>
              <a:rPr lang="en-GB" dirty="0"/>
              <a:t> (industry group)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36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17108</TotalTime>
  <Words>627</Words>
  <Application>Microsoft Office PowerPoint</Application>
  <PresentationFormat>Widescreen</PresentationFormat>
  <Paragraphs>80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Theme</vt:lpstr>
      <vt:lpstr>Computer Ethics</vt:lpstr>
      <vt:lpstr>Women in computing</vt:lpstr>
      <vt:lpstr>Women in computing</vt:lpstr>
      <vt:lpstr>Environmental impact</vt:lpstr>
      <vt:lpstr>What can we do as coders?</vt:lpstr>
      <vt:lpstr>Good 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1501</cp:revision>
  <dcterms:created xsi:type="dcterms:W3CDTF">2017-08-18T14:16:12Z</dcterms:created>
  <dcterms:modified xsi:type="dcterms:W3CDTF">2017-11-25T02:42:00Z</dcterms:modified>
</cp:coreProperties>
</file>