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1751" r:id="rId2"/>
    <p:sldId id="1748" r:id="rId3"/>
    <p:sldId id="1749" r:id="rId4"/>
    <p:sldId id="1750" r:id="rId5"/>
    <p:sldId id="1767" r:id="rId6"/>
    <p:sldId id="1768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041" autoAdjust="0"/>
    <p:restoredTop sz="65291" autoAdjust="0"/>
  </p:normalViewPr>
  <p:slideViewPr>
    <p:cSldViewPr snapToGrid="0">
      <p:cViewPr varScale="1">
        <p:scale>
          <a:sx n="48" d="100"/>
          <a:sy n="48" d="100"/>
        </p:scale>
        <p:origin x="78" y="4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81" d="100"/>
          <a:sy n="81" d="100"/>
        </p:scale>
        <p:origin x="317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7D4F06F-9AB2-4BEE-92C3-62BD5FF093C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D4889E7-3EF2-4CB1-B589-46A6E9F66CEB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263394-5E78-4E60-A0EB-01BAB7C1B808}" type="datetimeFigureOut">
              <a:rPr lang="en-GB" smtClean="0"/>
              <a:t>25/11/2017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74DEEF8-EEC9-4227-9392-0A6ECE315E9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5FBC98C-0309-4AF5-BB4E-7791FA6FD9A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8944820-C3CF-4C14-8917-F2AD192D670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208300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5863BF-F796-4368-80E3-69D92631BBF7}" type="datetimeFigureOut">
              <a:rPr lang="en-GB" smtClean="0"/>
              <a:t>25/11/2017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AF8E6D-2F87-4F6A-97CA-AABE12BDBAA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32728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42453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We will come back  to event based programming when we look at JavaScript.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AF8E6D-2F87-4F6A-97CA-AABE12BDBAA7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371295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A9F0E3-1DEC-46B1-B715-5564EC81CC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010337-6B9C-490F-9748-CF9EB3CC311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195DC1-471D-4158-B4C0-26ABF3007B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25/11/2017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CFD95E-788A-4050-99B9-9F8DCAB29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3994D5-8159-4CBD-BC45-FB2BB3EB4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73701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5F699B-93B4-41E7-919E-399956BA5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9C565E-14CE-4731-91A2-DB9CAAC776D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EEAD6F-E3A6-4DDF-83E9-02D37D35F2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25/11/2017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AD1376-91E7-4AE6-B455-B590365F9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E26C96-033E-42AD-B9C0-E5BDFB081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2129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1F29EFD-C5DD-40E1-B027-1F860B8FA0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06F45A3-A0A0-47B1-9F46-1B200BD4734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9FADEF-A226-471C-B363-7735F40732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25/11/2017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A68FC-34EC-4467-AB2C-205D169E1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6926806-2BF6-4350-9696-13184FABC1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7162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8CC681-92F5-4172-9843-D4A25F823E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DAE0DE-5ACE-4F8E-8B18-EA529A356F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A54581-B1B7-451B-A7E7-C1FE61B21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25/11/2017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41066C-DB19-4237-A027-6DA09BCFA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8517B1-0C19-4EF0-8F47-0650A08AC0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114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00EC5-C6F4-4CFC-BB8B-9CDA9B5259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BF61D9-1F23-4424-BE39-D53C145567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4AB635-654C-4EC0-929F-9F1A3FE9EC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25/11/2017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0A99E75-01D2-43FD-8DD6-963F3415E5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804BE6-3E07-4210-BF3E-EC65D095BB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94422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43B3CF-7C7F-4288-87A6-787E573959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64FA1B-B65E-4AC6-BC13-AD67348B0E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86B0F39-6CD9-4463-946F-A509193651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DB5E872-2DAC-4C44-9CE7-12CB5B6F4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25/11/2017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00F7DA-7FDC-4F09-9B39-BDBDD7E040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22EE91-2857-41DA-99D4-65B61452D9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2105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2F0A5-2CCC-48C5-B89B-E0A1B1D804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7A14E5-BE3B-42F6-9B11-765F53A295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DA1860-13A7-4188-9C43-F15D2C61B4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F5E94B-94D2-4566-A638-763F3694296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DB6081-BA03-4F62-B362-796595F0D3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B4745CE4-ECBE-4A13-BC8F-D71C51EA8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25/11/2017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F4B10DF-8046-4917-8329-F6ECF4A856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CE9AB88-500E-406E-A3B0-A1569605DD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42266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3CDC35-1C97-4AFE-A6F9-5472158F8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E03EA8E-1324-4009-A219-F88C29216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25/11/2017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970797D-0BF8-4527-BC0C-41F3FED9B1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7E9ADAE-5AFE-4622-A4FE-970A04ABA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1230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2EFE443-86C8-47FA-9C3F-58E195AC7C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25/11/2017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659A948-37D3-42E0-933B-D3346F155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C0DF4E6-CF48-4CA2-A526-BCB3E6655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1550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D74ED9-2181-4D7D-A22B-E504919A4D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55F99F-442A-40EF-B6D9-8AE3FD7DDC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D5618F-CEA0-4CC2-9F91-33C9A271A03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D93E4B-BBFF-41AD-9467-55B3B6B65D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25/11/2017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A1EED0-6CFF-4B36-9E7E-B28289B46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410B51B-459C-4C50-BA52-C16252497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06102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4D10B4-A81C-4DE1-8383-56506689F4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698D5E9-601C-4784-A35E-A21C5D37EB8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5F8BB5B-A39E-4356-A604-BBFCA29098F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32E38B-8A3F-4CBF-A623-7D746C4193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15C198-0286-4978-B10F-877371E3E014}" type="datetimeFigureOut">
              <a:rPr lang="en-GB" smtClean="0"/>
              <a:t>25/11/2017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56A909-848A-49DA-94DD-656E49C6AB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AE1EED-919A-4634-BCF7-574685131B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89102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A4BA5F1-6827-423D-B0C0-F2640AB16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DAB672-1910-4405-97A2-4CE7CEAE1D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6B69774-A2CF-4E6B-9892-53D6CD6894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15C198-0286-4978-B10F-877371E3E014}" type="datetimeFigureOut">
              <a:rPr lang="en-GB" smtClean="0"/>
              <a:t>25/11/2017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B97D22-587F-489E-89F3-20BD5BE587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B919AF-E929-40C7-95C1-01D45FC43DD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CE0BD-95E0-4F46-9ACA-B8EA446F9D5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6388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xpython.org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1EFE06-6D29-4E3F-B5FB-0EAE032C19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Graphical User Interfaces (GUIs)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1DC34D-51F9-4B5D-8533-6FC45BB633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2439" y="1952235"/>
            <a:ext cx="11471031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spcAft>
                <a:spcPts val="1200"/>
              </a:spcAft>
              <a:buNone/>
            </a:pPr>
            <a:r>
              <a:rPr lang="en-GB" dirty="0"/>
              <a:t>In general, Python isn't much used for user interfaces, but there's no reason for not doing so.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dirty="0"/>
              <a:t>Build up </a:t>
            </a:r>
            <a:r>
              <a:rPr lang="en-GB" dirty="0">
                <a:solidFill>
                  <a:schemeClr val="accent1"/>
                </a:solidFill>
              </a:rPr>
              <a:t>WIMP</a:t>
            </a:r>
            <a:r>
              <a:rPr lang="en-GB" dirty="0"/>
              <a:t> (Windows; Icons; Menus; Pointers) </a:t>
            </a:r>
            <a:r>
              <a:rPr lang="en-GB" dirty="0">
                <a:solidFill>
                  <a:schemeClr val="accent1"/>
                </a:solidFill>
              </a:rPr>
              <a:t>Graphical User Interfaces (GUIs)</a:t>
            </a:r>
            <a:r>
              <a:rPr lang="en-GB" dirty="0"/>
              <a:t>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dirty="0"/>
              <a:t>The default package to use is </a:t>
            </a:r>
            <a:r>
              <a:rPr lang="en-GB" dirty="0" err="1"/>
              <a:t>TkInter</a:t>
            </a:r>
            <a:r>
              <a:rPr lang="en-GB" dirty="0"/>
              <a:t>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dirty="0"/>
              <a:t>This is an interface to the basic POSIX language </a:t>
            </a:r>
            <a:r>
              <a:rPr lang="en-GB" dirty="0" err="1"/>
              <a:t>Tcl</a:t>
            </a:r>
            <a:r>
              <a:rPr lang="en-GB" dirty="0"/>
              <a:t> ("Tickle", the Tool Command Language) and its GUI library Tk.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dirty="0"/>
              <a:t>Also more native-looking packages like </a:t>
            </a:r>
            <a:r>
              <a:rPr lang="en-GB" dirty="0" err="1"/>
              <a:t>wxPython</a:t>
            </a:r>
            <a:r>
              <a:rPr lang="en-GB" dirty="0"/>
              <a:t>: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dirty="0">
                <a:hlinkClick r:id="rId3"/>
              </a:rPr>
              <a:t>https://www.wxpython.org/</a:t>
            </a:r>
            <a:r>
              <a:rPr lang="en-GB" dirty="0"/>
              <a:t>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230880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20E25-5648-4AED-BDFC-F5C1F4B748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Basic GUI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BD112E-3A55-4E1E-8609-4D78BDD1DC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2369" y="1825625"/>
            <a:ext cx="10861431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import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tkinter</a:t>
            </a: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root =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tkinter.Tk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   		# Main window.</a:t>
            </a:r>
          </a:p>
          <a:p>
            <a:pPr marL="0" indent="0">
              <a:buNone/>
            </a:pP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 = </a:t>
            </a: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tkinter.Canvas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(root, width=200, height=200)</a:t>
            </a:r>
          </a:p>
          <a:p>
            <a:pPr marL="0" indent="0">
              <a:buNone/>
            </a:pP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c.pack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			# Layout</a:t>
            </a:r>
          </a:p>
          <a:p>
            <a:pPr marL="0" indent="0">
              <a:buNone/>
            </a:pP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c.create_rectangle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(0, 0, 200, 200, fill="blue")</a:t>
            </a:r>
          </a:p>
          <a:p>
            <a:pPr marL="0" indent="0">
              <a:buNone/>
            </a:pP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endParaRPr lang="en-GB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en-GB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tkinter.mainloop</a:t>
            </a:r>
            <a:r>
              <a:rPr lang="en-GB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()		# Wait for interactions.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3CA0AC7-441A-412E-9810-B4593426BC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34809" y="2237289"/>
            <a:ext cx="2622322" cy="3002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5095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D681C6-EE53-471E-BF3D-FCC5AA386D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/>
            <a:r>
              <a:rPr lang="en-GB" dirty="0"/>
              <a:t>Event Based Programming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31177D-D480-4700-AAE1-1CA3B6718D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0575" y="1952234"/>
            <a:ext cx="11344422" cy="4351338"/>
          </a:xfrm>
        </p:spPr>
        <p:txBody>
          <a:bodyPr/>
          <a:lstStyle/>
          <a:p>
            <a:pPr marL="0" indent="0">
              <a:spcAft>
                <a:spcPts val="1200"/>
              </a:spcAft>
              <a:buNone/>
            </a:pPr>
            <a:r>
              <a:rPr lang="en-GB" dirty="0">
                <a:solidFill>
                  <a:schemeClr val="accent1"/>
                </a:solidFill>
              </a:rPr>
              <a:t>Asynchronous programming</a:t>
            </a:r>
            <a:r>
              <a:rPr lang="en-GB" dirty="0"/>
              <a:t>, where you wait for user interactions.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dirty="0"/>
              <a:t>In Python, based on </a:t>
            </a:r>
            <a:r>
              <a:rPr lang="en-GB" dirty="0" err="1">
                <a:solidFill>
                  <a:schemeClr val="accent1"/>
                </a:solidFill>
              </a:rPr>
              <a:t>callbacks</a:t>
            </a:r>
            <a:r>
              <a:rPr lang="en-GB" dirty="0"/>
              <a:t>: where you pass a function into another, with the expectation that at some point the function will be run.</a:t>
            </a:r>
          </a:p>
          <a:p>
            <a:pPr marL="0" indent="0">
              <a:spcAft>
                <a:spcPts val="1200"/>
              </a:spcAft>
              <a:buNone/>
            </a:pPr>
            <a:r>
              <a:rPr lang="en-GB" dirty="0"/>
              <a:t>You </a:t>
            </a:r>
            <a:r>
              <a:rPr lang="en-GB" dirty="0">
                <a:solidFill>
                  <a:schemeClr val="accent1"/>
                </a:solidFill>
              </a:rPr>
              <a:t>register</a:t>
            </a:r>
            <a:r>
              <a:rPr lang="en-GB" dirty="0"/>
              <a:t> or </a:t>
            </a:r>
            <a:r>
              <a:rPr lang="en-GB" dirty="0">
                <a:solidFill>
                  <a:schemeClr val="accent1"/>
                </a:solidFill>
              </a:rPr>
              <a:t>bind</a:t>
            </a:r>
            <a:r>
              <a:rPr lang="en-GB" dirty="0"/>
              <a:t> a function with/to an object on the GUI. When an event occurs, the object calls the function.</a:t>
            </a:r>
          </a:p>
        </p:txBody>
      </p:sp>
    </p:spTree>
    <p:extLst>
      <p:ext uri="{BB962C8B-B14F-4D97-AF65-F5344CB8AC3E}">
        <p14:creationId xmlns:p14="http://schemas.microsoft.com/office/powerpoint/2010/main" val="24365423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7691E4-9DF5-4F74-898B-5EB83AEEFA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6501" y="208517"/>
            <a:ext cx="10515600" cy="1325563"/>
          </a:xfrm>
        </p:spPr>
        <p:txBody>
          <a:bodyPr/>
          <a:lstStyle/>
          <a:p>
            <a:pPr algn="r"/>
            <a:r>
              <a:rPr lang="en-GB" dirty="0"/>
              <a:t>Simple event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6850C4-EDBF-4E64-B505-9881084B72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3895" y="548640"/>
            <a:ext cx="11268221" cy="5838091"/>
          </a:xfrm>
        </p:spPr>
        <p:txBody>
          <a:bodyPr>
            <a:normAutofit fontScale="62500" lnSpcReduction="20000"/>
          </a:bodyPr>
          <a:lstStyle/>
          <a:p>
            <a:pPr>
              <a:spcAft>
                <a:spcPts val="1200"/>
              </a:spcAft>
              <a:buNone/>
            </a:pPr>
            <a:r>
              <a:rPr lang="en-GB" altLang="en-US" dirty="0">
                <a:latin typeface="Courier New" panose="02070309020205020404" pitchFamily="49" charset="0"/>
              </a:rPr>
              <a:t>import </a:t>
            </a:r>
            <a:r>
              <a:rPr lang="en-GB" altLang="en-US" dirty="0" err="1">
                <a:latin typeface="Courier New" panose="02070309020205020404" pitchFamily="49" charset="0"/>
              </a:rPr>
              <a:t>tkinter</a:t>
            </a:r>
            <a:endParaRPr lang="en-GB" altLang="en-US" dirty="0">
              <a:latin typeface="Courier New" panose="02070309020205020404" pitchFamily="49" charset="0"/>
            </a:endParaRPr>
          </a:p>
          <a:p>
            <a:pPr>
              <a:spcAft>
                <a:spcPts val="1200"/>
              </a:spcAft>
              <a:buNone/>
            </a:pPr>
            <a:r>
              <a:rPr lang="en-GB" altLang="en-US" dirty="0">
                <a:latin typeface="Courier New" panose="02070309020205020404" pitchFamily="49" charset="0"/>
              </a:rPr>
              <a:t>def run():</a:t>
            </a:r>
          </a:p>
          <a:p>
            <a:pPr>
              <a:spcAft>
                <a:spcPts val="1200"/>
              </a:spcAft>
              <a:buNone/>
            </a:pPr>
            <a:r>
              <a:rPr lang="en-GB" altLang="en-US" dirty="0">
                <a:latin typeface="Courier New" panose="02070309020205020404" pitchFamily="49" charset="0"/>
              </a:rPr>
              <a:t>	pass</a:t>
            </a:r>
          </a:p>
          <a:p>
            <a:pPr>
              <a:spcAft>
                <a:spcPts val="1200"/>
              </a:spcAft>
              <a:buNone/>
            </a:pPr>
            <a:endParaRPr lang="en-GB" altLang="en-US" dirty="0">
              <a:latin typeface="Courier New" panose="02070309020205020404" pitchFamily="49" charset="0"/>
            </a:endParaRPr>
          </a:p>
          <a:p>
            <a:pPr>
              <a:spcAft>
                <a:spcPts val="1200"/>
              </a:spcAft>
              <a:buNone/>
            </a:pPr>
            <a:r>
              <a:rPr lang="en-GB" altLang="en-US" dirty="0">
                <a:latin typeface="Courier New" panose="02070309020205020404" pitchFamily="49" charset="0"/>
              </a:rPr>
              <a:t>root = </a:t>
            </a:r>
            <a:r>
              <a:rPr lang="en-GB" altLang="en-US" dirty="0" err="1">
                <a:latin typeface="Courier New" panose="02070309020205020404" pitchFamily="49" charset="0"/>
              </a:rPr>
              <a:t>tkinter.Tk</a:t>
            </a:r>
            <a:r>
              <a:rPr lang="en-GB" altLang="en-US" dirty="0">
                <a:latin typeface="Courier New" panose="02070309020205020404" pitchFamily="49" charset="0"/>
              </a:rPr>
              <a:t>() </a:t>
            </a:r>
          </a:p>
          <a:p>
            <a:pPr>
              <a:spcAft>
                <a:spcPts val="1200"/>
              </a:spcAft>
              <a:buNone/>
            </a:pPr>
            <a:r>
              <a:rPr lang="en-GB" altLang="en-US" dirty="0" err="1">
                <a:latin typeface="Courier New" panose="02070309020205020404" pitchFamily="49" charset="0"/>
              </a:rPr>
              <a:t>menu_bar</a:t>
            </a:r>
            <a:r>
              <a:rPr lang="en-GB" altLang="en-US" dirty="0">
                <a:latin typeface="Courier New" panose="02070309020205020404" pitchFamily="49" charset="0"/>
              </a:rPr>
              <a:t> = </a:t>
            </a:r>
            <a:r>
              <a:rPr lang="en-GB" altLang="en-US" dirty="0" err="1">
                <a:latin typeface="Courier New" panose="02070309020205020404" pitchFamily="49" charset="0"/>
              </a:rPr>
              <a:t>tkinter.Menu</a:t>
            </a:r>
            <a:r>
              <a:rPr lang="en-GB" altLang="en-US" dirty="0">
                <a:latin typeface="Courier New" panose="02070309020205020404" pitchFamily="49" charset="0"/>
              </a:rPr>
              <a:t>(root)</a:t>
            </a:r>
          </a:p>
          <a:p>
            <a:pPr>
              <a:spcAft>
                <a:spcPts val="1200"/>
              </a:spcAft>
              <a:buNone/>
            </a:pPr>
            <a:r>
              <a:rPr lang="en-GB" altLang="en-US" dirty="0" err="1">
                <a:latin typeface="Courier New" panose="02070309020205020404" pitchFamily="49" charset="0"/>
              </a:rPr>
              <a:t>root.config</a:t>
            </a:r>
            <a:r>
              <a:rPr lang="en-GB" altLang="en-US" dirty="0">
                <a:latin typeface="Courier New" panose="02070309020205020404" pitchFamily="49" charset="0"/>
              </a:rPr>
              <a:t>(menu=</a:t>
            </a:r>
            <a:r>
              <a:rPr lang="en-GB" altLang="en-US" dirty="0" err="1">
                <a:latin typeface="Courier New" panose="02070309020205020404" pitchFamily="49" charset="0"/>
              </a:rPr>
              <a:t>menu_bar</a:t>
            </a:r>
            <a:r>
              <a:rPr lang="en-GB" altLang="en-US" dirty="0">
                <a:latin typeface="Courier New" panose="02070309020205020404" pitchFamily="49" charset="0"/>
              </a:rPr>
              <a:t>)</a:t>
            </a:r>
          </a:p>
          <a:p>
            <a:pPr>
              <a:spcAft>
                <a:spcPts val="1200"/>
              </a:spcAft>
              <a:buNone/>
            </a:pPr>
            <a:r>
              <a:rPr lang="en-GB" altLang="en-US" dirty="0" err="1">
                <a:latin typeface="Courier New" panose="02070309020205020404" pitchFamily="49" charset="0"/>
              </a:rPr>
              <a:t>model_menu</a:t>
            </a:r>
            <a:r>
              <a:rPr lang="en-GB" altLang="en-US" dirty="0">
                <a:latin typeface="Courier New" panose="02070309020205020404" pitchFamily="49" charset="0"/>
              </a:rPr>
              <a:t> = </a:t>
            </a:r>
            <a:r>
              <a:rPr lang="en-GB" altLang="en-US" dirty="0" err="1">
                <a:latin typeface="Courier New" panose="02070309020205020404" pitchFamily="49" charset="0"/>
              </a:rPr>
              <a:t>tkinter.Menu</a:t>
            </a:r>
            <a:r>
              <a:rPr lang="en-GB" altLang="en-US" dirty="0">
                <a:latin typeface="Courier New" panose="02070309020205020404" pitchFamily="49" charset="0"/>
              </a:rPr>
              <a:t>(</a:t>
            </a:r>
            <a:r>
              <a:rPr lang="en-GB" altLang="en-US" dirty="0" err="1">
                <a:latin typeface="Courier New" panose="02070309020205020404" pitchFamily="49" charset="0"/>
              </a:rPr>
              <a:t>menu_bar</a:t>
            </a:r>
            <a:r>
              <a:rPr lang="en-GB" altLang="en-US" dirty="0">
                <a:latin typeface="Courier New" panose="02070309020205020404" pitchFamily="49" charset="0"/>
              </a:rPr>
              <a:t>)</a:t>
            </a:r>
          </a:p>
          <a:p>
            <a:pPr>
              <a:spcAft>
                <a:spcPts val="1200"/>
              </a:spcAft>
              <a:buNone/>
            </a:pPr>
            <a:r>
              <a:rPr lang="en-GB" altLang="en-US" dirty="0" err="1">
                <a:latin typeface="Courier New" panose="02070309020205020404" pitchFamily="49" charset="0"/>
              </a:rPr>
              <a:t>menu_bar.add_cascade</a:t>
            </a:r>
            <a:r>
              <a:rPr lang="en-GB" altLang="en-US" dirty="0">
                <a:latin typeface="Courier New" panose="02070309020205020404" pitchFamily="49" charset="0"/>
              </a:rPr>
              <a:t>(label="Model", menu=</a:t>
            </a:r>
            <a:r>
              <a:rPr lang="en-GB" altLang="en-US" dirty="0" err="1">
                <a:latin typeface="Courier New" panose="02070309020205020404" pitchFamily="49" charset="0"/>
              </a:rPr>
              <a:t>model_menu</a:t>
            </a:r>
            <a:r>
              <a:rPr lang="en-GB" altLang="en-US" dirty="0">
                <a:latin typeface="Courier New" panose="02070309020205020404" pitchFamily="49" charset="0"/>
              </a:rPr>
              <a:t>)</a:t>
            </a:r>
          </a:p>
          <a:p>
            <a:pPr>
              <a:spcAft>
                <a:spcPts val="1200"/>
              </a:spcAft>
              <a:buNone/>
            </a:pPr>
            <a:r>
              <a:rPr lang="en-GB" altLang="en-US" dirty="0" err="1">
                <a:latin typeface="Courier New" panose="02070309020205020404" pitchFamily="49" charset="0"/>
              </a:rPr>
              <a:t>model_menu.add_command</a:t>
            </a:r>
            <a:r>
              <a:rPr lang="en-GB" altLang="en-US" dirty="0">
                <a:latin typeface="Courier New" panose="02070309020205020404" pitchFamily="49" charset="0"/>
              </a:rPr>
              <a:t>(label="Run model", </a:t>
            </a:r>
            <a:r>
              <a:rPr lang="en-GB" altLang="en-US" b="1" dirty="0">
                <a:latin typeface="Courier New" panose="02070309020205020404" pitchFamily="49" charset="0"/>
              </a:rPr>
              <a:t>command=run</a:t>
            </a:r>
            <a:r>
              <a:rPr lang="en-GB" altLang="en-US" dirty="0">
                <a:latin typeface="Courier New" panose="02070309020205020404" pitchFamily="49" charset="0"/>
              </a:rPr>
              <a:t>) </a:t>
            </a:r>
          </a:p>
          <a:p>
            <a:pPr>
              <a:spcAft>
                <a:spcPts val="1200"/>
              </a:spcAft>
              <a:buNone/>
            </a:pPr>
            <a:endParaRPr lang="en-GB" altLang="en-US" dirty="0">
              <a:latin typeface="Courier New" panose="02070309020205020404" pitchFamily="49" charset="0"/>
            </a:endParaRPr>
          </a:p>
          <a:p>
            <a:pPr>
              <a:spcAft>
                <a:spcPts val="1200"/>
              </a:spcAft>
              <a:buNone/>
            </a:pPr>
            <a:r>
              <a:rPr lang="en-GB" altLang="en-US" dirty="0" err="1">
                <a:latin typeface="Courier New" panose="02070309020205020404" pitchFamily="49" charset="0"/>
              </a:rPr>
              <a:t>tkinter.mainloop</a:t>
            </a:r>
            <a:r>
              <a:rPr lang="en-GB" altLang="en-US" dirty="0">
                <a:latin typeface="Courier New" panose="02070309020205020404" pitchFamily="49" charset="0"/>
              </a:rPr>
              <a:t>()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42EF6D79-97F9-4D56-877F-17BB879751E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231053" y="1534080"/>
            <a:ext cx="3804750" cy="35647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501313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C427CD27-95FF-4143-8C71-4028791E125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063239" y="244896"/>
            <a:ext cx="8458200" cy="1079500"/>
          </a:xfrm>
        </p:spPr>
        <p:txBody>
          <a:bodyPr/>
          <a:lstStyle/>
          <a:p>
            <a:pPr algn="r" eaLnBrk="1" hangingPunct="1"/>
            <a:r>
              <a:rPr lang="en-US" altLang="en-US" sz="4000" dirty="0"/>
              <a:t>The user experience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FA21C578-34DB-416C-A390-DC2ACA097586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590842" y="2164701"/>
            <a:ext cx="10930597" cy="4467873"/>
          </a:xfrm>
        </p:spPr>
        <p:txBody>
          <a:bodyPr>
            <a:normAutofit/>
          </a:bodyPr>
          <a:lstStyle/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Many people design for geeks.</a:t>
            </a:r>
            <a:endParaRPr lang="en-GB" altLang="en-US" dirty="0"/>
          </a:p>
          <a:p>
            <a:pPr marL="0" indent="0">
              <a:lnSpc>
                <a:spcPct val="70000"/>
              </a:lnSpc>
              <a:buNone/>
            </a:pPr>
            <a:endParaRPr lang="en-US" altLang="en-US" dirty="0"/>
          </a:p>
          <a:p>
            <a:pPr marL="0" indent="0">
              <a:lnSpc>
                <a:spcPct val="70000"/>
              </a:lnSpc>
              <a:buNone/>
            </a:pPr>
            <a:r>
              <a:rPr lang="en-US" altLang="en-US" dirty="0"/>
              <a:t>Users learn by trying stuff - they rarely read manuals, so think carefully about what the default behavior of any function should be.</a:t>
            </a:r>
          </a:p>
          <a:p>
            <a:pPr marL="0" indent="0">
              <a:lnSpc>
                <a:spcPct val="70000"/>
              </a:lnSpc>
              <a:buNone/>
            </a:pPr>
            <a:endParaRPr lang="en-US" altLang="en-US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We need to design for the general public, </a:t>
            </a:r>
            <a:r>
              <a:rPr lang="en-GB" altLang="en-US" dirty="0"/>
              <a:t>but</a:t>
            </a:r>
            <a:r>
              <a:rPr lang="en-US" altLang="en-US" dirty="0"/>
              <a:t> </a:t>
            </a:r>
            <a:r>
              <a:rPr lang="en-US" altLang="en-US" dirty="0" err="1"/>
              <a:t>mak</a:t>
            </a:r>
            <a:r>
              <a:rPr lang="en-GB" altLang="en-US" dirty="0"/>
              <a:t>e</a:t>
            </a:r>
            <a:r>
              <a:rPr lang="en-US" altLang="en-US" dirty="0"/>
              <a:t> advanced functions available for those that want them.</a:t>
            </a:r>
            <a:endParaRPr lang="en-GB" altLang="en-US" dirty="0"/>
          </a:p>
          <a:p>
            <a:pPr marL="0" lvl="1" indent="0">
              <a:lnSpc>
                <a:spcPct val="80000"/>
              </a:lnSpc>
              <a:buNone/>
            </a:pPr>
            <a:endParaRPr lang="en-US" altLang="en-US" sz="2300" dirty="0"/>
          </a:p>
          <a:p>
            <a:pPr marL="0" indent="0">
              <a:lnSpc>
                <a:spcPct val="80000"/>
              </a:lnSpc>
              <a:buNone/>
            </a:pPr>
            <a:r>
              <a:rPr lang="en-US" altLang="en-US" dirty="0"/>
              <a:t>We should try to help the user by...</a:t>
            </a:r>
          </a:p>
          <a:p>
            <a:pPr marL="0" lvl="1" indent="0">
              <a:lnSpc>
                <a:spcPct val="80000"/>
              </a:lnSpc>
              <a:buNone/>
            </a:pPr>
            <a:r>
              <a:rPr lang="en-US" altLang="en-US" sz="2300" dirty="0"/>
              <a:t>Using familiar keys and menus (e.g. Ctrl + C for copy).</a:t>
            </a:r>
          </a:p>
          <a:p>
            <a:pPr marL="0" lvl="1" indent="0">
              <a:lnSpc>
                <a:spcPct val="80000"/>
              </a:lnSpc>
              <a:buNone/>
            </a:pPr>
            <a:r>
              <a:rPr lang="en-US" altLang="en-US" sz="2300" dirty="0"/>
              <a:t>Including help systems and tutorials.</a:t>
            </a:r>
          </a:p>
        </p:txBody>
      </p:sp>
    </p:spTree>
    <p:extLst>
      <p:ext uri="{BB962C8B-B14F-4D97-AF65-F5344CB8AC3E}">
        <p14:creationId xmlns:p14="http://schemas.microsoft.com/office/powerpoint/2010/main" val="266461319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>
            <a:extLst>
              <a:ext uri="{FF2B5EF4-FFF2-40B4-BE49-F238E27FC236}">
                <a16:creationId xmlns:a16="http://schemas.microsoft.com/office/drawing/2014/main" id="{AF49CE46-0C06-4968-B099-B7ACF6CC8C2A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3974123" y="543477"/>
            <a:ext cx="7772400" cy="609600"/>
          </a:xfrm>
        </p:spPr>
        <p:txBody>
          <a:bodyPr rtlCol="0">
            <a:normAutofit fontScale="90000"/>
          </a:bodyPr>
          <a:lstStyle/>
          <a:p>
            <a:pPr algn="r">
              <a:defRPr/>
            </a:pPr>
            <a:r>
              <a:rPr lang="en-US" dirty="0"/>
              <a:t>Designing for users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FA109859-62C0-4DB8-AE7F-33299927B1EE}"/>
              </a:ext>
            </a:extLst>
          </p:cNvPr>
          <p:cNvSpPr>
            <a:spLocks noGrp="1" noChangeArrowheads="1"/>
          </p:cNvSpPr>
          <p:nvPr>
            <p:ph idx="1"/>
          </p:nvPr>
        </p:nvSpPr>
        <p:spPr>
          <a:xfrm>
            <a:off x="317241" y="1418253"/>
            <a:ext cx="11429282" cy="5179397"/>
          </a:xfrm>
        </p:spPr>
        <p:txBody>
          <a:bodyPr>
            <a:normAutofit fontScale="85000" lnSpcReduction="20000"/>
          </a:bodyPr>
          <a:lstStyle/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altLang="en-US" sz="2600" dirty="0"/>
              <a:t>At every stage when designing the GUI, think "is it obvious what this does?"</a:t>
            </a:r>
            <a:endParaRPr lang="en-GB" altLang="en-US" sz="2600" dirty="0"/>
          </a:p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altLang="en-US" sz="2600" dirty="0"/>
              <a:t>Make all screens as simple as possible.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altLang="en-US" sz="26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altLang="en-US" sz="2600" dirty="0"/>
              <a:t>Turn off functionality until needed, e.g.:</a:t>
            </a:r>
          </a:p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en-GB" altLang="en-US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model_menu.entryconfig</a:t>
            </a:r>
            <a:r>
              <a:rPr lang="en-GB" alt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("Run model", state="disabled")</a:t>
            </a:r>
            <a:r>
              <a:rPr lang="en-US" alt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alt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# Until the user has chosen files, then:</a:t>
            </a:r>
          </a:p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en-GB" altLang="en-US" sz="26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model_menu.entryconfig</a:t>
            </a:r>
            <a:r>
              <a:rPr lang="en-GB" alt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("Run model", state="normal")</a:t>
            </a:r>
            <a:r>
              <a:rPr lang="en-US" altLang="en-US" sz="26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</a:p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endParaRPr lang="en-US" altLang="en-US" sz="2600" dirty="0"/>
          </a:p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altLang="en-US" sz="2600" dirty="0"/>
              <a:t>Hide complex functionality and the options to change defaults in ‘Options’ menus.</a:t>
            </a:r>
          </a:p>
          <a:p>
            <a:pPr marL="0" indent="0">
              <a:lnSpc>
                <a:spcPct val="100000"/>
              </a:lnSpc>
              <a:spcAft>
                <a:spcPts val="1200"/>
              </a:spcAft>
              <a:buNone/>
            </a:pPr>
            <a:r>
              <a:rPr lang="en-US" altLang="en-US" sz="2600" dirty="0"/>
              <a:t>Most of all </a:t>
            </a:r>
            <a:r>
              <a:rPr lang="en-US" altLang="en-US" sz="2600" b="1" dirty="0"/>
              <a:t>consult and test</a:t>
            </a:r>
            <a:r>
              <a:rPr lang="en-US" altLang="en-US" sz="2600" dirty="0"/>
              <a:t>. There is a formal element of software development called '</a:t>
            </a:r>
            <a:r>
              <a:rPr lang="en-US" altLang="en-US" sz="2600" dirty="0">
                <a:solidFill>
                  <a:schemeClr val="accent1"/>
                </a:solidFill>
              </a:rPr>
              <a:t>usability testing</a:t>
            </a:r>
            <a:r>
              <a:rPr lang="en-US" altLang="en-US" sz="2600" dirty="0"/>
              <a:t>' in which companies watch people trying to achieve tasks with their software.</a:t>
            </a:r>
          </a:p>
        </p:txBody>
      </p:sp>
    </p:spTree>
    <p:extLst>
      <p:ext uri="{BB962C8B-B14F-4D97-AF65-F5344CB8AC3E}">
        <p14:creationId xmlns:p14="http://schemas.microsoft.com/office/powerpoint/2010/main" val="6075259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17658</TotalTime>
  <Words>398</Words>
  <Application>Microsoft Office PowerPoint</Application>
  <PresentationFormat>Widescreen</PresentationFormat>
  <Paragraphs>59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Courier New</vt:lpstr>
      <vt:lpstr>Office Theme</vt:lpstr>
      <vt:lpstr>Graphical User Interfaces (GUIs)</vt:lpstr>
      <vt:lpstr>Basic GUI</vt:lpstr>
      <vt:lpstr>Event Based Programming</vt:lpstr>
      <vt:lpstr>Simple event</vt:lpstr>
      <vt:lpstr>The user experience</vt:lpstr>
      <vt:lpstr>Designing for users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Linus</dc:creator>
  <cp:lastModifiedBy>Linus</cp:lastModifiedBy>
  <cp:revision>1564</cp:revision>
  <dcterms:created xsi:type="dcterms:W3CDTF">2017-08-18T14:16:12Z</dcterms:created>
  <dcterms:modified xsi:type="dcterms:W3CDTF">2017-11-25T18:11:22Z</dcterms:modified>
</cp:coreProperties>
</file>