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4" r:id="rId1"/>
  </p:sldMasterIdLst>
  <p:notesMasterIdLst>
    <p:notesMasterId r:id="rId8"/>
  </p:notesMasterIdLst>
  <p:handoutMasterIdLst>
    <p:handoutMasterId r:id="rId9"/>
  </p:handoutMasterIdLst>
  <p:sldIdLst>
    <p:sldId id="392" r:id="rId2"/>
    <p:sldId id="393" r:id="rId3"/>
    <p:sldId id="394" r:id="rId4"/>
    <p:sldId id="396" r:id="rId5"/>
    <p:sldId id="395" r:id="rId6"/>
    <p:sldId id="397" r:id="rId7"/>
  </p:sldIdLst>
  <p:sldSz cx="12192000" cy="6858000"/>
  <p:notesSz cx="6797675" cy="987425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75976" autoAdjust="0"/>
  </p:normalViewPr>
  <p:slideViewPr>
    <p:cSldViewPr>
      <p:cViewPr varScale="1">
        <p:scale>
          <a:sx n="80" d="100"/>
          <a:sy n="80" d="100"/>
        </p:scale>
        <p:origin x="1068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3858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05350"/>
            <a:ext cx="4984750" cy="4465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222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1788" y="863600"/>
            <a:ext cx="6134100" cy="345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7113563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There are a wide variety of mapping packages for Python. Unfortunately none of them come with Anaconda, but if you have your own machine you can install them. </a:t>
            </a:r>
          </a:p>
          <a:p>
            <a:endParaRPr lang="en-GB" dirty="0"/>
          </a:p>
          <a:p>
            <a:r>
              <a:rPr lang="en-GB" dirty="0"/>
              <a:t>While matplotlib has a couple of spin-off packages, most notably </a:t>
            </a:r>
            <a:r>
              <a:rPr lang="en-GB" dirty="0" err="1"/>
              <a:t>basemap</a:t>
            </a:r>
            <a:r>
              <a:rPr lang="en-GB" dirty="0"/>
              <a:t>, these can be hard to get working, especially on windows with the latest version of Python.</a:t>
            </a:r>
          </a:p>
          <a:p>
            <a:endParaRPr lang="en-GB" dirty="0"/>
          </a:p>
          <a:p>
            <a:r>
              <a:rPr lang="en-GB" dirty="0"/>
              <a:t>Better is </a:t>
            </a:r>
            <a:r>
              <a:rPr lang="en-GB" dirty="0" err="1"/>
              <a:t>geopandas</a:t>
            </a:r>
            <a:r>
              <a:rPr lang="en-GB" dirty="0"/>
              <a:t>, which works well and is easy to get running. </a:t>
            </a:r>
            <a:r>
              <a:rPr lang="en-GB" dirty="0" err="1"/>
              <a:t>GeoPandas</a:t>
            </a:r>
            <a:r>
              <a:rPr lang="en-GB" dirty="0"/>
              <a:t> is based on Shapely, a package for generic shape manipulation and plotting in arbitrary coordinate spaces. This ultimately has its roots in the </a:t>
            </a:r>
            <a:r>
              <a:rPr lang="en-GB" dirty="0" err="1"/>
              <a:t>PostGIS</a:t>
            </a:r>
            <a:r>
              <a:rPr lang="en-GB" dirty="0"/>
              <a:t> spatial database. </a:t>
            </a:r>
          </a:p>
        </p:txBody>
      </p:sp>
    </p:spTree>
    <p:extLst>
      <p:ext uri="{BB962C8B-B14F-4D97-AF65-F5344CB8AC3E}">
        <p14:creationId xmlns:p14="http://schemas.microsoft.com/office/powerpoint/2010/main" val="646558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GeoPandas</a:t>
            </a:r>
            <a:r>
              <a:rPr lang="en-GB" dirty="0"/>
              <a:t> basically adds the "geo" to the pandas series and </a:t>
            </a:r>
            <a:r>
              <a:rPr lang="en-GB" dirty="0" err="1"/>
              <a:t>dataframes</a:t>
            </a:r>
            <a:r>
              <a:rPr lang="en-GB" dirty="0"/>
              <a:t> setup. It does this by including a geometry column containing geographical data. </a:t>
            </a:r>
          </a:p>
        </p:txBody>
      </p:sp>
    </p:spTree>
    <p:extLst>
      <p:ext uri="{BB962C8B-B14F-4D97-AF65-F5344CB8AC3E}">
        <p14:creationId xmlns:p14="http://schemas.microsoft.com/office/powerpoint/2010/main" val="4051449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One nice addition is that </a:t>
            </a:r>
            <a:r>
              <a:rPr lang="en-GB" dirty="0" err="1"/>
              <a:t>geopandas</a:t>
            </a:r>
            <a:r>
              <a:rPr lang="en-GB" dirty="0"/>
              <a:t> integrates (and simplifies) </a:t>
            </a:r>
            <a:r>
              <a:rPr lang="en-GB" dirty="0" err="1"/>
              <a:t>fiona</a:t>
            </a:r>
            <a:r>
              <a:rPr lang="en-GB" dirty="0"/>
              <a:t>, a library for reading and writing a wide variety of geographical data formats. This makes reading and writing geographical data files very easy.</a:t>
            </a:r>
          </a:p>
        </p:txBody>
      </p:sp>
    </p:spTree>
    <p:extLst>
      <p:ext uri="{BB962C8B-B14F-4D97-AF65-F5344CB8AC3E}">
        <p14:creationId xmlns:p14="http://schemas.microsoft.com/office/powerpoint/2010/main" val="513537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 with pandas, producing a map is often just a matter of calling "plot". This will show the geometry data by default.</a:t>
            </a:r>
          </a:p>
          <a:p>
            <a:endParaRPr lang="en-GB" dirty="0"/>
          </a:p>
          <a:p>
            <a:r>
              <a:rPr lang="en-GB" dirty="0"/>
              <a:t>The above slide gives the basics of also showing additional data columns and layers.</a:t>
            </a:r>
          </a:p>
        </p:txBody>
      </p:sp>
    </p:spTree>
    <p:extLst>
      <p:ext uri="{BB962C8B-B14F-4D97-AF65-F5344CB8AC3E}">
        <p14:creationId xmlns:p14="http://schemas.microsoft.com/office/powerpoint/2010/main" val="1761704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 with pandas, columns can be created as the results of equations containing other columns, working elementwise. There are also a number of pre-calculated attributes associated with geometries. </a:t>
            </a:r>
          </a:p>
        </p:txBody>
      </p:sp>
    </p:spTree>
    <p:extLst>
      <p:ext uri="{BB962C8B-B14F-4D97-AF65-F5344CB8AC3E}">
        <p14:creationId xmlns:p14="http://schemas.microsoft.com/office/powerpoint/2010/main" val="2752530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GeoPandas</a:t>
            </a:r>
            <a:r>
              <a:rPr lang="en-GB" dirty="0"/>
              <a:t> adds a range of additional functions, encompassing much of the work you'd associated with a basic GIS. The documentation is generally good, and can be found, with examples, at the URL above. The functions have a very Pythonic style, with ease-of-use being of high importance. </a:t>
            </a:r>
          </a:p>
          <a:p>
            <a:endParaRPr lang="en-GB" dirty="0"/>
          </a:p>
          <a:p>
            <a:r>
              <a:rPr lang="en-GB" dirty="0"/>
              <a:t>In general, as </a:t>
            </a:r>
            <a:r>
              <a:rPr lang="en-GB" dirty="0" err="1"/>
              <a:t>numpy</a:t>
            </a:r>
            <a:r>
              <a:rPr lang="en-GB" dirty="0"/>
              <a:t> gets wrapped deeper and deeper inside packages, the packages get more restricted in the kinds of jobs they'll do, but the process of analysis and visualisation gets easier </a:t>
            </a:r>
            <a:r>
              <a:rPr lang="en-GB"/>
              <a:t>and easier.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8889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BC8C8-B2AA-4877-ACAF-EC77FF4A97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833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A91D5-16BC-4ECB-8549-282307842A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243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4A1D1-4DAF-413D-A774-3B20D7182B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185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DE741-46DC-42B7-9AFD-CABEF59374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87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3A1E5-3B9B-4AE1-99FD-0917BC4B09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294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5F330-7792-484B-8315-C4CB1D2BF9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9624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11429-59BD-4851-B3DD-FD51FBEB67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387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534B4-5505-47B5-B946-487A961F2E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306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DACC8-AE9F-45D0-97B4-5F193EBA0D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756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17C8D-EE70-4516-90B9-995AD30D89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284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65995-8545-400F-9D7E-CFD8A59DE4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0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B69F344-FAC5-40BC-938D-431F41F2854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83354-DD76-455A-90D0-B07677C78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Mapping packages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8CBDE-672E-4BD7-A35E-23023C8A6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484784"/>
            <a:ext cx="11449272" cy="5062847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/>
              <a:t>Unfortunately none come with Anaconda (only geoprocessing is </a:t>
            </a:r>
            <a:r>
              <a:rPr lang="en-GB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http://proj4.org/ </a:t>
            </a:r>
            <a:r>
              <a:rPr lang="en-GB" sz="2400" dirty="0"/>
              <a:t>which does </a:t>
            </a:r>
            <a:r>
              <a:rPr lang="en-GB" sz="2400" dirty="0" err="1"/>
              <a:t>lat</a:t>
            </a:r>
            <a:r>
              <a:rPr lang="en-GB" sz="2400" dirty="0"/>
              <a:t>/long to Cartesian conversions).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matplotlib integrates with </a:t>
            </a:r>
            <a:r>
              <a:rPr lang="en-GB" sz="2400" dirty="0" err="1"/>
              <a:t>basemap</a:t>
            </a:r>
            <a:r>
              <a:rPr lang="en-GB" sz="2400" dirty="0"/>
              <a:t>: 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https://matplotlib.org/basemap/</a:t>
            </a:r>
          </a:p>
          <a:p>
            <a:pPr marL="0" indent="0">
              <a:buNone/>
            </a:pPr>
            <a:r>
              <a:rPr lang="en-GB" sz="2400" dirty="0"/>
              <a:t>But tricky to get working well. </a:t>
            </a:r>
          </a:p>
          <a:p>
            <a:pPr marL="0" indent="0">
              <a:buNone/>
            </a:pPr>
            <a:r>
              <a:rPr lang="en-GB" sz="2400" dirty="0"/>
              <a:t>And </a:t>
            </a:r>
            <a:r>
              <a:rPr lang="en-GB" sz="2400" dirty="0" err="1"/>
              <a:t>cartopy</a:t>
            </a:r>
            <a:r>
              <a:rPr lang="en-GB" sz="2400" dirty="0"/>
              <a:t> for more sophisticated vector graphics: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http://scitools.org.uk/cartopy/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err="1"/>
              <a:t>GeoPandas</a:t>
            </a:r>
            <a:r>
              <a:rPr lang="en-GB" sz="2400" dirty="0"/>
              <a:t> probably the simplest to use: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http://geopandas.readthedocs.io</a:t>
            </a:r>
          </a:p>
          <a:p>
            <a:pPr marL="0" indent="0">
              <a:buNone/>
            </a:pPr>
            <a:r>
              <a:rPr lang="en-GB" sz="2400" dirty="0"/>
              <a:t>Based on Shapely , which has its roots in </a:t>
            </a:r>
            <a:r>
              <a:rPr lang="en-GB" sz="2400" dirty="0" err="1"/>
              <a:t>PostGIS</a:t>
            </a:r>
            <a:r>
              <a:rPr lang="en-GB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2723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07781-8918-4B75-81A8-E91C3B1C4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err="1"/>
              <a:t>GeoPandas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3C47A-7D2E-46EC-8507-22926D93E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36712"/>
            <a:ext cx="10972800" cy="5904655"/>
          </a:xfrm>
        </p:spPr>
        <p:txBody>
          <a:bodyPr/>
          <a:lstStyle/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Based around </a:t>
            </a:r>
            <a:r>
              <a:rPr lang="en-GB" sz="2800" dirty="0" err="1"/>
              <a:t>GeoSeries</a:t>
            </a:r>
            <a:r>
              <a:rPr lang="en-GB" sz="2800" dirty="0"/>
              <a:t> and </a:t>
            </a:r>
            <a:r>
              <a:rPr lang="en-GB" sz="2800" dirty="0" err="1"/>
              <a:t>GeoDataFrames</a:t>
            </a:r>
            <a:r>
              <a:rPr lang="en-GB" sz="2800" dirty="0"/>
              <a:t>.</a:t>
            </a:r>
          </a:p>
          <a:p>
            <a:pPr marL="0" indent="0">
              <a:buNone/>
            </a:pPr>
            <a:r>
              <a:rPr lang="en-GB" sz="2800" dirty="0"/>
              <a:t>These made of:</a:t>
            </a:r>
          </a:p>
          <a:p>
            <a:pPr marL="0" indent="0">
              <a:buNone/>
            </a:pPr>
            <a:r>
              <a:rPr lang="en-GB" sz="2800" dirty="0"/>
              <a:t>    Points / Multi-Points</a:t>
            </a:r>
          </a:p>
          <a:p>
            <a:pPr marL="0" indent="0">
              <a:buNone/>
            </a:pPr>
            <a:r>
              <a:rPr lang="en-GB" sz="2800" dirty="0"/>
              <a:t>    Lines / Multi-Lines</a:t>
            </a:r>
          </a:p>
          <a:p>
            <a:pPr marL="0" indent="0">
              <a:buNone/>
            </a:pPr>
            <a:r>
              <a:rPr lang="en-GB" sz="2800" dirty="0"/>
              <a:t>    Polygons / Multi-Polygons</a:t>
            </a:r>
          </a:p>
          <a:p>
            <a:pPr marL="0" indent="0">
              <a:buNone/>
            </a:pPr>
            <a:r>
              <a:rPr lang="en-GB" sz="2800" dirty="0" err="1"/>
              <a:t>GeoDataFrames</a:t>
            </a:r>
            <a:r>
              <a:rPr lang="en-GB" sz="2800" dirty="0"/>
              <a:t> always have one geometry column (by default called "geometry"). This can be set/get with:</a:t>
            </a:r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gdf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gdf.set_geometry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('col1')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print(gdf.geometry.name)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2459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AD9D4-30D5-45FC-8C6A-14483BEB7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I/O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101A6-2945-4A0B-8FA0-6B84C7C21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/>
              <a:t>Wide range of filetypes importable with:</a:t>
            </a:r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gdf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geopandas.read_file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("filename")</a:t>
            </a:r>
          </a:p>
          <a:p>
            <a:pPr marL="0" indent="0">
              <a:buNone/>
            </a:pPr>
            <a:r>
              <a:rPr lang="en-GB" sz="2800" dirty="0"/>
              <a:t>Including shapefiles and </a:t>
            </a:r>
            <a:r>
              <a:rPr lang="en-GB" sz="2800" dirty="0" err="1"/>
              <a:t>GeoJSON</a:t>
            </a:r>
            <a:r>
              <a:rPr lang="en-GB" sz="2800" dirty="0"/>
              <a:t>.</a:t>
            </a:r>
          </a:p>
          <a:p>
            <a:pPr marL="0" indent="0">
              <a:buNone/>
            </a:pPr>
            <a:r>
              <a:rPr lang="en-GB" sz="2800" dirty="0"/>
              <a:t>Can also use a URL string.</a:t>
            </a:r>
          </a:p>
          <a:p>
            <a:pPr marL="0" indent="0">
              <a:buNone/>
            </a:pPr>
            <a:r>
              <a:rPr lang="en-GB" sz="2800" dirty="0"/>
              <a:t>To write, use:</a:t>
            </a:r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gdf.to_file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GB" sz="2800" dirty="0"/>
              <a:t>Supports a wide range of formats (underneath uses </a:t>
            </a:r>
            <a:r>
              <a:rPr lang="en-GB" sz="2800" dirty="0" err="1"/>
              <a:t>fiona</a:t>
            </a:r>
            <a:r>
              <a:rPr lang="en-GB" sz="2800" dirty="0"/>
              <a:t>:</a:t>
            </a:r>
          </a:p>
          <a:p>
            <a:pPr marL="0" indent="0">
              <a:buNone/>
            </a:pPr>
            <a:r>
              <a:rPr lang="en-GB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http://toblerity.org/fiona/manual.html</a:t>
            </a:r>
          </a:p>
          <a:p>
            <a:pPr marL="0" indent="0">
              <a:buNone/>
            </a:pPr>
            <a:r>
              <a:rPr lang="en-GB" sz="2800" dirty="0"/>
              <a:t>see manual for supported formats). </a:t>
            </a:r>
          </a:p>
        </p:txBody>
      </p:sp>
    </p:spTree>
    <p:extLst>
      <p:ext uri="{BB962C8B-B14F-4D97-AF65-F5344CB8AC3E}">
        <p14:creationId xmlns:p14="http://schemas.microsoft.com/office/powerpoint/2010/main" val="13145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7C8C6-7A2A-4A77-9C04-3616437C8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Mapping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11DB6-99FE-45E7-8BBD-0058C5229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620688"/>
            <a:ext cx="11247040" cy="5832647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/>
              <a:t>Geometry mapped with:</a:t>
            </a:r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gdf.plot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GB" sz="2800" dirty="0"/>
              <a:t>You can also plot slices etc.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To make a choropleth, give a column other than geometry:</a:t>
            </a:r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gdf.plot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(column='col1');</a:t>
            </a:r>
          </a:p>
          <a:p>
            <a:pPr marL="0" indent="0">
              <a:buNone/>
            </a:pPr>
            <a:r>
              <a:rPr lang="en-GB" sz="2800" dirty="0"/>
              <a:t>To plot </a:t>
            </a:r>
            <a:r>
              <a:rPr lang="en-GB" sz="2800" dirty="0" err="1"/>
              <a:t>datapoints</a:t>
            </a:r>
            <a:r>
              <a:rPr lang="en-GB" sz="2800" dirty="0"/>
              <a:t>, use a </a:t>
            </a:r>
            <a:r>
              <a:rPr lang="en-GB" sz="2800" dirty="0" err="1"/>
              <a:t>basemap</a:t>
            </a:r>
            <a:r>
              <a:rPr lang="en-GB" sz="2800" dirty="0"/>
              <a:t> plus points: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base =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gdf.plot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='white',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edgecolor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='black')</a:t>
            </a:r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pts.plot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ax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=base, marker='o',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='blue',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markersize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=2);</a:t>
            </a:r>
          </a:p>
          <a:p>
            <a:pPr marL="0" indent="0">
              <a:buNone/>
            </a:pP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800" dirty="0"/>
              <a:t>Wraps round matplotlib, so there are other options:</a:t>
            </a:r>
          </a:p>
          <a:p>
            <a:pPr marL="0" indent="0">
              <a:buNone/>
            </a:pPr>
            <a:r>
              <a:rPr lang="en-GB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http://geopandas.readthedocs.io/en/latest/mapping.html</a:t>
            </a:r>
          </a:p>
        </p:txBody>
      </p:sp>
    </p:spTree>
    <p:extLst>
      <p:ext uri="{BB962C8B-B14F-4D97-AF65-F5344CB8AC3E}">
        <p14:creationId xmlns:p14="http://schemas.microsoft.com/office/powerpoint/2010/main" val="1659678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DA6FA-A3FE-4045-A6B4-2B64666CF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Data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1CE68-4792-4C78-887E-B3827A7A8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Columns can be referred to by column names, where good variable names.</a:t>
            </a:r>
          </a:p>
          <a:p>
            <a:pPr marL="0" indent="0">
              <a:buNone/>
            </a:pPr>
            <a:r>
              <a:rPr lang="en-GB" dirty="0"/>
              <a:t>Also attributes: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area</a:t>
            </a:r>
            <a:r>
              <a:rPr lang="en-GB" dirty="0"/>
              <a:t>: in projection units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bounds</a:t>
            </a:r>
            <a:r>
              <a:rPr lang="en-GB" dirty="0"/>
              <a:t>: tuple of per-shape max and min coordinates</a:t>
            </a:r>
          </a:p>
          <a:p>
            <a:pPr marL="0" indent="0">
              <a:buNone/>
            </a:pPr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total_bounds</a:t>
            </a:r>
            <a:r>
              <a:rPr lang="en-GB" dirty="0"/>
              <a:t>: tuple of per-</a:t>
            </a:r>
            <a:r>
              <a:rPr lang="en-GB" dirty="0" err="1"/>
              <a:t>dataframe</a:t>
            </a:r>
            <a:r>
              <a:rPr lang="en-GB" dirty="0"/>
              <a:t> max and min coordinates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gdf.col1 = gdf.col1 / </a:t>
            </a:r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gdf.geometry.area</a:t>
            </a:r>
            <a:endParaRPr lang="en-GB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7174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6B8DC-0516-4124-858C-CE741BF95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Other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E260C-571E-4787-9366-67CE48604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/>
              <a:t>Overlay (union; intersection; symmetrical difference; difference)</a:t>
            </a:r>
          </a:p>
          <a:p>
            <a:pPr marL="0" indent="0">
              <a:buNone/>
            </a:pPr>
            <a:r>
              <a:rPr lang="en-GB" sz="2400" dirty="0"/>
              <a:t>Reprojection</a:t>
            </a:r>
          </a:p>
          <a:p>
            <a:pPr marL="0" indent="0">
              <a:buNone/>
            </a:pPr>
            <a:r>
              <a:rPr lang="en-GB" sz="2400" dirty="0"/>
              <a:t>Buffering, convex hulls, etc.</a:t>
            </a:r>
          </a:p>
          <a:p>
            <a:pPr marL="0" indent="0">
              <a:buNone/>
            </a:pPr>
            <a:r>
              <a:rPr lang="en-GB" sz="2400" dirty="0"/>
              <a:t>Scaling, translations, etc.</a:t>
            </a:r>
          </a:p>
          <a:p>
            <a:pPr marL="0" indent="0">
              <a:buNone/>
            </a:pPr>
            <a:r>
              <a:rPr lang="en-GB" sz="2400" dirty="0"/>
              <a:t>Grouping and dissolves, attribute and spatial merges</a:t>
            </a:r>
          </a:p>
          <a:p>
            <a:pPr marL="0" indent="0">
              <a:buNone/>
            </a:pPr>
            <a:r>
              <a:rPr lang="en-GB" sz="2400" dirty="0"/>
              <a:t>Geocoding through geocoding services (e.g. Google)</a:t>
            </a:r>
          </a:p>
          <a:p>
            <a:pPr marL="0" indent="0">
              <a:buNone/>
            </a:pPr>
            <a:r>
              <a:rPr lang="en-GB" sz="2400" dirty="0"/>
              <a:t>Feature-to-feature distances</a:t>
            </a:r>
          </a:p>
          <a:p>
            <a:pPr marL="0" indent="0">
              <a:buNone/>
            </a:pPr>
            <a:r>
              <a:rPr lang="en-GB" sz="2400" dirty="0"/>
              <a:t>Centroid finding</a:t>
            </a:r>
          </a:p>
          <a:p>
            <a:pPr marL="0" indent="0">
              <a:buNone/>
            </a:pPr>
            <a:r>
              <a:rPr lang="en-GB" sz="2400" dirty="0"/>
              <a:t>Intersection and feature-in-feature checking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http://geopandas.readthedocs.io/en/latest/reference.html</a:t>
            </a:r>
            <a:endParaRPr lang="en-GB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591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1472224477</TotalTime>
  <Pages>19</Pages>
  <Words>789</Words>
  <Application>Microsoft Office PowerPoint</Application>
  <PresentationFormat>Widescreen</PresentationFormat>
  <Paragraphs>78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Times New Roman</vt:lpstr>
      <vt:lpstr>Office Theme</vt:lpstr>
      <vt:lpstr>Mapping packages</vt:lpstr>
      <vt:lpstr>GeoPandas</vt:lpstr>
      <vt:lpstr>I/O</vt:lpstr>
      <vt:lpstr>Mapping</vt:lpstr>
      <vt:lpstr>Data processing</vt:lpstr>
      <vt:lpstr>Other operations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Intriduction to Java Programming for Beginners, Novices, Geographers and Complete Idiots</dc:title>
  <dc:creator>Stan Openshaw</dc:creator>
  <cp:lastModifiedBy>Linus</cp:lastModifiedBy>
  <cp:revision>708</cp:revision>
  <cp:lastPrinted>1999-09-27T08:33:01Z</cp:lastPrinted>
  <dcterms:created xsi:type="dcterms:W3CDTF">1998-09-23T18:41:26Z</dcterms:created>
  <dcterms:modified xsi:type="dcterms:W3CDTF">2018-03-02T12:14:24Z</dcterms:modified>
</cp:coreProperties>
</file>