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1220" r:id="rId2"/>
    <p:sldId id="1223" r:id="rId3"/>
    <p:sldId id="1224" r:id="rId4"/>
    <p:sldId id="1225" r:id="rId5"/>
    <p:sldId id="1227" r:id="rId6"/>
    <p:sldId id="1228" r:id="rId7"/>
    <p:sldId id="1229" r:id="rId8"/>
    <p:sldId id="1234" r:id="rId9"/>
    <p:sldId id="1233" r:id="rId10"/>
    <p:sldId id="1241" r:id="rId11"/>
    <p:sldId id="1242" r:id="rId12"/>
    <p:sldId id="1244" r:id="rId13"/>
    <p:sldId id="1258" r:id="rId14"/>
    <p:sldId id="1246" r:id="rId15"/>
    <p:sldId id="1250" r:id="rId16"/>
    <p:sldId id="1251" r:id="rId17"/>
    <p:sldId id="1253" r:id="rId18"/>
    <p:sldId id="1252" r:id="rId19"/>
    <p:sldId id="1254" r:id="rId20"/>
    <p:sldId id="1257" r:id="rId21"/>
    <p:sldId id="1245" r:id="rId22"/>
    <p:sldId id="125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1" autoAdjust="0"/>
    <p:restoredTop sz="65291" autoAdjust="0"/>
  </p:normalViewPr>
  <p:slideViewPr>
    <p:cSldViewPr snapToGrid="0">
      <p:cViewPr varScale="1">
        <p:scale>
          <a:sx n="48" d="100"/>
          <a:sy n="48" d="100"/>
        </p:scale>
        <p:origin x="7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184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It's fairly unfortunate that the same term is used for both types of keyword.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1123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414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154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811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781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7113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more on unpacking operators, see: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https://www.python.org/dev/peps/pep-0448/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858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One restriction is that if your function is inside a loop, you can't break inside the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681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7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682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 known as "pass by assignment", though sometimes people also use "pass by reference" for this (though there are also subtly different uses for that - for example, the reference to the variable is copied). The third type of passing is "pass by value", where the value is copied and passed. Python uses assignment.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424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692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780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more detail on other ways to get stuff from functions, see: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https://docs.python.org/3/faq/programming.html#how-do-i-write-a-function-with-output-parameters-call-by-reference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220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65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940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2187A-63B6-45C2-BFC8-E84EF9152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6C568-3F86-4C32-80BE-75B56FA67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So far we've been using functions from the </a:t>
            </a:r>
            <a:r>
              <a:rPr lang="en-GB" dirty="0" err="1"/>
              <a:t>builtin</a:t>
            </a:r>
            <a:r>
              <a:rPr lang="en-GB" dirty="0"/>
              <a:t> module, which is automatically loaded in most cases.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Occasionally we've accessed functions in other modules using import.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random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random.random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We'll now look at building our own functions.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239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D741F-BBC9-4916-9599-79395A20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Multiple in (single out)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7E415-F7A0-4666-BF02-7C6DA8113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add(num1, num2):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return num1 + num2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answer = add(20,30)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Arguments are allocated to parameters like this just on position.</a:t>
            </a:r>
          </a:p>
          <a:p>
            <a:pPr marL="0" indent="0">
              <a:buNone/>
            </a:pPr>
            <a:r>
              <a:rPr lang="en-GB" dirty="0"/>
              <a:t>These are called </a:t>
            </a:r>
            <a:r>
              <a:rPr lang="en-GB" dirty="0">
                <a:solidFill>
                  <a:schemeClr val="accent1"/>
                </a:solidFill>
              </a:rPr>
              <a:t>positional arguments</a:t>
            </a:r>
            <a:r>
              <a:rPr lang="en-GB" dirty="0"/>
              <a:t>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4C04C52-7AB9-4E2B-B850-D443CCC619B2}"/>
              </a:ext>
            </a:extLst>
          </p:cNvPr>
          <p:cNvCxnSpPr/>
          <p:nvPr/>
        </p:nvCxnSpPr>
        <p:spPr>
          <a:xfrm flipH="1" flipV="1">
            <a:off x="3233152" y="2243138"/>
            <a:ext cx="457200" cy="1071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1812A82-3426-49D1-A1EC-557930381F03}"/>
              </a:ext>
            </a:extLst>
          </p:cNvPr>
          <p:cNvCxnSpPr>
            <a:cxnSpLocks/>
          </p:cNvCxnSpPr>
          <p:nvPr/>
        </p:nvCxnSpPr>
        <p:spPr>
          <a:xfrm flipV="1">
            <a:off x="4431323" y="2243138"/>
            <a:ext cx="0" cy="1071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08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BE449-01B3-4FCE-A58C-DDF31E8E9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Defaults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3432D-731A-4EBC-978C-00470A4AC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You can set up default values if a parameter is missing: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add(num1 = 0, num2 = 0):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num1 + num2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answer = add(3)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With this type of parameter, positional arguments are allocated left to right, so here, num1 is 3, and num2 is nothing.</a:t>
            </a:r>
          </a:p>
        </p:txBody>
      </p:sp>
    </p:spTree>
    <p:extLst>
      <p:ext uri="{BB962C8B-B14F-4D97-AF65-F5344CB8AC3E}">
        <p14:creationId xmlns:p14="http://schemas.microsoft.com/office/powerpoint/2010/main" val="4247039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0033C-781D-432F-8B10-252322A9A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F23C6-D580-4797-A014-99BC1599D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234" y="1378634"/>
            <a:ext cx="11422966" cy="52050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In the absence of a default, an argument </a:t>
            </a:r>
            <a:r>
              <a:rPr lang="en-GB" i="1" dirty="0"/>
              <a:t>must</a:t>
            </a:r>
            <a:r>
              <a:rPr lang="en-GB" dirty="0"/>
              <a:t> be passed in.</a:t>
            </a:r>
          </a:p>
          <a:p>
            <a:pPr marL="0" indent="0">
              <a:buNone/>
            </a:pPr>
            <a:r>
              <a:rPr lang="en-GB" dirty="0"/>
              <a:t>If we did this: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add(num1=0, num2):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num1 + num2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answer = add(3)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print(answer)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It wouldn't be clear if we wanted num1 or num2 to be 3. Because of this, parameters with defaults must come after any </a:t>
            </a:r>
            <a:r>
              <a:rPr lang="en-GB" dirty="0" err="1"/>
              <a:t>undefaulted</a:t>
            </a:r>
            <a:r>
              <a:rPr lang="en-GB" dirty="0"/>
              <a:t> parameters. All parameters to the right of a defaulted parameter must have defaults (except * and ** - which we'll see shortly). </a:t>
            </a:r>
          </a:p>
        </p:txBody>
      </p:sp>
    </p:spTree>
    <p:extLst>
      <p:ext uri="{BB962C8B-B14F-4D97-AF65-F5344CB8AC3E}">
        <p14:creationId xmlns:p14="http://schemas.microsoft.com/office/powerpoint/2010/main" val="3054376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DD936-47F1-465C-B007-233ADC3AD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Keyword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6C26E-9F0E-435E-A482-B9437FCA5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5" y="1561514"/>
            <a:ext cx="11352627" cy="49518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You can also name arguments, these are called </a:t>
            </a:r>
            <a:r>
              <a:rPr lang="en-GB" dirty="0">
                <a:solidFill>
                  <a:schemeClr val="accent1"/>
                </a:solidFill>
              </a:rPr>
              <a:t>keyword arguments </a:t>
            </a:r>
            <a:r>
              <a:rPr lang="en-GB" dirty="0"/>
              <a:t>or </a:t>
            </a:r>
            <a:r>
              <a:rPr lang="en-GB" dirty="0" err="1">
                <a:solidFill>
                  <a:schemeClr val="accent1"/>
                </a:solidFill>
              </a:rPr>
              <a:t>kwargs</a:t>
            </a:r>
            <a:r>
              <a:rPr lang="en-GB" dirty="0"/>
              <a:t>. Note that this use of "keywords" has nothing to do with the generic use for words you can't use as identifiers.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add(num1, num2):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num1 + num2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answer = add(num2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= 30,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num1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= 50)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Here we've swapped the order of the positional arguments by naming the parameters to assign their values to.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77B08D7-4E96-4C85-932C-4B5AD3044849}"/>
              </a:ext>
            </a:extLst>
          </p:cNvPr>
          <p:cNvCxnSpPr>
            <a:cxnSpLocks/>
          </p:cNvCxnSpPr>
          <p:nvPr/>
        </p:nvCxnSpPr>
        <p:spPr>
          <a:xfrm flipH="1" flipV="1">
            <a:off x="4079631" y="3502856"/>
            <a:ext cx="576775" cy="951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07BD3F3-DF09-48F9-903A-0F7C3C0C141F}"/>
              </a:ext>
            </a:extLst>
          </p:cNvPr>
          <p:cNvCxnSpPr>
            <a:cxnSpLocks/>
          </p:cNvCxnSpPr>
          <p:nvPr/>
        </p:nvCxnSpPr>
        <p:spPr>
          <a:xfrm flipH="1" flipV="1">
            <a:off x="2729133" y="3502855"/>
            <a:ext cx="3995224" cy="1055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180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6968F-F60A-4282-9144-4C0568BEE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Mixed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5D72E-8566-43DB-9D48-BF1E9FC97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add(num1, num2):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num1 + num2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answer = add(3, num2 = 5)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Note that once Python has started to deal with </a:t>
            </a:r>
            <a:r>
              <a:rPr lang="en-GB" dirty="0" err="1"/>
              <a:t>kwargs</a:t>
            </a:r>
            <a:r>
              <a:rPr lang="en-GB" dirty="0"/>
              <a:t>, it won't go back and start allocating positional arguments, so all positional arguments have to be left of the </a:t>
            </a:r>
            <a:r>
              <a:rPr lang="en-GB" dirty="0" err="1"/>
              <a:t>kwargs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You can force parameters to the right to be </a:t>
            </a:r>
            <a:r>
              <a:rPr lang="en-GB" dirty="0" err="1"/>
              <a:t>kwargs</a:t>
            </a:r>
            <a:r>
              <a:rPr lang="en-GB"/>
              <a:t> by putting a * in the parameters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Note also that you can't allocate to the same parameter twice: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answer = add(3, num1 = 5)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394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1DBBC-040F-4EFD-930A-8B7671A6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Flexible parameterisation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F01C6-F423-4383-BDEB-E230AA33C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3050"/>
            <a:ext cx="10863263" cy="50006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You can allow for more positional arguments than you have parameters using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tuple_name</a:t>
            </a:r>
            <a:r>
              <a:rPr lang="en-GB" dirty="0"/>
              <a:t>, thus: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sum (num1, num2, *others):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sum = num1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sum += num2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in others: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sum +=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return sum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answer = sum(1,2,3,4,5,6,7) 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*is known as the </a:t>
            </a:r>
            <a:r>
              <a:rPr lang="en-GB" dirty="0" err="1"/>
              <a:t>iterable</a:t>
            </a:r>
            <a:r>
              <a:rPr lang="en-GB" dirty="0"/>
              <a:t> un/packing operator. If nothing is allocated, the tuple is empty.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915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86719-6614-454B-8935-CE3564262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006" y="224448"/>
            <a:ext cx="10515600" cy="1325563"/>
          </a:xfrm>
        </p:spPr>
        <p:txBody>
          <a:bodyPr/>
          <a:lstStyle/>
          <a:p>
            <a:pPr algn="r"/>
            <a:r>
              <a:rPr lang="en-GB" dirty="0" err="1"/>
              <a:t>Iterable</a:t>
            </a:r>
            <a:r>
              <a:rPr lang="en-GB" dirty="0"/>
              <a:t> unpacking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498F6-9AEA-414A-8A98-26A71D973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8" y="1730326"/>
            <a:ext cx="11718388" cy="49518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You can equally use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GB" dirty="0"/>
              <a:t> operator with lists or tuples to generate parameters: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def sum (num1, num2, num3, num4):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return num1 + num2 + num3 + num4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a = [1,2,3,4]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answer = sum(*a)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# Note that these can also be in the middle.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a = [10,20]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answer = sum(1,*a, 2)	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9561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86719-6614-454B-8935-CE3564262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006" y="404763"/>
            <a:ext cx="10515600" cy="1325563"/>
          </a:xfrm>
        </p:spPr>
        <p:txBody>
          <a:bodyPr/>
          <a:lstStyle/>
          <a:p>
            <a:pPr algn="r"/>
            <a:r>
              <a:rPr lang="en-GB" dirty="0" err="1"/>
              <a:t>Iterable</a:t>
            </a:r>
            <a:r>
              <a:rPr lang="en-GB" dirty="0"/>
              <a:t> unpacking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498F6-9AEA-414A-8A98-26A71D973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18" y="1730326"/>
            <a:ext cx="11718388" cy="49518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700" dirty="0"/>
              <a:t>You can, therefore, use these in both positions: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sum(*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sum = 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sum +=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return sum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[1,2,3]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answer = sum(*a)		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509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1DBBC-040F-4EFD-930A-8B7671A6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Flexible parameterisation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F01C6-F423-4383-BDEB-E230AA33C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1" y="1364566"/>
            <a:ext cx="11633981" cy="51791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The same can be done with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dict_name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** </a:t>
            </a:r>
            <a:r>
              <a:rPr lang="en-GB" dirty="0"/>
              <a:t>is the dictionary unpacking operator), which will make a dictionary from unallocated </a:t>
            </a:r>
            <a:r>
              <a:rPr lang="en-GB" dirty="0" err="1"/>
              <a:t>kwargs</a:t>
            </a:r>
            <a:r>
              <a:rPr lang="en-GB" dirty="0"/>
              <a:t>: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print_details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(a, **details):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first = details["first"]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surname = details["surname"]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print (first + " " + surname + " has " + a + " pounds")</a:t>
            </a:r>
          </a:p>
          <a:p>
            <a:pPr marL="0" indent="0">
              <a:buNone/>
            </a:pPr>
            <a:endParaRPr lang="en-GB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print_details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("5", first="George", surname="Formby")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Note that you can't use one of these to override other variables. If nothing is allocated, the dictionary is empty.</a:t>
            </a:r>
          </a:p>
        </p:txBody>
      </p:sp>
    </p:spTree>
    <p:extLst>
      <p:ext uri="{BB962C8B-B14F-4D97-AF65-F5344CB8AC3E}">
        <p14:creationId xmlns:p14="http://schemas.microsoft.com/office/powerpoint/2010/main" val="4020386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30AE5-0EC7-4460-8E4D-8A8F30F44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Unpacking 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426DF-6DF3-4790-8808-CBBBCEEC5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You can also use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  <a:r>
              <a:rPr lang="en-GB" dirty="0"/>
              <a:t> to create keyword arguments: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print_details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(a, first, surname):</a:t>
            </a:r>
          </a:p>
          <a:p>
            <a:pPr marL="0" indent="0">
              <a:buNone/>
            </a:pPr>
            <a:r>
              <a:rPr lang="en-GB" sz="2000" dirty="0"/>
              <a:t>	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print (first + " " + surname + " has " + a + " pounds")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 = {"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first":"George","surname":"Formby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"}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print_details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("5",**d)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2142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39B09-560B-4552-A78E-3D2A9BF38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Basic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F83C3-3A33-495B-9F73-4B58FAF98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 are a </a:t>
            </a:r>
            <a:r>
              <a:rPr lang="en-GB" dirty="0">
                <a:solidFill>
                  <a:schemeClr val="accent1"/>
                </a:solidFill>
              </a:rPr>
              <a:t>block</a:t>
            </a:r>
            <a:r>
              <a:rPr lang="en-GB" dirty="0"/>
              <a:t> begun with a function declaration or header: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function_name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Suite of statements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 Code calling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function_name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a standard script, functions need to be defined before you use them.</a:t>
            </a:r>
          </a:p>
        </p:txBody>
      </p:sp>
    </p:spTree>
    <p:extLst>
      <p:ext uri="{BB962C8B-B14F-4D97-AF65-F5344CB8AC3E}">
        <p14:creationId xmlns:p14="http://schemas.microsoft.com/office/powerpoint/2010/main" val="3258846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E62-C772-4D56-8BDE-9C32E1FD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Unpacking quirks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0CD4F-2476-4E91-90DD-24CD31F7B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19" y="1311965"/>
            <a:ext cx="11260015" cy="521544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Note also that just as with standard arguments 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tuple_name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must come before 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dict_name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if you use both. 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tuple_name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must come after positional parameters and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dict_name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after </a:t>
            </a:r>
            <a:r>
              <a:rPr lang="en-GB" dirty="0" err="1"/>
              <a:t>kwargs</a:t>
            </a:r>
            <a:r>
              <a:rPr lang="en-GB" dirty="0"/>
              <a:t>. </a:t>
            </a:r>
          </a:p>
          <a:p>
            <a:pPr marL="0" indent="0">
              <a:buNone/>
            </a:pPr>
            <a:r>
              <a:rPr lang="en-GB" dirty="0"/>
              <a:t>It is, therefore usual to place them after their associated variables or together at the end.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,*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c,d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,**e)	# d has to be a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kwarg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a,b,d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,*c,**e)	#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abd,bd,or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d can be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kwargs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GB" dirty="0"/>
              <a:t>But this is also how you force variables to be </a:t>
            </a:r>
            <a:r>
              <a:rPr lang="en-GB" dirty="0" err="1"/>
              <a:t>kwargs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Note that attempts to do this: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a(**d):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print(d)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a(d={1:2})</a:t>
            </a:r>
          </a:p>
          <a:p>
            <a:pPr marL="0" indent="0">
              <a:buNone/>
            </a:pPr>
            <a:r>
              <a:rPr lang="en-GB" dirty="0"/>
              <a:t>End up with a dictionary variable inside the dictionary, with the same name: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{d:{1,2}}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550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F753-57FE-44E6-8220-D812D2C8E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Summary of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40C9E-6279-40DB-ACFD-BAE610F88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Parameters:</a:t>
            </a:r>
          </a:p>
          <a:p>
            <a:pPr marL="457200" lvl="1" indent="0">
              <a:buNone/>
            </a:pPr>
            <a:r>
              <a:rPr lang="en-GB" dirty="0" err="1"/>
              <a:t>Undefaulted</a:t>
            </a:r>
            <a:r>
              <a:rPr lang="en-GB" dirty="0"/>
              <a:t> parameters</a:t>
            </a:r>
          </a:p>
          <a:p>
            <a:pPr marL="457200" lvl="1" indent="0">
              <a:buNone/>
            </a:pPr>
            <a:r>
              <a:rPr lang="en-GB" dirty="0"/>
              <a:t>Defaulted parameters</a:t>
            </a:r>
          </a:p>
          <a:p>
            <a:pPr marL="457200" lvl="1" indent="0">
              <a:buNone/>
            </a:pPr>
            <a:r>
              <a:rPr lang="en-GB" dirty="0"/>
              <a:t>*</a:t>
            </a:r>
            <a:r>
              <a:rPr lang="en-GB" dirty="0" err="1"/>
              <a:t>tuple_name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Forced keyword parameters</a:t>
            </a:r>
          </a:p>
          <a:p>
            <a:pPr marL="457200" lvl="1" indent="0">
              <a:buNone/>
            </a:pPr>
            <a:r>
              <a:rPr lang="en-GB" dirty="0"/>
              <a:t>**</a:t>
            </a:r>
            <a:r>
              <a:rPr lang="en-GB" dirty="0" err="1"/>
              <a:t>dict_name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Arguments:</a:t>
            </a:r>
          </a:p>
          <a:p>
            <a:pPr marL="457200" lvl="1" indent="0">
              <a:buNone/>
            </a:pPr>
            <a:r>
              <a:rPr lang="en-GB" dirty="0"/>
              <a:t>Positional arguments</a:t>
            </a:r>
          </a:p>
          <a:p>
            <a:pPr marL="457200" lvl="1" indent="0">
              <a:buNone/>
            </a:pPr>
            <a:r>
              <a:rPr lang="en-GB" dirty="0"/>
              <a:t>Keyword arguments</a:t>
            </a:r>
          </a:p>
          <a:p>
            <a:pPr marL="457200" lvl="1" indent="0">
              <a:buNone/>
            </a:pPr>
            <a:r>
              <a:rPr lang="en-GB" dirty="0"/>
              <a:t>Unpacked lists, tuples, or </a:t>
            </a:r>
            <a:r>
              <a:rPr lang="en-GB" dirty="0" err="1"/>
              <a:t>dicts</a:t>
            </a:r>
            <a:r>
              <a:rPr lang="en-GB" dirty="0"/>
              <a:t> may </a:t>
            </a:r>
            <a:r>
              <a:rPr lang="en-GB"/>
              <a:t>be anywhere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348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CDDD2-80AB-487D-BD07-7A3ECBE7D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Nested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D9F38-276F-4087-94C6-37267D259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Note that there is nothing to stop you having functions within functions: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print("1")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def b():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print("2")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b()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a()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058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1C780-E59A-40DA-A8B7-8D3ABDAF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7E419-2E25-41A2-BA74-75CECA352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print("hello world")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	# The function can be called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	#   as many times as you like.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38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C5A1-A649-4776-9333-78147C6D4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Passing info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08F09-5682-4B9A-A331-31D0F829E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" y="1825625"/>
            <a:ext cx="11229474" cy="46553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Functions can be parameterised; that is, made flexible through variables which are set up when the function is called.</a:t>
            </a:r>
          </a:p>
          <a:p>
            <a:pPr marL="0" indent="0">
              <a:buNone/>
            </a:pPr>
            <a:r>
              <a:rPr lang="en-GB" dirty="0"/>
              <a:t>Note that the </a:t>
            </a:r>
            <a:r>
              <a:rPr lang="en-GB" dirty="0">
                <a:solidFill>
                  <a:schemeClr val="accent1"/>
                </a:solidFill>
              </a:rPr>
              <a:t>arguments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/>
              <a:t>sent in are allocated to the </a:t>
            </a:r>
            <a:r>
              <a:rPr lang="en-GB" dirty="0">
                <a:solidFill>
                  <a:schemeClr val="accent1"/>
                </a:solidFill>
              </a:rPr>
              <a:t>parameter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/>
              <a:t>variables.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(text):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print(text)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world")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"hi you"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</p:txBody>
      </p:sp>
    </p:spTree>
    <p:extLst>
      <p:ext uri="{BB962C8B-B14F-4D97-AF65-F5344CB8AC3E}">
        <p14:creationId xmlns:p14="http://schemas.microsoft.com/office/powerpoint/2010/main" val="2428449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29D0A-4FAA-47B3-933D-1E899188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Variable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38BC1-7571-4116-8BF8-E741AD138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What is happening here is we're attaching two labels to the same variable: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(text):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print(text)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"hi you"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  <a:p>
            <a:pPr marL="0" indent="0">
              <a:buNone/>
            </a:pPr>
            <a:endParaRPr lang="en-GB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The effect this has depends whether the variable is mutable or immutable.</a:t>
            </a:r>
          </a:p>
          <a:p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02C4410-957C-42BD-9D81-35816E73F903}"/>
              </a:ext>
            </a:extLst>
          </p:cNvPr>
          <p:cNvGrpSpPr/>
          <p:nvPr/>
        </p:nvGrpSpPr>
        <p:grpSpPr>
          <a:xfrm>
            <a:off x="6678452" y="3734481"/>
            <a:ext cx="4403188" cy="1081283"/>
            <a:chOff x="6766560" y="2534114"/>
            <a:chExt cx="4403188" cy="108128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E2F644A-9BCA-4500-80DA-DCF9316A64E4}"/>
                </a:ext>
              </a:extLst>
            </p:cNvPr>
            <p:cNvCxnSpPr/>
            <p:nvPr/>
          </p:nvCxnSpPr>
          <p:spPr>
            <a:xfrm>
              <a:off x="6766560" y="3615397"/>
              <a:ext cx="440318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F187C72-2282-4FCD-97D9-CBD7912C8192}"/>
                </a:ext>
              </a:extLst>
            </p:cNvPr>
            <p:cNvSpPr txBox="1"/>
            <p:nvPr/>
          </p:nvSpPr>
          <p:spPr>
            <a:xfrm>
              <a:off x="8496454" y="3246065"/>
              <a:ext cx="9434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"hi you"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B5F4FE6-77C4-410F-8C03-60BFD1E210D1}"/>
                </a:ext>
              </a:extLst>
            </p:cNvPr>
            <p:cNvSpPr/>
            <p:nvPr/>
          </p:nvSpPr>
          <p:spPr>
            <a:xfrm>
              <a:off x="7596553" y="2556473"/>
              <a:ext cx="464235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325B2422-EE2F-4AF2-8B0A-89E29FD433B1}"/>
                </a:ext>
              </a:extLst>
            </p:cNvPr>
            <p:cNvCxnSpPr/>
            <p:nvPr/>
          </p:nvCxnSpPr>
          <p:spPr>
            <a:xfrm>
              <a:off x="8060788" y="2996418"/>
              <a:ext cx="698014" cy="2496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6BC7789-2AF7-4E36-B2EC-EE026D855B57}"/>
                </a:ext>
              </a:extLst>
            </p:cNvPr>
            <p:cNvSpPr/>
            <p:nvPr/>
          </p:nvSpPr>
          <p:spPr>
            <a:xfrm>
              <a:off x="9781392" y="2534114"/>
              <a:ext cx="685958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text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ECD3C33-223A-4F5A-860B-0CB2871833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77506" y="2991314"/>
              <a:ext cx="603886" cy="2547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428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29D0A-4FAA-47B3-933D-1E899188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Variable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38BC1-7571-4116-8BF8-E741AD138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For mutable variables, changes inside the function change the variable outside: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(text):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text[0] = text[0] + ", Pikachu"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print(text[0])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["hi you"]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(a)			# Call the function.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print(a)			# Check the value of a.</a:t>
            </a:r>
          </a:p>
          <a:p>
            <a:pPr marL="0" indent="0">
              <a:buNone/>
            </a:pPr>
            <a:endParaRPr lang="en-GB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As lists are mutable, the value in the list outside the method has changed to "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hi you, Pikachu</a:t>
            </a:r>
            <a:r>
              <a:rPr lang="en-GB" dirty="0">
                <a:cs typeface="Courier New" panose="02070309020205020404" pitchFamily="49" charset="0"/>
              </a:rPr>
              <a:t>".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25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29D0A-4FAA-47B3-933D-1E899188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Variable labels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38BC1-7571-4116-8BF8-E741AD138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968" y="1825624"/>
            <a:ext cx="11518232" cy="46072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For immutable variables, changes inside the function just create a new variable inside the function. Even though it has the same name, it isn't the same variable: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(text):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text = text + ", Pikachu" 	# New text variable created.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print(text)</a:t>
            </a:r>
          </a:p>
          <a:p>
            <a:pPr marL="0" indent="0">
              <a:buNone/>
            </a:pPr>
            <a:endParaRPr lang="en-GB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a = "hi you"</a:t>
            </a:r>
          </a:p>
          <a:p>
            <a:pPr marL="0" indent="0">
              <a:buNone/>
            </a:pP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(a)			# Call the function.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print(a)			# Check the value of a.</a:t>
            </a:r>
          </a:p>
          <a:p>
            <a:pPr marL="0" indent="0">
              <a:buNone/>
            </a:pPr>
            <a:endParaRPr lang="en-GB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As text is immutable, the value in the list outside the method is still "</a:t>
            </a: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hi you</a:t>
            </a:r>
            <a:r>
              <a:rPr lang="en-GB" dirty="0">
                <a:cs typeface="Courier New" panose="02070309020205020404" pitchFamily="49" charset="0"/>
              </a:rPr>
              <a:t>".</a:t>
            </a:r>
          </a:p>
          <a:p>
            <a:pPr marL="0" indent="0">
              <a:buNone/>
            </a:pPr>
            <a:endParaRPr lang="en-GB" dirty="0">
              <a:cs typeface="Courier New" panose="02070309020205020404" pitchFamily="49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8639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C5A1-A649-4776-9333-78147C6D4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Passing info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08F09-5682-4B9A-A331-31D0F829E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" y="1825625"/>
            <a:ext cx="11229474" cy="465538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Python (unlike many languages) doesn't worry about the type passed in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world")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(430)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(430.0)</a:t>
            </a:r>
          </a:p>
        </p:txBody>
      </p:sp>
    </p:spTree>
    <p:extLst>
      <p:ext uri="{BB962C8B-B14F-4D97-AF65-F5344CB8AC3E}">
        <p14:creationId xmlns:p14="http://schemas.microsoft.com/office/powerpoint/2010/main" val="174398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F2C7E-FF6D-4F8A-8B1A-4D6AD28DB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Getting values 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B4C29-61B8-4BD6-88BD-3CCFA0363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1590261"/>
            <a:ext cx="11544300" cy="50490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By default, functions invisibly return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en-GB" dirty="0"/>
              <a:t> (you can do so explicitly, as is sometimes useful).</a:t>
            </a:r>
          </a:p>
          <a:p>
            <a:pPr marL="0" indent="0">
              <a:buNone/>
            </a:pPr>
            <a:r>
              <a:rPr lang="en-GB" dirty="0"/>
              <a:t>But you can pass values back: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get_pi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return 3.14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pi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get_pi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(pi))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get_pi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()))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something comes back, you either need to attach a label to it, or use it.</a:t>
            </a:r>
          </a:p>
          <a:p>
            <a:pPr marL="0" indent="0">
              <a:buNone/>
            </a:pPr>
            <a:r>
              <a:rPr lang="en-GB" dirty="0"/>
              <a:t>You can find out the type of a returned object with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type(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variable_name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If you need to return more than one thing, return a tuple.</a:t>
            </a:r>
          </a:p>
        </p:txBody>
      </p:sp>
    </p:spTree>
    <p:extLst>
      <p:ext uri="{BB962C8B-B14F-4D97-AF65-F5344CB8AC3E}">
        <p14:creationId xmlns:p14="http://schemas.microsoft.com/office/powerpoint/2010/main" val="2107358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16695</TotalTime>
  <Words>1075</Words>
  <Application>Microsoft Office PowerPoint</Application>
  <PresentationFormat>Widescreen</PresentationFormat>
  <Paragraphs>268</Paragraphs>
  <Slides>22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Office Theme</vt:lpstr>
      <vt:lpstr>Functions</vt:lpstr>
      <vt:lpstr>Basic function</vt:lpstr>
      <vt:lpstr>Example</vt:lpstr>
      <vt:lpstr>Passing info in</vt:lpstr>
      <vt:lpstr>Variable labels</vt:lpstr>
      <vt:lpstr>Variable labels</vt:lpstr>
      <vt:lpstr>Variable labels</vt:lpstr>
      <vt:lpstr>Passing info in</vt:lpstr>
      <vt:lpstr>Getting values back</vt:lpstr>
      <vt:lpstr>Multiple in (single out)</vt:lpstr>
      <vt:lpstr>Defaults</vt:lpstr>
      <vt:lpstr>Ordering</vt:lpstr>
      <vt:lpstr>Keyword arguments</vt:lpstr>
      <vt:lpstr>Mixed arguments</vt:lpstr>
      <vt:lpstr>Flexible parameterisation</vt:lpstr>
      <vt:lpstr>Iterable unpacking</vt:lpstr>
      <vt:lpstr>Iterable unpacking</vt:lpstr>
      <vt:lpstr>Flexible parameterisation</vt:lpstr>
      <vt:lpstr>Unpacking dictionaries</vt:lpstr>
      <vt:lpstr>Unpacking quirks</vt:lpstr>
      <vt:lpstr>Summary of order</vt:lpstr>
      <vt:lpstr>Nested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1447</cp:revision>
  <dcterms:created xsi:type="dcterms:W3CDTF">2017-08-18T14:16:12Z</dcterms:created>
  <dcterms:modified xsi:type="dcterms:W3CDTF">2017-10-26T20:16:05Z</dcterms:modified>
</cp:coreProperties>
</file>