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1560" r:id="rId2"/>
    <p:sldId id="1559" r:id="rId3"/>
    <p:sldId id="1562" r:id="rId4"/>
    <p:sldId id="1561" r:id="rId5"/>
    <p:sldId id="1558" r:id="rId6"/>
    <p:sldId id="1543" r:id="rId7"/>
    <p:sldId id="1544" r:id="rId8"/>
    <p:sldId id="1545" r:id="rId9"/>
    <p:sldId id="15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48" d="100"/>
          <a:sy n="48" d="100"/>
        </p:scale>
        <p:origin x="78" y="49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19/11/2017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 return to declarative languages… some declarative languages are also Fifth Generation Languages, though frequently they are not as they involved coding. The general idea is the same though – to describe what you want to end up with, and work from that to generate the solution.</a:t>
            </a:r>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431349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above, for example (which is a functional version of the original shown in grey), we start with the fact that we want to print something, and work down adding code to generate the components of the solution. Note, in particular, that we have got rid of the </a:t>
            </a:r>
            <a:r>
              <a:rPr lang="en-GB" dirty="0" err="1"/>
              <a:t>stateful</a:t>
            </a:r>
            <a:r>
              <a:rPr lang="en-GB" dirty="0"/>
              <a:t> elements – the variables. There is not record of the answers beyond their use (so called “side effects”). This cuts out the opportunity for code elsewhere to alter the state of the solution in error, but also makes coding much harder.</a:t>
            </a:r>
          </a:p>
          <a:p>
            <a:endParaRPr lang="en-GB" dirty="0"/>
          </a:p>
          <a:p>
            <a:r>
              <a:rPr lang="en-GB" dirty="0"/>
              <a:t>It doesn’t especially matter if you don’t follow this now, we will come back to it.</a:t>
            </a:r>
          </a:p>
        </p:txBody>
      </p:sp>
      <p:sp>
        <p:nvSpPr>
          <p:cNvPr id="4" name="Slide Number Placeholder 3"/>
          <p:cNvSpPr>
            <a:spLocks noGrp="1"/>
          </p:cNvSpPr>
          <p:nvPr>
            <p:ph type="sldNum" sz="quarter" idx="10"/>
          </p:nvPr>
        </p:nvSpPr>
        <p:spPr/>
        <p:txBody>
          <a:bodyPr/>
          <a:lstStyle/>
          <a:p>
            <a:fld id="{6D71631D-B206-4E12-8AB2-DDE63A41DC15}" type="slidenum">
              <a:rPr lang="en-GB" smtClean="0"/>
              <a:t>2</a:t>
            </a:fld>
            <a:endParaRPr lang="en-GB"/>
          </a:p>
        </p:txBody>
      </p:sp>
    </p:spTree>
    <p:extLst>
      <p:ext uri="{BB962C8B-B14F-4D97-AF65-F5344CB8AC3E}">
        <p14:creationId xmlns:p14="http://schemas.microsoft.com/office/powerpoint/2010/main" val="1355041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3659308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languages are converging on something which is a mix of functional and imperative programming. For example, R, a functional language, comes across as very imperative, whereas Java, which is very imperative by tradition, has introduced many functional elements. Other declarative programming styles have had less effect.</a:t>
            </a:r>
          </a:p>
        </p:txBody>
      </p:sp>
      <p:sp>
        <p:nvSpPr>
          <p:cNvPr id="4" name="Slide Number Placeholder 3"/>
          <p:cNvSpPr>
            <a:spLocks noGrp="1"/>
          </p:cNvSpPr>
          <p:nvPr>
            <p:ph type="sldNum" sz="quarter" idx="10"/>
          </p:nvPr>
        </p:nvSpPr>
        <p:spPr/>
        <p:txBody>
          <a:bodyPr/>
          <a:lstStyle/>
          <a:p>
            <a:fld id="{6D71631D-B206-4E12-8AB2-DDE63A41DC15}" type="slidenum">
              <a:rPr lang="en-GB" smtClean="0"/>
              <a:t>4</a:t>
            </a:fld>
            <a:endParaRPr lang="en-GB"/>
          </a:p>
        </p:txBody>
      </p:sp>
    </p:spTree>
    <p:extLst>
      <p:ext uri="{BB962C8B-B14F-4D97-AF65-F5344CB8AC3E}">
        <p14:creationId xmlns:p14="http://schemas.microsoft.com/office/powerpoint/2010/main" val="292967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96916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19/11/2017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19/11/2017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cs.python.org/3/howto/functiona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C498-94CF-462C-8E82-A9C218574051}"/>
              </a:ext>
            </a:extLst>
          </p:cNvPr>
          <p:cNvSpPr>
            <a:spLocks noGrp="1"/>
          </p:cNvSpPr>
          <p:nvPr>
            <p:ph type="title"/>
          </p:nvPr>
        </p:nvSpPr>
        <p:spPr>
          <a:xfrm>
            <a:off x="1305127" y="170572"/>
            <a:ext cx="10515600" cy="1325563"/>
          </a:xfrm>
        </p:spPr>
        <p:txBody>
          <a:bodyPr/>
          <a:lstStyle/>
          <a:p>
            <a:pPr algn="r"/>
            <a:r>
              <a:rPr lang="en-GB" dirty="0"/>
              <a:t>Declarative Languages</a:t>
            </a:r>
          </a:p>
        </p:txBody>
      </p:sp>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686560"/>
            <a:ext cx="11644604" cy="4732901"/>
          </a:xfrm>
        </p:spPr>
        <p:txBody>
          <a:bodyPr>
            <a:normAutofit/>
          </a:bodyPr>
          <a:lstStyle/>
          <a:p>
            <a:pPr marL="0" indent="0">
              <a:buNone/>
            </a:pPr>
            <a:r>
              <a:rPr lang="en-GB" dirty="0">
                <a:solidFill>
                  <a:schemeClr val="accent5">
                    <a:lumMod val="75000"/>
                  </a:schemeClr>
                </a:solidFill>
              </a:rPr>
              <a:t>Declarative Languages </a:t>
            </a:r>
            <a:r>
              <a:rPr lang="en-GB" dirty="0"/>
              <a:t>usually describe the end point first and the program works to get there. </a:t>
            </a:r>
          </a:p>
          <a:p>
            <a:pPr marL="0" indent="0">
              <a:buNone/>
            </a:pPr>
            <a:endParaRPr lang="en-GB" dirty="0"/>
          </a:p>
          <a:p>
            <a:pPr marL="0" indent="0">
              <a:buNone/>
            </a:pPr>
            <a:r>
              <a:rPr lang="en-GB" dirty="0"/>
              <a:t>One subset of these are </a:t>
            </a:r>
            <a:r>
              <a:rPr lang="en-GB" dirty="0">
                <a:solidFill>
                  <a:schemeClr val="accent5">
                    <a:lumMod val="75000"/>
                  </a:schemeClr>
                </a:solidFill>
              </a:rPr>
              <a:t>Functional Languages </a:t>
            </a:r>
            <a:r>
              <a:rPr lang="en-GB" dirty="0"/>
              <a:t>where one passes one procedure to another in ever more complex nesting in order to calculate some end result defined by the first layer of nesting. </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dirty="0"/>
              <a:t>Generally </a:t>
            </a:r>
            <a:r>
              <a:rPr lang="en-GB" dirty="0" err="1">
                <a:solidFill>
                  <a:schemeClr val="accent5">
                    <a:lumMod val="75000"/>
                  </a:schemeClr>
                </a:solidFill>
              </a:rPr>
              <a:t>stateful</a:t>
            </a:r>
            <a:r>
              <a:rPr lang="en-GB" dirty="0"/>
              <a:t> elements like variables are discouraged; the code is constructed from </a:t>
            </a:r>
            <a:r>
              <a:rPr lang="en-GB" dirty="0">
                <a:solidFill>
                  <a:schemeClr val="accent5">
                    <a:lumMod val="75000"/>
                  </a:schemeClr>
                </a:solidFill>
              </a:rPr>
              <a:t>expressions</a:t>
            </a:r>
            <a:r>
              <a:rPr lang="en-GB" dirty="0"/>
              <a:t> rather than full </a:t>
            </a:r>
            <a:r>
              <a:rPr lang="en-GB" dirty="0">
                <a:solidFill>
                  <a:schemeClr val="accent5">
                    <a:lumMod val="75000"/>
                  </a:schemeClr>
                </a:solidFill>
              </a:rPr>
              <a:t>statements</a:t>
            </a:r>
            <a:r>
              <a:rPr lang="en-GB" dirty="0"/>
              <a:t>.</a:t>
            </a:r>
          </a:p>
        </p:txBody>
      </p:sp>
    </p:spTree>
    <p:extLst>
      <p:ext uri="{BB962C8B-B14F-4D97-AF65-F5344CB8AC3E}">
        <p14:creationId xmlns:p14="http://schemas.microsoft.com/office/powerpoint/2010/main" val="122609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971040"/>
            <a:ext cx="11644604" cy="4448421"/>
          </a:xfrm>
        </p:spPr>
        <p:txBody>
          <a:bodyPr>
            <a:normAutofit fontScale="92500" lnSpcReduction="20000"/>
          </a:bodyPr>
          <a:lstStyle/>
          <a:p>
            <a:pPr marL="0" indent="0">
              <a:buNone/>
            </a:pPr>
            <a:endParaRPr lang="en-GB" dirty="0"/>
          </a:p>
          <a:p>
            <a:pPr marL="0" indent="0">
              <a:buNone/>
            </a:pPr>
            <a:r>
              <a:rPr lang="en-GB" dirty="0">
                <a:solidFill>
                  <a:srgbClr val="000000"/>
                </a:solidFill>
                <a:latin typeface="Courier New" pitchFamily="49" charset="0"/>
                <a:ea typeface="Times New Roman" pitchFamily="18" charset="0"/>
                <a:cs typeface="Courier New" pitchFamily="49" charset="0"/>
              </a:rPr>
              <a:t>print (</a:t>
            </a:r>
          </a:p>
          <a:p>
            <a:pPr marL="0" indent="0">
              <a:buNone/>
            </a:pPr>
            <a:r>
              <a:rPr lang="en-GB" dirty="0">
                <a:solidFill>
                  <a:srgbClr val="000000"/>
                </a:solidFill>
                <a:latin typeface="Courier New" pitchFamily="49" charset="0"/>
                <a:ea typeface="Times New Roman" pitchFamily="18" charset="0"/>
                <a:cs typeface="Courier New" pitchFamily="49" charset="0"/>
              </a:rPr>
              <a:t>	4 +  </a:t>
            </a:r>
            <a:r>
              <a:rPr lang="en-GB" dirty="0" err="1">
                <a:solidFill>
                  <a:srgbClr val="000000"/>
                </a:solidFill>
                <a:latin typeface="Courier New" pitchFamily="49" charset="0"/>
                <a:ea typeface="Times New Roman" pitchFamily="18" charset="0"/>
                <a:cs typeface="Courier New" pitchFamily="49" charset="0"/>
              </a:rPr>
              <a:t>int</a:t>
            </a:r>
            <a:r>
              <a:rPr lang="en-GB" dirty="0">
                <a:solidFill>
                  <a:srgbClr val="000000"/>
                </a:solidFill>
                <a:latin typeface="Courier New" pitchFamily="49" charset="0"/>
                <a:ea typeface="Times New Roman" pitchFamily="18" charset="0"/>
                <a:cs typeface="Courier New" pitchFamily="49" charset="0"/>
              </a:rPr>
              <a:t>(</a:t>
            </a:r>
          </a:p>
          <a:p>
            <a:pPr marL="0" indent="0">
              <a:buNone/>
            </a:pPr>
            <a:r>
              <a:rPr lang="en-GB" dirty="0">
                <a:solidFill>
                  <a:srgbClr val="000000"/>
                </a:solidFill>
                <a:latin typeface="Courier New" pitchFamily="49" charset="0"/>
                <a:ea typeface="Times New Roman" pitchFamily="18" charset="0"/>
                <a:cs typeface="Courier New" pitchFamily="49" charset="0"/>
              </a:rPr>
              <a:t>		 input(</a:t>
            </a:r>
          </a:p>
          <a:p>
            <a:pPr marL="0" indent="0">
              <a:buNone/>
            </a:pPr>
            <a:r>
              <a:rPr lang="en-GB" dirty="0">
                <a:solidFill>
                  <a:srgbClr val="000000"/>
                </a:solidFill>
                <a:latin typeface="Courier New" pitchFamily="49" charset="0"/>
                <a:ea typeface="Times New Roman" pitchFamily="18" charset="0"/>
                <a:cs typeface="Courier New" pitchFamily="49" charset="0"/>
              </a:rPr>
              <a:t>			</a:t>
            </a:r>
            <a:r>
              <a:rPr lang="en-GB" dirty="0">
                <a:solidFill>
                  <a:srgbClr val="000000"/>
                </a:solidFill>
                <a:latin typeface="Courier New" pitchFamily="49" charset="0"/>
                <a:cs typeface="Times New Roman" pitchFamily="18" charset="0"/>
              </a:rPr>
              <a:t>"Type a number to add to four“</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sz="3000" dirty="0"/>
              <a:t>Generally </a:t>
            </a:r>
            <a:r>
              <a:rPr lang="en-GB" sz="3000" dirty="0" err="1">
                <a:solidFill>
                  <a:schemeClr val="accent5">
                    <a:lumMod val="75000"/>
                  </a:schemeClr>
                </a:solidFill>
              </a:rPr>
              <a:t>stateful</a:t>
            </a:r>
            <a:r>
              <a:rPr lang="en-GB" sz="3000" dirty="0"/>
              <a:t> elements like variables are discouraged; the code is constructed from </a:t>
            </a:r>
            <a:r>
              <a:rPr lang="en-GB" sz="3000" dirty="0">
                <a:solidFill>
                  <a:schemeClr val="accent5">
                    <a:lumMod val="75000"/>
                  </a:schemeClr>
                </a:solidFill>
              </a:rPr>
              <a:t>expressions</a:t>
            </a:r>
            <a:r>
              <a:rPr lang="en-GB" sz="3000" dirty="0"/>
              <a:t> rather than full </a:t>
            </a:r>
            <a:r>
              <a:rPr lang="en-GB" sz="3000" dirty="0">
                <a:solidFill>
                  <a:schemeClr val="accent5">
                    <a:lumMod val="75000"/>
                  </a:schemeClr>
                </a:solidFill>
              </a:rPr>
              <a:t>statements</a:t>
            </a:r>
            <a:r>
              <a:rPr lang="en-GB" sz="3000" dirty="0"/>
              <a:t>.</a:t>
            </a:r>
          </a:p>
        </p:txBody>
      </p:sp>
      <p:sp>
        <p:nvSpPr>
          <p:cNvPr id="4" name="TextBox 3">
            <a:extLst>
              <a:ext uri="{FF2B5EF4-FFF2-40B4-BE49-F238E27FC236}">
                <a16:creationId xmlns:a16="http://schemas.microsoft.com/office/drawing/2014/main" id="{96DD206E-C960-455D-8DDA-E2D8F9D73E1B}"/>
              </a:ext>
            </a:extLst>
          </p:cNvPr>
          <p:cNvSpPr txBox="1"/>
          <p:nvPr/>
        </p:nvSpPr>
        <p:spPr>
          <a:xfrm>
            <a:off x="4771054" y="459815"/>
            <a:ext cx="7190791" cy="2215991"/>
          </a:xfrm>
          <a:prstGeom prst="rect">
            <a:avLst/>
          </a:prstGeom>
          <a:noFill/>
        </p:spPr>
        <p:txBody>
          <a:bodyPr wrap="square" rtlCol="0">
            <a:spAutoFit/>
          </a:bodyPr>
          <a:lstStyle/>
          <a:p>
            <a:pPr algn="just">
              <a:defRPr/>
            </a:pPr>
            <a:r>
              <a:rPr lang="en-GB" sz="2400" dirty="0">
                <a:solidFill>
                  <a:schemeClr val="bg2">
                    <a:lumMod val="50000"/>
                  </a:schemeClr>
                </a:solidFill>
                <a:latin typeface="Courier New" pitchFamily="49" charset="0"/>
                <a:cs typeface="Times New Roman" pitchFamily="18" charset="0"/>
              </a:rPr>
              <a:t>text = input("Type a number to add to four")</a:t>
            </a:r>
          </a:p>
          <a:p>
            <a:pPr algn="just">
              <a:defRPr/>
            </a:pPr>
            <a:r>
              <a:rPr lang="en-GB" sz="2400" dirty="0">
                <a:solidFill>
                  <a:schemeClr val="bg2">
                    <a:lumMod val="50000"/>
                  </a:schemeClr>
                </a:solidFill>
                <a:latin typeface="Courier New" pitchFamily="49" charset="0"/>
                <a:cs typeface="Times New Roman" pitchFamily="18" charset="0"/>
              </a:rPr>
              <a:t>value = </a:t>
            </a:r>
            <a:r>
              <a:rPr lang="en-GB" sz="2400" dirty="0" err="1">
                <a:solidFill>
                  <a:schemeClr val="bg2">
                    <a:lumMod val="50000"/>
                  </a:schemeClr>
                </a:solidFill>
                <a:latin typeface="Courier New" pitchFamily="49" charset="0"/>
                <a:cs typeface="Times New Roman" pitchFamily="18" charset="0"/>
              </a:rPr>
              <a:t>int</a:t>
            </a:r>
            <a:r>
              <a:rPr lang="en-GB" sz="2400" dirty="0">
                <a:solidFill>
                  <a:schemeClr val="bg2">
                    <a:lumMod val="50000"/>
                  </a:schemeClr>
                </a:solidFill>
                <a:latin typeface="Courier New" pitchFamily="49" charset="0"/>
                <a:cs typeface="Times New Roman" pitchFamily="18" charset="0"/>
              </a:rPr>
              <a:t>(text)</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answer = 4 + value</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print (answer)</a:t>
            </a:r>
            <a:endParaRPr lang="en-GB" sz="2400" dirty="0">
              <a:solidFill>
                <a:schemeClr val="bg2">
                  <a:lumMod val="50000"/>
                </a:schemeClr>
              </a:solidFill>
            </a:endParaRPr>
          </a:p>
          <a:p>
            <a:endParaRPr lang="en-GB" dirty="0"/>
          </a:p>
        </p:txBody>
      </p:sp>
    </p:spTree>
    <p:extLst>
      <p:ext uri="{BB962C8B-B14F-4D97-AF65-F5344CB8AC3E}">
        <p14:creationId xmlns:p14="http://schemas.microsoft.com/office/powerpoint/2010/main" val="85003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CE36-6A52-4A17-B7D8-231FB0FD19E3}"/>
              </a:ext>
            </a:extLst>
          </p:cNvPr>
          <p:cNvSpPr>
            <a:spLocks noGrp="1"/>
          </p:cNvSpPr>
          <p:nvPr>
            <p:ph type="title"/>
          </p:nvPr>
        </p:nvSpPr>
        <p:spPr>
          <a:xfrm>
            <a:off x="1259058" y="0"/>
            <a:ext cx="10515600" cy="1325563"/>
          </a:xfrm>
        </p:spPr>
        <p:txBody>
          <a:bodyPr/>
          <a:lstStyle/>
          <a:p>
            <a:pPr algn="r"/>
            <a:r>
              <a:rPr lang="en-GB" dirty="0"/>
              <a:t>Method chaining</a:t>
            </a:r>
          </a:p>
        </p:txBody>
      </p:sp>
      <p:sp>
        <p:nvSpPr>
          <p:cNvPr id="3" name="Content Placeholder 2">
            <a:extLst>
              <a:ext uri="{FF2B5EF4-FFF2-40B4-BE49-F238E27FC236}">
                <a16:creationId xmlns:a16="http://schemas.microsoft.com/office/drawing/2014/main" id="{3EC625A7-FCA5-43F7-BFA3-8FE9430DFDF1}"/>
              </a:ext>
            </a:extLst>
          </p:cNvPr>
          <p:cNvSpPr>
            <a:spLocks noGrp="1"/>
          </p:cNvSpPr>
          <p:nvPr>
            <p:ph idx="1"/>
          </p:nvPr>
        </p:nvSpPr>
        <p:spPr>
          <a:xfrm>
            <a:off x="520505" y="1477108"/>
            <a:ext cx="11254153" cy="5134707"/>
          </a:xfrm>
        </p:spPr>
        <p:txBody>
          <a:bodyPr>
            <a:normAutofit fontScale="92500" lnSpcReduction="20000"/>
          </a:bodyPr>
          <a:lstStyle/>
          <a:p>
            <a:pPr marL="0" indent="0">
              <a:buNone/>
            </a:pPr>
            <a:r>
              <a:rPr lang="en-GB" dirty="0"/>
              <a:t>In some languages (like JavaScript) altered objects are commonly returned from method calls.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b.method</a:t>
            </a:r>
            <a:r>
              <a:rPr lang="en-GB" dirty="0">
                <a:latin typeface="Courier New" panose="02070309020205020404" pitchFamily="49" charset="0"/>
                <a:cs typeface="Courier New" panose="02070309020205020404" pitchFamily="49" charset="0"/>
              </a:rPr>
              <a:t>()</a:t>
            </a:r>
          </a:p>
          <a:p>
            <a:pPr marL="0" indent="0">
              <a:buNone/>
            </a:pPr>
            <a:r>
              <a:rPr lang="en-GB" dirty="0"/>
              <a:t>This means you can then call methods inside those objects, and start to create chains:</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b.method</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c = a.method2()</a:t>
            </a:r>
          </a:p>
          <a:p>
            <a:pPr marL="0" indent="0">
              <a:buNone/>
            </a:pPr>
            <a:r>
              <a:rPr lang="en-GB" dirty="0"/>
              <a:t>Becomes:</a:t>
            </a:r>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b.method</a:t>
            </a:r>
            <a:r>
              <a:rPr lang="en-GB" dirty="0">
                <a:latin typeface="Courier New" panose="02070309020205020404" pitchFamily="49" charset="0"/>
                <a:cs typeface="Courier New" panose="02070309020205020404" pitchFamily="49" charset="0"/>
              </a:rPr>
              <a:t>().method2()</a:t>
            </a:r>
          </a:p>
          <a:p>
            <a:pPr marL="0" indent="0">
              <a:buNone/>
            </a:pPr>
            <a:r>
              <a:rPr lang="en-GB" dirty="0"/>
              <a:t>This saves making </a:t>
            </a:r>
            <a:r>
              <a:rPr lang="en-GB" dirty="0" err="1"/>
              <a:t>unnessary</a:t>
            </a:r>
            <a:r>
              <a:rPr lang="en-GB" dirty="0"/>
              <a:t> labels, so is more efficient, but sometimes needs pulling </a:t>
            </a:r>
            <a:r>
              <a:rPr lang="en-GB" dirty="0" err="1"/>
              <a:t>appart</a:t>
            </a:r>
            <a:r>
              <a:rPr lang="en-GB" dirty="0"/>
              <a:t> to debug. </a:t>
            </a:r>
          </a:p>
          <a:p>
            <a:pPr marL="0" indent="0">
              <a:buNone/>
            </a:pPr>
            <a:r>
              <a:rPr lang="en-GB" dirty="0"/>
              <a:t>Python tends not to return such objects, so this is less common, but it is still worth knowing just </a:t>
            </a:r>
            <a:r>
              <a:rPr lang="en-GB" dirty="0" err="1"/>
              <a:t>incase</a:t>
            </a:r>
            <a:r>
              <a:rPr lang="en-GB" dirty="0"/>
              <a:t> you see it.</a:t>
            </a:r>
          </a:p>
          <a:p>
            <a:pPr marL="0" indent="0">
              <a:buNone/>
            </a:pPr>
            <a:endParaRPr lang="en-GB" dirty="0"/>
          </a:p>
        </p:txBody>
      </p:sp>
    </p:spTree>
    <p:extLst>
      <p:ext uri="{BB962C8B-B14F-4D97-AF65-F5344CB8AC3E}">
        <p14:creationId xmlns:p14="http://schemas.microsoft.com/office/powerpoint/2010/main" val="230785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97BEB-538A-4911-B365-4DC5BBBAFF83}"/>
              </a:ext>
            </a:extLst>
          </p:cNvPr>
          <p:cNvSpPr>
            <a:spLocks noGrp="1"/>
          </p:cNvSpPr>
          <p:nvPr>
            <p:ph type="title"/>
          </p:nvPr>
        </p:nvSpPr>
        <p:spPr/>
        <p:txBody>
          <a:bodyPr/>
          <a:lstStyle/>
          <a:p>
            <a:pPr algn="r"/>
            <a:r>
              <a:rPr lang="en-GB" dirty="0"/>
              <a:t>Python</a:t>
            </a:r>
          </a:p>
        </p:txBody>
      </p:sp>
      <p:sp>
        <p:nvSpPr>
          <p:cNvPr id="3" name="Content Placeholder 2">
            <a:extLst>
              <a:ext uri="{FF2B5EF4-FFF2-40B4-BE49-F238E27FC236}">
                <a16:creationId xmlns:a16="http://schemas.microsoft.com/office/drawing/2014/main" id="{DAA2DF57-0400-45AB-A618-631892DA905D}"/>
              </a:ext>
            </a:extLst>
          </p:cNvPr>
          <p:cNvSpPr>
            <a:spLocks noGrp="1"/>
          </p:cNvSpPr>
          <p:nvPr>
            <p:ph idx="1"/>
          </p:nvPr>
        </p:nvSpPr>
        <p:spPr>
          <a:xfrm>
            <a:off x="564204" y="2276271"/>
            <a:ext cx="11264630" cy="3900691"/>
          </a:xfrm>
        </p:spPr>
        <p:txBody>
          <a:bodyPr/>
          <a:lstStyle/>
          <a:p>
            <a:pPr marL="0" indent="0">
              <a:buNone/>
            </a:pPr>
            <a:r>
              <a:rPr lang="en-GB" dirty="0"/>
              <a:t>Functional languages are increasingly popular as everything is contained within the nesting; this means it can be split up easily so different nests run on different processors on machines with more than one processor (which is usual now).</a:t>
            </a:r>
          </a:p>
          <a:p>
            <a:pPr marL="0" indent="0">
              <a:buNone/>
            </a:pPr>
            <a:endParaRPr lang="en-GB" dirty="0"/>
          </a:p>
          <a:p>
            <a:pPr marL="0" indent="0">
              <a:buNone/>
            </a:pPr>
            <a:r>
              <a:rPr lang="en-GB" dirty="0"/>
              <a:t>Python is a third generation imperative language, but with functional bits. </a:t>
            </a:r>
          </a:p>
          <a:p>
            <a:pPr marL="0" indent="0">
              <a:buNone/>
            </a:pPr>
            <a:r>
              <a:rPr lang="en-GB" dirty="0"/>
              <a:t>Such hybrids are generally the direction of travel.</a:t>
            </a:r>
          </a:p>
        </p:txBody>
      </p:sp>
    </p:spTree>
    <p:extLst>
      <p:ext uri="{BB962C8B-B14F-4D97-AF65-F5344CB8AC3E}">
        <p14:creationId xmlns:p14="http://schemas.microsoft.com/office/powerpoint/2010/main" val="1003361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30A5-F2A6-46C7-855C-77C5331CF963}"/>
              </a:ext>
            </a:extLst>
          </p:cNvPr>
          <p:cNvSpPr>
            <a:spLocks noGrp="1"/>
          </p:cNvSpPr>
          <p:nvPr>
            <p:ph type="title"/>
          </p:nvPr>
        </p:nvSpPr>
        <p:spPr/>
        <p:txBody>
          <a:bodyPr/>
          <a:lstStyle/>
          <a:p>
            <a:pPr algn="r"/>
            <a:r>
              <a:rPr lang="en-GB" dirty="0"/>
              <a:t>Functional programming</a:t>
            </a:r>
          </a:p>
        </p:txBody>
      </p:sp>
      <p:sp>
        <p:nvSpPr>
          <p:cNvPr id="3" name="Content Placeholder 2">
            <a:extLst>
              <a:ext uri="{FF2B5EF4-FFF2-40B4-BE49-F238E27FC236}">
                <a16:creationId xmlns:a16="http://schemas.microsoft.com/office/drawing/2014/main" id="{96B94E61-C75E-4E5F-AD49-6EB8CAD073DB}"/>
              </a:ext>
            </a:extLst>
          </p:cNvPr>
          <p:cNvSpPr>
            <a:spLocks noGrp="1"/>
          </p:cNvSpPr>
          <p:nvPr>
            <p:ph idx="1"/>
          </p:nvPr>
        </p:nvSpPr>
        <p:spPr/>
        <p:txBody>
          <a:bodyPr/>
          <a:lstStyle/>
          <a:p>
            <a:pPr marL="0" indent="0">
              <a:buNone/>
            </a:pPr>
            <a:r>
              <a:rPr lang="en-GB" dirty="0"/>
              <a:t>In general, Python is functional-</a:t>
            </a:r>
            <a:r>
              <a:rPr lang="en-GB" dirty="0" err="1"/>
              <a:t>ish</a:t>
            </a:r>
            <a:r>
              <a:rPr lang="en-GB" dirty="0"/>
              <a:t> in places. The functional elements concentrate on the application of functions directly to e.g. sequences:</a:t>
            </a:r>
          </a:p>
          <a:p>
            <a:pPr marL="0" indent="0">
              <a:buNone/>
            </a:pPr>
            <a:endParaRPr lang="en-GB" dirty="0"/>
          </a:p>
          <a:p>
            <a:pPr marL="0" indent="0">
              <a:buNone/>
            </a:pPr>
            <a:r>
              <a:rPr lang="en-GB" dirty="0">
                <a:hlinkClick r:id="rId2"/>
              </a:rPr>
              <a:t>https://docs.python.org/3/howto/functional.html</a:t>
            </a:r>
            <a:r>
              <a:rPr lang="en-GB" dirty="0"/>
              <a:t> </a:t>
            </a:r>
          </a:p>
        </p:txBody>
      </p:sp>
    </p:spTree>
    <p:extLst>
      <p:ext uri="{BB962C8B-B14F-4D97-AF65-F5344CB8AC3E}">
        <p14:creationId xmlns:p14="http://schemas.microsoft.com/office/powerpoint/2010/main" val="2789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A807-248A-4FE5-9F70-C698B9C22516}"/>
              </a:ext>
            </a:extLst>
          </p:cNvPr>
          <p:cNvSpPr>
            <a:spLocks noGrp="1"/>
          </p:cNvSpPr>
          <p:nvPr>
            <p:ph type="title"/>
          </p:nvPr>
        </p:nvSpPr>
        <p:spPr/>
        <p:txBody>
          <a:bodyPr/>
          <a:lstStyle/>
          <a:p>
            <a:pPr algn="r"/>
            <a:r>
              <a:rPr lang="en-GB" dirty="0"/>
              <a:t>Functions as objects</a:t>
            </a:r>
          </a:p>
        </p:txBody>
      </p:sp>
      <p:sp>
        <p:nvSpPr>
          <p:cNvPr id="3" name="Content Placeholder 2">
            <a:extLst>
              <a:ext uri="{FF2B5EF4-FFF2-40B4-BE49-F238E27FC236}">
                <a16:creationId xmlns:a16="http://schemas.microsoft.com/office/drawing/2014/main" id="{9CF09951-C123-454D-8A4B-18051BFDAB6C}"/>
              </a:ext>
            </a:extLst>
          </p:cNvPr>
          <p:cNvSpPr>
            <a:spLocks noGrp="1"/>
          </p:cNvSpPr>
          <p:nvPr>
            <p:ph idx="1"/>
          </p:nvPr>
        </p:nvSpPr>
        <p:spPr/>
        <p:txBody>
          <a:bodyPr>
            <a:normAutofit lnSpcReduction="10000"/>
          </a:bodyPr>
          <a:lstStyle/>
          <a:p>
            <a:pPr marL="0" indent="0">
              <a:buNone/>
            </a:pPr>
            <a:r>
              <a:rPr lang="en-GB" dirty="0"/>
              <a:t>In Python, pretty much everything is an object, including functions.</a:t>
            </a:r>
          </a:p>
          <a:p>
            <a:pPr marL="0" indent="0">
              <a:buNone/>
            </a:pPr>
            <a:endParaRPr lang="en-GB" dirty="0"/>
          </a:p>
          <a:p>
            <a:pPr marL="0" indent="0">
              <a:buNone/>
            </a:pPr>
            <a:r>
              <a:rPr lang="en-GB" dirty="0"/>
              <a:t>This means you can do this:</a:t>
            </a:r>
          </a:p>
          <a:p>
            <a:pPr marL="0" indent="0">
              <a:buNone/>
            </a:pPr>
            <a:r>
              <a:rPr lang="en-GB" dirty="0">
                <a:latin typeface="Courier New" panose="02070309020205020404" pitchFamily="49" charset="0"/>
                <a:cs typeface="Courier New" panose="02070309020205020404" pitchFamily="49" charset="0"/>
              </a:rPr>
              <a:t>def f():</a:t>
            </a:r>
          </a:p>
          <a:p>
            <a:pPr marL="0" indent="0">
              <a:buNone/>
            </a:pPr>
            <a:r>
              <a:rPr lang="en-GB" dirty="0">
                <a:latin typeface="Courier New" panose="02070309020205020404" pitchFamily="49" charset="0"/>
                <a:cs typeface="Courier New" panose="02070309020205020404" pitchFamily="49" charset="0"/>
              </a:rPr>
              <a:t>	pass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a:t>
            </a:r>
            <a:r>
              <a:rPr lang="en-GB">
                <a:latin typeface="Courier New" panose="02070309020205020404" pitchFamily="49" charset="0"/>
                <a:cs typeface="Courier New" panose="02070309020205020404" pitchFamily="49" charset="0"/>
              </a:rPr>
              <a:t>= f</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print(a)</a:t>
            </a:r>
          </a:p>
        </p:txBody>
      </p:sp>
    </p:spTree>
    <p:extLst>
      <p:ext uri="{BB962C8B-B14F-4D97-AF65-F5344CB8AC3E}">
        <p14:creationId xmlns:p14="http://schemas.microsoft.com/office/powerpoint/2010/main" val="338825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7A78D-7735-4954-9645-9A3354A08B12}"/>
              </a:ext>
            </a:extLst>
          </p:cNvPr>
          <p:cNvSpPr>
            <a:spLocks noGrp="1"/>
          </p:cNvSpPr>
          <p:nvPr>
            <p:ph type="title"/>
          </p:nvPr>
        </p:nvSpPr>
        <p:spPr/>
        <p:txBody>
          <a:bodyPr/>
          <a:lstStyle/>
          <a:p>
            <a:pPr algn="r"/>
            <a:r>
              <a:rPr lang="en-GB" dirty="0"/>
              <a:t>Efficiency</a:t>
            </a:r>
          </a:p>
        </p:txBody>
      </p:sp>
      <p:sp>
        <p:nvSpPr>
          <p:cNvPr id="3" name="Content Placeholder 2">
            <a:extLst>
              <a:ext uri="{FF2B5EF4-FFF2-40B4-BE49-F238E27FC236}">
                <a16:creationId xmlns:a16="http://schemas.microsoft.com/office/drawing/2014/main" id="{A301DFB5-DA5C-45D4-9BAD-5EA2D57E8DB7}"/>
              </a:ext>
            </a:extLst>
          </p:cNvPr>
          <p:cNvSpPr>
            <a:spLocks noGrp="1"/>
          </p:cNvSpPr>
          <p:nvPr>
            <p:ph idx="1"/>
          </p:nvPr>
        </p:nvSpPr>
        <p:spPr>
          <a:xfrm>
            <a:off x="295422" y="731520"/>
            <a:ext cx="11493304" cy="5445443"/>
          </a:xfrm>
        </p:spPr>
        <p:txBody>
          <a:bodyPr>
            <a:normAutofit fontScale="70000" lnSpcReduction="20000"/>
          </a:bodyPr>
          <a:lstStyle/>
          <a:p>
            <a:pPr marL="0" indent="0">
              <a:buNone/>
            </a:pPr>
            <a:r>
              <a:rPr lang="en-GB" dirty="0"/>
              <a:t>Indeed, it is more efficient.</a:t>
            </a:r>
          </a:p>
          <a:p>
            <a:pPr marL="0" indent="0">
              <a:buNone/>
            </a:pPr>
            <a:r>
              <a:rPr lang="en-GB" dirty="0"/>
              <a:t>If we do:</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B()</a:t>
            </a:r>
          </a:p>
          <a:p>
            <a:pPr marL="0" indent="0">
              <a:buNone/>
            </a:pP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needs to construct a new reference to the function c each it is called. </a:t>
            </a:r>
          </a:p>
          <a:p>
            <a:pPr marL="0" indent="0">
              <a:buNone/>
            </a:pPr>
            <a:r>
              <a:rPr lang="en-GB" dirty="0"/>
              <a:t>If we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B()</a:t>
            </a:r>
          </a:p>
          <a:p>
            <a:pPr marL="0" indent="0">
              <a:buNone/>
            </a:pPr>
            <a:r>
              <a:rPr lang="en-GB" dirty="0">
                <a:latin typeface="Courier New" panose="02070309020205020404" pitchFamily="49" charset="0"/>
                <a:cs typeface="Courier New" panose="02070309020205020404" pitchFamily="49" charset="0"/>
              </a:rPr>
              <a:t>d = </a:t>
            </a: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		# Note lack of parentheses when talk about the name.</a:t>
            </a:r>
          </a:p>
          <a:p>
            <a:pPr marL="0" indent="0">
              <a:buNone/>
            </a:pPr>
            <a:r>
              <a:rPr lang="en-GB" dirty="0">
                <a:latin typeface="Courier New" panose="02070309020205020404" pitchFamily="49" charset="0"/>
                <a:cs typeface="Courier New" panose="02070309020205020404" pitchFamily="49" charset="0"/>
              </a:rPr>
              <a:t>d()</a:t>
            </a:r>
          </a:p>
          <a:p>
            <a:pPr marL="0" indent="0">
              <a:buNone/>
            </a:pPr>
            <a:r>
              <a:rPr lang="en-GB" dirty="0">
                <a:latin typeface="Courier New" panose="02070309020205020404" pitchFamily="49" charset="0"/>
                <a:cs typeface="Courier New" panose="02070309020205020404" pitchFamily="49" charset="0"/>
              </a:rPr>
              <a:t>d()</a:t>
            </a:r>
          </a:p>
          <a:p>
            <a:pPr marL="0" indent="0">
              <a:buNone/>
            </a:pPr>
            <a:r>
              <a:rPr lang="en-GB" dirty="0"/>
              <a:t>We just use the old call. Function calls are amongst the most processor intensive standard language elements, so this can make considerable savings.</a:t>
            </a:r>
          </a:p>
        </p:txBody>
      </p:sp>
    </p:spTree>
    <p:extLst>
      <p:ext uri="{BB962C8B-B14F-4D97-AF65-F5344CB8AC3E}">
        <p14:creationId xmlns:p14="http://schemas.microsoft.com/office/powerpoint/2010/main" val="419007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CB10-66E1-43A5-9D79-899E3092D4F8}"/>
              </a:ext>
            </a:extLst>
          </p:cNvPr>
          <p:cNvSpPr>
            <a:spLocks noGrp="1"/>
          </p:cNvSpPr>
          <p:nvPr>
            <p:ph type="title"/>
          </p:nvPr>
        </p:nvSpPr>
        <p:spPr/>
        <p:txBody>
          <a:bodyPr/>
          <a:lstStyle/>
          <a:p>
            <a:pPr algn="r"/>
            <a:r>
              <a:rPr lang="en-GB" dirty="0"/>
              <a:t>Function 'fun'</a:t>
            </a:r>
          </a:p>
        </p:txBody>
      </p:sp>
      <p:sp>
        <p:nvSpPr>
          <p:cNvPr id="3" name="Content Placeholder 2">
            <a:extLst>
              <a:ext uri="{FF2B5EF4-FFF2-40B4-BE49-F238E27FC236}">
                <a16:creationId xmlns:a16="http://schemas.microsoft.com/office/drawing/2014/main" id="{BDFA544C-5CDC-4B47-94D8-C0884542F891}"/>
              </a:ext>
            </a:extLst>
          </p:cNvPr>
          <p:cNvSpPr>
            <a:spLocks noGrp="1"/>
          </p:cNvSpPr>
          <p:nvPr>
            <p:ph idx="1"/>
          </p:nvPr>
        </p:nvSpPr>
        <p:spPr/>
        <p:txBody>
          <a:bodyPr>
            <a:normAutofit fontScale="62500" lnSpcReduction="20000"/>
          </a:bodyPr>
          <a:lstStyle/>
          <a:p>
            <a:pPr marL="0" indent="0">
              <a:buNone/>
            </a:pPr>
            <a:r>
              <a:rPr lang="en-GB" dirty="0"/>
              <a:t>This means it is possible to assign functions to objects.</a:t>
            </a:r>
          </a:p>
          <a:p>
            <a:pPr marL="0" indent="0">
              <a:buNone/>
            </a:pPr>
            <a:r>
              <a:rPr lang="en-GB" dirty="0"/>
              <a:t>(With the </a:t>
            </a:r>
            <a:r>
              <a:rPr lang="en-GB" dirty="0">
                <a:latin typeface="Courier New" panose="02070309020205020404" pitchFamily="49" charset="0"/>
                <a:cs typeface="Courier New" panose="02070309020205020404" pitchFamily="49" charset="0"/>
              </a:rPr>
              <a:t>types</a:t>
            </a:r>
            <a:r>
              <a:rPr lang="en-GB" dirty="0"/>
              <a:t> library it is also possible to assign them to classes currently being used)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prt</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print("hi")</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prrrt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print("changed")   </a:t>
            </a:r>
          </a:p>
          <a:p>
            <a:pPr marL="0" indent="0">
              <a:buNone/>
            </a:pPr>
            <a:r>
              <a:rPr lang="en-GB" dirty="0">
                <a:latin typeface="Courier New" panose="02070309020205020404" pitchFamily="49" charset="0"/>
                <a:cs typeface="Courier New" panose="02070309020205020404" pitchFamily="49" charset="0"/>
              </a:rPr>
              <a:t>a = A()</a:t>
            </a: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prrrt</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7486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CF571-EEAA-4C48-A69F-7E7BB2E60236}"/>
              </a:ext>
            </a:extLst>
          </p:cNvPr>
          <p:cNvSpPr>
            <a:spLocks noGrp="1"/>
          </p:cNvSpPr>
          <p:nvPr>
            <p:ph type="title"/>
          </p:nvPr>
        </p:nvSpPr>
        <p:spPr>
          <a:xfrm>
            <a:off x="838200" y="365125"/>
            <a:ext cx="11034932" cy="1325563"/>
          </a:xfrm>
        </p:spPr>
        <p:txBody>
          <a:bodyPr/>
          <a:lstStyle/>
          <a:p>
            <a:r>
              <a:rPr lang="en-GB" dirty="0"/>
              <a:t>Now I am become Death, the destroyer of prints</a:t>
            </a:r>
          </a:p>
        </p:txBody>
      </p:sp>
      <p:sp>
        <p:nvSpPr>
          <p:cNvPr id="3" name="Content Placeholder 2">
            <a:extLst>
              <a:ext uri="{FF2B5EF4-FFF2-40B4-BE49-F238E27FC236}">
                <a16:creationId xmlns:a16="http://schemas.microsoft.com/office/drawing/2014/main" id="{13C78F6B-19D2-4893-8519-3A7712EB957A}"/>
              </a:ext>
            </a:extLst>
          </p:cNvPr>
          <p:cNvSpPr>
            <a:spLocks noGrp="1"/>
          </p:cNvSpPr>
          <p:nvPr>
            <p:ph idx="1"/>
          </p:nvPr>
        </p:nvSpPr>
        <p:spPr>
          <a:xfrm>
            <a:off x="970670" y="2489981"/>
            <a:ext cx="10383129" cy="3686981"/>
          </a:xfrm>
        </p:spPr>
        <p:txBody>
          <a:bodyPr/>
          <a:lstStyle/>
          <a:p>
            <a:pPr marL="0" indent="0">
              <a:buNone/>
            </a:pPr>
            <a:r>
              <a:rPr lang="en-GB" sz="2400" dirty="0">
                <a:latin typeface="Courier New" panose="02070309020205020404" pitchFamily="49" charset="0"/>
                <a:cs typeface="Courier New" panose="02070309020205020404" pitchFamily="49" charset="0"/>
              </a:rPr>
              <a:t>&gt;&gt;&gt; print = 0</a:t>
            </a:r>
          </a:p>
          <a:p>
            <a:pPr marL="0" indent="0">
              <a:buNone/>
            </a:pPr>
            <a:r>
              <a:rPr lang="en-GB" sz="2400" dirty="0">
                <a:latin typeface="Courier New" panose="02070309020205020404" pitchFamily="49" charset="0"/>
                <a:cs typeface="Courier New" panose="02070309020205020404" pitchFamily="49" charset="0"/>
              </a:rPr>
              <a:t>&gt;&gt;&gt; print()</a:t>
            </a:r>
          </a:p>
          <a:p>
            <a:pPr marL="0" indent="0">
              <a:buNone/>
            </a:pPr>
            <a:r>
              <a:rPr lang="en-GB" sz="2400" dirty="0" err="1">
                <a:latin typeface="Courier New" panose="02070309020205020404" pitchFamily="49" charset="0"/>
                <a:cs typeface="Courier New" panose="02070309020205020404" pitchFamily="49" charset="0"/>
              </a:rPr>
              <a:t>TypeError</a:t>
            </a:r>
            <a:r>
              <a:rPr lang="en-GB" sz="2400" dirty="0">
                <a:latin typeface="Courier New" panose="02070309020205020404" pitchFamily="49" charset="0"/>
                <a:cs typeface="Courier New" panose="02070309020205020404" pitchFamily="49" charset="0"/>
              </a:rPr>
              <a:t>: '</a:t>
            </a:r>
            <a:r>
              <a:rPr lang="en-GB" sz="2400" dirty="0" err="1">
                <a:latin typeface="Courier New" panose="02070309020205020404" pitchFamily="49" charset="0"/>
                <a:cs typeface="Courier New" panose="02070309020205020404" pitchFamily="49" charset="0"/>
              </a:rPr>
              <a:t>int</a:t>
            </a:r>
            <a:r>
              <a:rPr lang="en-GB" sz="2400" dirty="0">
                <a:latin typeface="Courier New" panose="02070309020205020404" pitchFamily="49" charset="0"/>
                <a:cs typeface="Courier New" panose="02070309020205020404" pitchFamily="49" charset="0"/>
              </a:rPr>
              <a:t>' object not callable.</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1021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16720</TotalTime>
  <Words>726</Words>
  <Application>Microsoft Office PowerPoint</Application>
  <PresentationFormat>Widescreen</PresentationFormat>
  <Paragraphs>93</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Times New Roman</vt:lpstr>
      <vt:lpstr>Office Theme</vt:lpstr>
      <vt:lpstr>Declarative Languages</vt:lpstr>
      <vt:lpstr>PowerPoint Presentation</vt:lpstr>
      <vt:lpstr>Method chaining</vt:lpstr>
      <vt:lpstr>Python</vt:lpstr>
      <vt:lpstr>Functional programming</vt:lpstr>
      <vt:lpstr>Functions as objects</vt:lpstr>
      <vt:lpstr>Efficiency</vt:lpstr>
      <vt:lpstr>Function 'fun'</vt:lpstr>
      <vt:lpstr>Now I am become Death, the destroyer of prints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1467</cp:revision>
  <dcterms:created xsi:type="dcterms:W3CDTF">2017-08-18T14:16:12Z</dcterms:created>
  <dcterms:modified xsi:type="dcterms:W3CDTF">2017-11-20T00:37:15Z</dcterms:modified>
</cp:coreProperties>
</file>