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1258" r:id="rId2"/>
    <p:sldId id="1259" r:id="rId3"/>
    <p:sldId id="1268" r:id="rId4"/>
    <p:sldId id="1261" r:id="rId5"/>
    <p:sldId id="1264" r:id="rId6"/>
    <p:sldId id="1269" r:id="rId7"/>
    <p:sldId id="1265" r:id="rId8"/>
    <p:sldId id="1266" r:id="rId9"/>
    <p:sldId id="1267" r:id="rId10"/>
    <p:sldId id="1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1" autoAdjust="0"/>
    <p:restoredTop sz="65291" autoAdjust="0"/>
  </p:normalViewPr>
  <p:slideViewPr>
    <p:cSldViewPr snapToGrid="0">
      <p:cViewPr varScale="1">
        <p:scale>
          <a:sx n="48" d="100"/>
          <a:sy n="48" d="100"/>
        </p:scale>
        <p:origin x="7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faq/programming.html#why-am-i-getting-an-unboundlocalerror-when-the-variable-has-a-value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894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380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issue is detailed in </a:t>
            </a:r>
            <a:r>
              <a:rPr lang="en-GB" dirty="0" err="1"/>
              <a:t>Rahalho</a:t>
            </a:r>
            <a:r>
              <a:rPr lang="en-GB" dirty="0"/>
              <a:t>, L. (2015) Fluent Python. </a:t>
            </a:r>
          </a:p>
          <a:p>
            <a:r>
              <a:rPr lang="en-GB" dirty="0"/>
              <a:t>Unhelpfully, the documentation just says: "If a name binding operation occurs anywhere within a code block, all uses of the name within the block are treated as references to the current block. This can lead to errors when a name is used within a block before it is bound. This rule is subtle. Python lacks declarations and allows name binding operations to occur anywhere within a code block. The local variables of a code block can be determined by scanning the entire text of the block for name binding operations."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041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more on this, see: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hlinkClick r:id="rId3"/>
              </a:rPr>
              <a:t>https://docs.python.org/3/faq/programming.html#why-am-i-getting-an-unboundlocalerror-when-the-variable-has-a-value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668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9793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795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689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FA2A-9A9B-42AA-927E-1CB2AECA5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547E5-030F-47C4-B475-0E76003D5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1825624"/>
            <a:ext cx="11142785" cy="467364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Scope</a:t>
            </a:r>
            <a:r>
              <a:rPr lang="en-GB" dirty="0"/>
              <a:t> is the space within which a variable label exists and can be used. Python talks of names being </a:t>
            </a:r>
            <a:r>
              <a:rPr lang="en-GB" dirty="0">
                <a:solidFill>
                  <a:schemeClr val="accent1"/>
                </a:solidFill>
              </a:rPr>
              <a:t>bound</a:t>
            </a:r>
            <a:r>
              <a:rPr lang="en-GB" dirty="0"/>
              <a:t> to the code in an area and that determining its scope. Binding in Python is usually through assignment.</a:t>
            </a:r>
          </a:p>
          <a:p>
            <a:pPr marL="0" indent="0">
              <a:buNone/>
            </a:pPr>
            <a:r>
              <a:rPr lang="en-GB" dirty="0"/>
              <a:t>So far, we haven't had to deal with it. Loops/if compound statements don't effect it: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 = [1]			# "a" can be declared here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1,2,3,4: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a = [1]			# or here.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a[0]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 (a)		# 1 ,2 ,3 ,4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 (a)			# 4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 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All the "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GB" dirty="0"/>
              <a:t>" here are treated as same object wherever they are first used, and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/>
              <a:t>" can be seen everywhere after it has been first declared.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194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29D0A-4FAA-47B3-933D-1E899188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Variable labels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38BC1-7571-4116-8BF8-E741AD138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Note that variable labels in function declarations are also local to the function, but we're only talking about labels here, not values: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a(b):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print(b)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 = "hi you"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a(c)</a:t>
            </a:r>
          </a:p>
          <a:p>
            <a:pPr marL="0" indent="0">
              <a:buNone/>
            </a:pPr>
            <a:endParaRPr lang="en-GB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Here, b is local to the function, but the "hi you" referred to can be seen anywhere there's a label attached to it.</a:t>
            </a:r>
          </a:p>
          <a:p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02C4410-957C-42BD-9D81-35816E73F903}"/>
              </a:ext>
            </a:extLst>
          </p:cNvPr>
          <p:cNvGrpSpPr/>
          <p:nvPr/>
        </p:nvGrpSpPr>
        <p:grpSpPr>
          <a:xfrm>
            <a:off x="6678452" y="3734481"/>
            <a:ext cx="4403188" cy="1081283"/>
            <a:chOff x="6766560" y="2534114"/>
            <a:chExt cx="4403188" cy="108128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E2F644A-9BCA-4500-80DA-DCF9316A64E4}"/>
                </a:ext>
              </a:extLst>
            </p:cNvPr>
            <p:cNvCxnSpPr/>
            <p:nvPr/>
          </p:nvCxnSpPr>
          <p:spPr>
            <a:xfrm>
              <a:off x="6766560" y="3615397"/>
              <a:ext cx="440318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F187C72-2282-4FCD-97D9-CBD7912C8192}"/>
                </a:ext>
              </a:extLst>
            </p:cNvPr>
            <p:cNvSpPr txBox="1"/>
            <p:nvPr/>
          </p:nvSpPr>
          <p:spPr>
            <a:xfrm>
              <a:off x="8496454" y="3246065"/>
              <a:ext cx="9434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"hi you"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B5F4FE6-77C4-410F-8C03-60BFD1E210D1}"/>
                </a:ext>
              </a:extLst>
            </p:cNvPr>
            <p:cNvSpPr/>
            <p:nvPr/>
          </p:nvSpPr>
          <p:spPr>
            <a:xfrm>
              <a:off x="7596553" y="2556473"/>
              <a:ext cx="464235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c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325B2422-EE2F-4AF2-8B0A-89E29FD433B1}"/>
                </a:ext>
              </a:extLst>
            </p:cNvPr>
            <p:cNvCxnSpPr/>
            <p:nvPr/>
          </p:nvCxnSpPr>
          <p:spPr>
            <a:xfrm>
              <a:off x="8060788" y="2996418"/>
              <a:ext cx="698014" cy="2496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6BC7789-2AF7-4E36-B2EC-EE026D855B57}"/>
                </a:ext>
              </a:extLst>
            </p:cNvPr>
            <p:cNvSpPr/>
            <p:nvPr/>
          </p:nvSpPr>
          <p:spPr>
            <a:xfrm>
              <a:off x="9781392" y="2534114"/>
              <a:ext cx="68595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ECD3C33-223A-4F5A-860B-0CB2871833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77506" y="2991314"/>
              <a:ext cx="603886" cy="2547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0568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FA80B-F536-4678-8F5F-A8E81BF64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Function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79ABD-5E06-4551-A903-CA58D6D26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Functions have more complicated scoping. Although the declaration of a function looks similar to a compound statement clause header, the function declaration generates a </a:t>
            </a:r>
            <a:r>
              <a:rPr lang="en-GB" dirty="0">
                <a:solidFill>
                  <a:schemeClr val="accent1"/>
                </a:solidFill>
              </a:rPr>
              <a:t>block</a:t>
            </a:r>
            <a:r>
              <a:rPr lang="en-GB" dirty="0"/>
              <a:t>, which has scoping rules. </a:t>
            </a:r>
          </a:p>
          <a:p>
            <a:pPr marL="0" indent="0">
              <a:buNone/>
            </a:pPr>
            <a:r>
              <a:rPr lang="en-GB" dirty="0"/>
              <a:t>Starting with variables labels made inside a function: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 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b = 10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print(b)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print(b)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This will run the print statement within the function, but fail for that outside because b has been first allocated inside the function. </a:t>
            </a:r>
          </a:p>
          <a:p>
            <a:pPr marL="0" indent="0">
              <a:buNone/>
            </a:pPr>
            <a:r>
              <a:rPr lang="en-GB" dirty="0"/>
              <a:t>This makes b a </a:t>
            </a:r>
            <a:r>
              <a:rPr lang="en-GB" dirty="0">
                <a:solidFill>
                  <a:schemeClr val="accent1"/>
                </a:solidFill>
              </a:rPr>
              <a:t>local variable</a:t>
            </a:r>
            <a:r>
              <a:rPr lang="en-GB" dirty="0"/>
              <a:t>, only available within the function and functions within it.</a:t>
            </a:r>
          </a:p>
        </p:txBody>
      </p:sp>
    </p:spTree>
    <p:extLst>
      <p:ext uri="{BB962C8B-B14F-4D97-AF65-F5344CB8AC3E}">
        <p14:creationId xmlns:p14="http://schemas.microsoft.com/office/powerpoint/2010/main" val="658065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FA80B-F536-4678-8F5F-A8E81BF64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Function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79ABD-5E06-4551-A903-CA58D6D26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1825625"/>
            <a:ext cx="1191064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One solution in a script is to define the variable outside the function: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 = 10			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 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print(b)		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print(b)</a:t>
            </a:r>
          </a:p>
        </p:txBody>
      </p:sp>
    </p:spTree>
    <p:extLst>
      <p:ext uri="{BB962C8B-B14F-4D97-AF65-F5344CB8AC3E}">
        <p14:creationId xmlns:p14="http://schemas.microsoft.com/office/powerpoint/2010/main" val="3315092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FA80B-F536-4678-8F5F-A8E81BF64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Function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79ABD-5E06-4551-A903-CA58D6D26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1825625"/>
            <a:ext cx="11910646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One solution in a script is to define the variable outside the function: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 = 10			# b here is a "</a:t>
            </a:r>
            <a:r>
              <a:rPr lang="en-GB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 variable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		#   it can be see everywhere there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		#   isn't a variable of the same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		# 	name assigned.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 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print(b)		# b here is a "</a:t>
            </a:r>
            <a:r>
              <a:rPr lang="en-GB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 variable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 i.e.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		#  defined outside the current block.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print(b)</a:t>
            </a:r>
          </a:p>
        </p:txBody>
      </p:sp>
    </p:spTree>
    <p:extLst>
      <p:ext uri="{BB962C8B-B14F-4D97-AF65-F5344CB8AC3E}">
        <p14:creationId xmlns:p14="http://schemas.microsoft.com/office/powerpoint/2010/main" val="383319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FA80B-F536-4678-8F5F-A8E81BF64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Function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79ABD-5E06-4551-A903-CA58D6D26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845" y="1181686"/>
            <a:ext cx="11358489" cy="537385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As soon as you declare a variable inside a block, it is a new variable label. Contrast: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 = 10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 a ():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b = 20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print(b) 		# Prints 20.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print(b)			# Prints 10.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a()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print(b)			# Prints 10.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with: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 = 10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 a ():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print(b) 		# Prints 10; 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print(b)			# Prints 10.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a()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print(b)			# Prints 10.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811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FA80B-F536-4678-8F5F-A8E81BF64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Function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79ABD-5E06-4551-A903-CA58D6D26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845" y="858129"/>
            <a:ext cx="11358489" cy="56974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However, you have to watch for strange behaviour: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 = 10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 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print(b)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b = 20		# Adding this line makes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		#   the line above fail.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print(b)			# This would print 10.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print(b)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2900" dirty="0"/>
              <a:t>The reason is that Python scans blocks before running them and assumes any variable label assigned within a block is local to that block. This effects the whole block before and after, so the b in the function is different from that outside. At that point, the print(b) is trying to use a variable before a value has been assigned to it.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935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8E73A-1129-41B0-B990-F8407F401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Global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20AB2-6ADA-4AED-AFAE-DC6C64F59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18" y="1434905"/>
            <a:ext cx="11718388" cy="519097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Variables outside of functions in scripts are global: in theory they can be seen anywhere. </a:t>
            </a:r>
          </a:p>
          <a:p>
            <a:pPr marL="0" indent="0">
              <a:buNone/>
            </a:pPr>
            <a:r>
              <a:rPr lang="en-GB" dirty="0"/>
              <a:t>However, the rule about local assignments creating local variables undermines this. </a:t>
            </a:r>
          </a:p>
          <a:p>
            <a:pPr marL="0" indent="0">
              <a:buNone/>
            </a:pPr>
            <a:r>
              <a:rPr lang="en-GB" dirty="0"/>
              <a:t>To force a local assignment to a global variable, use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  <a:r>
              <a:rPr lang="en-GB" dirty="0"/>
              <a:t> keyword, thus: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 = 10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 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global b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b = 20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print(b) 		# Prints 20.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print(b)			# Prints 10.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print(b)			# Now prints 20 as the function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		#   changes the global b.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138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D59FB-DAFE-43CE-8769-EB115D6CB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Nested scopes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CD409-3B88-4452-BB72-C77C572AC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1575582"/>
            <a:ext cx="10861431" cy="46013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With nested functions you can imagine situations where you don't want to use a global, but do want a variable across all the functions: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1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f1():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2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def f2():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3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print(a)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# Prints </a:t>
            </a:r>
            <a:r>
              <a:rPr lang="en-GB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f2()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(a)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# Prints </a:t>
            </a:r>
            <a:r>
              <a:rPr lang="en-GB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- but we'd like </a:t>
            </a:r>
            <a:r>
              <a:rPr lang="en-GB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f1()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print(a)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		# Prints </a:t>
            </a:r>
            <a:r>
              <a:rPr lang="en-GB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1521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D59FB-DAFE-43CE-8769-EB115D6CB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Nested scopes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CD409-3B88-4452-BB72-C77C572AC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1575582"/>
            <a:ext cx="11521440" cy="502216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We can achieve this with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nonlocal</a:t>
            </a:r>
            <a:r>
              <a:rPr lang="en-GB" dirty="0"/>
              <a:t> keyword, which propagates variable labels out one nest (unless there they are set to global).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1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f1():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2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def f2():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nonlocal a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3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print(a)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# Prints </a:t>
            </a:r>
            <a:r>
              <a:rPr lang="en-GB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f2()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(a)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# Prints </a:t>
            </a:r>
            <a:r>
              <a:rPr lang="en-GB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f1()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print(a)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		# Prints </a:t>
            </a:r>
            <a:r>
              <a:rPr lang="en-GB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135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16520</TotalTime>
  <Words>503</Words>
  <Application>Microsoft Office PowerPoint</Application>
  <PresentationFormat>Widescreen</PresentationFormat>
  <Paragraphs>137</Paragraphs>
  <Slides>10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Office Theme</vt:lpstr>
      <vt:lpstr>Scope</vt:lpstr>
      <vt:lpstr>Function scope</vt:lpstr>
      <vt:lpstr>Function scope</vt:lpstr>
      <vt:lpstr>Function scope</vt:lpstr>
      <vt:lpstr>Function scope</vt:lpstr>
      <vt:lpstr>Function scope</vt:lpstr>
      <vt:lpstr>Global variables</vt:lpstr>
      <vt:lpstr>Nested scopes</vt:lpstr>
      <vt:lpstr>Nested scopes</vt:lpstr>
      <vt:lpstr>Variable labels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1437</cp:revision>
  <dcterms:created xsi:type="dcterms:W3CDTF">2017-08-18T14:16:12Z</dcterms:created>
  <dcterms:modified xsi:type="dcterms:W3CDTF">2017-10-26T21:48:57Z</dcterms:modified>
</cp:coreProperties>
</file>