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1258" r:id="rId2"/>
    <p:sldId id="1259" r:id="rId3"/>
    <p:sldId id="1268" r:id="rId4"/>
    <p:sldId id="1261" r:id="rId5"/>
    <p:sldId id="1264" r:id="rId6"/>
    <p:sldId id="1269" r:id="rId7"/>
    <p:sldId id="1265" r:id="rId8"/>
    <p:sldId id="1266" r:id="rId9"/>
    <p:sldId id="1267" r:id="rId10"/>
    <p:sldId id="126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41" autoAdjust="0"/>
    <p:restoredTop sz="65291" autoAdjust="0"/>
  </p:normalViewPr>
  <p:slideViewPr>
    <p:cSldViewPr snapToGrid="0">
      <p:cViewPr varScale="1">
        <p:scale>
          <a:sx n="48" d="100"/>
          <a:sy n="48" d="100"/>
        </p:scale>
        <p:origin x="78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317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7D4F06F-9AB2-4BEE-92C3-62BD5FF093C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4889E7-3EF2-4CB1-B589-46A6E9F66CE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263394-5E78-4E60-A0EB-01BAB7C1B808}" type="datetimeFigureOut">
              <a:rPr lang="en-GB" smtClean="0"/>
              <a:t>26/10/2017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4DEEF8-EEC9-4227-9392-0A6ECE315E9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FBC98C-0309-4AF5-BB4E-7791FA6FD9A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944820-C3CF-4C14-8917-F2AD192D67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083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5863BF-F796-4368-80E3-69D92631BBF7}" type="datetimeFigureOut">
              <a:rPr lang="en-GB" smtClean="0"/>
              <a:t>26/10/2017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F8E6D-2F87-4F6A-97CA-AABE12BDBA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272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faq/programming.html#why-am-i-getting-an-unboundlocalerror-when-the-variable-has-a-value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78944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380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This issue is detailed in </a:t>
            </a:r>
            <a:r>
              <a:rPr lang="en-GB" dirty="0" err="1"/>
              <a:t>Rahalho</a:t>
            </a:r>
            <a:r>
              <a:rPr lang="en-GB" dirty="0"/>
              <a:t>, L. (2015) Fluent Python. </a:t>
            </a:r>
          </a:p>
          <a:p>
            <a:r>
              <a:rPr lang="en-GB" dirty="0"/>
              <a:t>Unhelpfully, the documentation just says: "If a name binding operation occurs anywhere within a code block, all uses of the name within the block are treated as references to the current block. This can lead to errors when a name is used within a block before it is bound. This rule is subtle. Python lacks declarations and allows name binding operations to occur anywhere within a code block. The local variables of a code block can be determined by scanning the entire text of the block for name binding operations."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90413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For more on this, see: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hlinkClick r:id="rId3"/>
              </a:rPr>
              <a:t>https://docs.python.org/3/faq/programming.html#why-am-i-getting-an-unboundlocalerror-when-the-variable-has-a-value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26689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79793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7958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2689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9F0E3-1DEC-46B1-B715-5564EC81CC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010337-6B9C-490F-9748-CF9EB3CC31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195DC1-471D-4158-B4C0-26ABF3007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26/10/2017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CFD95E-788A-4050-99B9-9F8DCAB29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3994D5-8159-4CBD-BC45-FB2BB3EB4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370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F699B-93B4-41E7-919E-399956BA5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9C565E-14CE-4731-91A2-DB9CAAC776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EEAD6F-E3A6-4DDF-83E9-02D37D35F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26/10/2017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AD1376-91E7-4AE6-B455-B590365F9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E26C96-033E-42AD-B9C0-E5BDFB081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212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F29EFD-C5DD-40E1-B027-1F860B8FA0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6F45A3-A0A0-47B1-9F46-1B200BD473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9FADEF-A226-471C-B363-7735F4073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26/10/2017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A68FC-34EC-4467-AB2C-205D169E1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926806-2BF6-4350-9696-13184FABC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16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CC681-92F5-4172-9843-D4A25F823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DAE0DE-5ACE-4F8E-8B18-EA529A356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A54581-B1B7-451B-A7E7-C1FE61B21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26/10/2017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41066C-DB19-4237-A027-6DA09BCFA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8517B1-0C19-4EF0-8F47-0650A08AC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114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00EC5-C6F4-4CFC-BB8B-9CDA9B525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BF61D9-1F23-4424-BE39-D53C145567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4AB635-654C-4EC0-929F-9F1A3FE9E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26/10/2017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A99E75-01D2-43FD-8DD6-963F3415E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804BE6-3E07-4210-BF3E-EC65D095B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442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3B3CF-7C7F-4288-87A6-787E57395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64FA1B-B65E-4AC6-BC13-AD67348B0E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6B0F39-6CD9-4463-946F-A509193651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B5E872-2DAC-4C44-9CE7-12CB5B6F4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26/10/2017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00F7DA-7FDC-4F09-9B39-BDBDD7E04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22EE91-2857-41DA-99D4-65B61452D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105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2F0A5-2CCC-48C5-B89B-E0A1B1D80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7A14E5-BE3B-42F6-9B11-765F53A295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A1860-13A7-4188-9C43-F15D2C61B4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F5E94B-94D2-4566-A638-763F369429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DB6081-BA03-4F62-B362-796595F0D3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745CE4-ECBE-4A13-BC8F-D71C51EA8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26/10/2017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4B10DF-8046-4917-8329-F6ECF4A85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E9AB88-500E-406E-A3B0-A1569605D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422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CDC35-1C97-4AFE-A6F9-5472158F8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03EA8E-1324-4009-A219-F88C29216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26/10/2017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70797D-0BF8-4527-BC0C-41F3FED9B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E9ADAE-5AFE-4622-A4FE-970A04ABA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123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EFE443-86C8-47FA-9C3F-58E195AC7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26/10/2017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59A948-37D3-42E0-933B-D3346F155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0DF4E6-CF48-4CA2-A526-BCB3E6655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1550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74ED9-2181-4D7D-A22B-E504919A4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5F99F-442A-40EF-B6D9-8AE3FD7DD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D5618F-CEA0-4CC2-9F91-33C9A271A0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D93E4B-BBFF-41AD-9467-55B3B6B65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26/10/2017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A1EED0-6CFF-4B36-9E7E-B28289B46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10B51B-459C-4C50-BA52-C16252497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102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D10B4-A81C-4DE1-8383-56506689F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98D5E9-601C-4784-A35E-A21C5D37EB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F8BB5B-A39E-4356-A604-BBFCA29098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32E38B-8A3F-4CBF-A623-7D746C419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26/10/2017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56A909-848A-49DA-94DD-656E49C6A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AE1EED-919A-4634-BCF7-574685131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910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4BA5F1-6827-423D-B0C0-F2640AB16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DAB672-1910-4405-97A2-4CE7CEAE1D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B69774-A2CF-4E6B-9892-53D6CD6894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5C198-0286-4978-B10F-877371E3E014}" type="datetimeFigureOut">
              <a:rPr lang="en-GB" smtClean="0"/>
              <a:t>26/10/2017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B97D22-587F-489E-89F3-20BD5BE587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919AF-E929-40C7-95C1-01D45FC43D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6388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3FA2A-9A9B-42AA-927E-1CB2AECA5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A547E5-030F-47C4-B475-0E76003D53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015" y="1825624"/>
            <a:ext cx="11142785" cy="467364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accent1"/>
                </a:solidFill>
              </a:rPr>
              <a:t>Scope</a:t>
            </a:r>
            <a:r>
              <a:rPr lang="en-GB" dirty="0"/>
              <a:t> is the space within which a variable label exists and can be used. Python talks of names being </a:t>
            </a:r>
            <a:r>
              <a:rPr lang="en-GB" dirty="0">
                <a:solidFill>
                  <a:schemeClr val="accent1"/>
                </a:solidFill>
              </a:rPr>
              <a:t>bound</a:t>
            </a:r>
            <a:r>
              <a:rPr lang="en-GB" dirty="0"/>
              <a:t> to the code in an area and that determining its scope. Binding in Python is usually through assignment.</a:t>
            </a:r>
          </a:p>
          <a:p>
            <a:pPr marL="0" indent="0">
              <a:buNone/>
            </a:pPr>
            <a:r>
              <a:rPr lang="en-GB" dirty="0"/>
              <a:t>So far, we haven't had to deal with it. Loops/if compound statements don't effect it: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 = [1]			# "a" can be declared here</a:t>
            </a: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in 1,2,3,4:</a:t>
            </a: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a = [1]			# or here.</a:t>
            </a: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a[0] =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endParaRPr lang="en-GB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print (a)		# 1 ,2 ,3 ,4</a:t>
            </a: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print (a)			# 4</a:t>
            </a:r>
          </a:p>
          <a:p>
            <a:pPr marL="0" indent="0"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print (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GB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/>
              <a:t>All the "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GB" dirty="0"/>
              <a:t>" here are treated as same object wherever they are first used, and "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dirty="0"/>
              <a:t>" can be seen everywhere after it has been first declared.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21946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29D0A-4FAA-47B3-933D-1E8991885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Variable labels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A38BC1-7571-4116-8BF8-E741AD1381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>
                <a:cs typeface="Courier New" panose="02070309020205020404" pitchFamily="49" charset="0"/>
              </a:rPr>
              <a:t>Note that variable labels in function declarations are also local to the function, but we're only talking about labels here, not values: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def a(b):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print(b)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c = "hi you"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a(c)</a:t>
            </a:r>
          </a:p>
          <a:p>
            <a:pPr marL="0" indent="0">
              <a:buNone/>
            </a:pPr>
            <a:endParaRPr lang="en-GB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cs typeface="Courier New" panose="02070309020205020404" pitchFamily="49" charset="0"/>
              </a:rPr>
              <a:t>Here, b is local to the function, but the "hi you" referred to can be seen anywhere there's a label attached to it.</a:t>
            </a:r>
          </a:p>
          <a:p>
            <a:endParaRPr lang="en-GB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02C4410-957C-42BD-9D81-35816E73F903}"/>
              </a:ext>
            </a:extLst>
          </p:cNvPr>
          <p:cNvGrpSpPr/>
          <p:nvPr/>
        </p:nvGrpSpPr>
        <p:grpSpPr>
          <a:xfrm>
            <a:off x="6678452" y="3734481"/>
            <a:ext cx="4403188" cy="1081283"/>
            <a:chOff x="6766560" y="2534114"/>
            <a:chExt cx="4403188" cy="1081283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EE2F644A-9BCA-4500-80DA-DCF9316A64E4}"/>
                </a:ext>
              </a:extLst>
            </p:cNvPr>
            <p:cNvCxnSpPr/>
            <p:nvPr/>
          </p:nvCxnSpPr>
          <p:spPr>
            <a:xfrm>
              <a:off x="6766560" y="3615397"/>
              <a:ext cx="440318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F187C72-2282-4FCD-97D9-CBD7912C8192}"/>
                </a:ext>
              </a:extLst>
            </p:cNvPr>
            <p:cNvSpPr txBox="1"/>
            <p:nvPr/>
          </p:nvSpPr>
          <p:spPr>
            <a:xfrm>
              <a:off x="8496454" y="3246065"/>
              <a:ext cx="9434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"hi you"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B5F4FE6-77C4-410F-8C03-60BFD1E210D1}"/>
                </a:ext>
              </a:extLst>
            </p:cNvPr>
            <p:cNvSpPr/>
            <p:nvPr/>
          </p:nvSpPr>
          <p:spPr>
            <a:xfrm>
              <a:off x="7596553" y="2556473"/>
              <a:ext cx="464235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c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325B2422-EE2F-4AF2-8B0A-89E29FD433B1}"/>
                </a:ext>
              </a:extLst>
            </p:cNvPr>
            <p:cNvCxnSpPr/>
            <p:nvPr/>
          </p:nvCxnSpPr>
          <p:spPr>
            <a:xfrm>
              <a:off x="8060788" y="2996418"/>
              <a:ext cx="698014" cy="24964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6BC7789-2AF7-4E36-B2EC-EE026D855B57}"/>
                </a:ext>
              </a:extLst>
            </p:cNvPr>
            <p:cNvSpPr/>
            <p:nvPr/>
          </p:nvSpPr>
          <p:spPr>
            <a:xfrm>
              <a:off x="9781392" y="2534114"/>
              <a:ext cx="685958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b</a:t>
              </a: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4ECD3C33-223A-4F5A-860B-0CB2871833C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177506" y="2991314"/>
              <a:ext cx="603886" cy="25475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05682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FA80B-F536-4678-8F5F-A8E81BF64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Function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79ABD-5E06-4551-A903-CA58D6D261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/>
              <a:t>Functions have more complicated scoping. Although the declaration of a function looks similar to a compound statement clause header, the function declaration generates a </a:t>
            </a:r>
            <a:r>
              <a:rPr lang="en-GB" dirty="0">
                <a:solidFill>
                  <a:schemeClr val="accent1"/>
                </a:solidFill>
              </a:rPr>
              <a:t>block</a:t>
            </a:r>
            <a:r>
              <a:rPr lang="en-GB" dirty="0"/>
              <a:t>, which has scoping rules. </a:t>
            </a:r>
          </a:p>
          <a:p>
            <a:pPr marL="0" indent="0">
              <a:buNone/>
            </a:pPr>
            <a:r>
              <a:rPr lang="en-GB" dirty="0"/>
              <a:t>Starting with variables labels made inside a function: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def a ():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b = 10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print(b)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a()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print(b)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This will run the print statement within the function, but fail for that outside because b has been first allocated inside the function. </a:t>
            </a:r>
          </a:p>
          <a:p>
            <a:pPr marL="0" indent="0">
              <a:buNone/>
            </a:pPr>
            <a:r>
              <a:rPr lang="en-GB" dirty="0"/>
              <a:t>This makes b a </a:t>
            </a:r>
            <a:r>
              <a:rPr lang="en-GB" dirty="0">
                <a:solidFill>
                  <a:schemeClr val="accent1"/>
                </a:solidFill>
              </a:rPr>
              <a:t>local variable</a:t>
            </a:r>
            <a:r>
              <a:rPr lang="en-GB" dirty="0"/>
              <a:t>, only available within the function and functions within it.</a:t>
            </a:r>
          </a:p>
        </p:txBody>
      </p:sp>
    </p:spTree>
    <p:extLst>
      <p:ext uri="{BB962C8B-B14F-4D97-AF65-F5344CB8AC3E}">
        <p14:creationId xmlns:p14="http://schemas.microsoft.com/office/powerpoint/2010/main" val="658065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FA80B-F536-4678-8F5F-A8E81BF64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Function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79ABD-5E06-4551-A903-CA58D6D261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354" y="1825625"/>
            <a:ext cx="1191064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One solution in a script is to define the variable outside the function: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b = 10			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def a ():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print(b)		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a()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print(b)</a:t>
            </a:r>
          </a:p>
        </p:txBody>
      </p:sp>
    </p:spTree>
    <p:extLst>
      <p:ext uri="{BB962C8B-B14F-4D97-AF65-F5344CB8AC3E}">
        <p14:creationId xmlns:p14="http://schemas.microsoft.com/office/powerpoint/2010/main" val="3315092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FA80B-F536-4678-8F5F-A8E81BF64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Function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79ABD-5E06-4551-A903-CA58D6D261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354" y="1825625"/>
            <a:ext cx="11910646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One solution in a script is to define the variable outside the function: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b = 10			# b here is a "</a:t>
            </a:r>
            <a:r>
              <a:rPr lang="en-GB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global variable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			#   it can be see everywhere there 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			#   isn't a variable of the same 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			# 	name assigned.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def a ():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print(b)		# b here is a "</a:t>
            </a:r>
            <a:r>
              <a:rPr lang="en-GB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free variable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" i.e. 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			#  defined outside the current block.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a()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print(b)</a:t>
            </a:r>
          </a:p>
        </p:txBody>
      </p:sp>
    </p:spTree>
    <p:extLst>
      <p:ext uri="{BB962C8B-B14F-4D97-AF65-F5344CB8AC3E}">
        <p14:creationId xmlns:p14="http://schemas.microsoft.com/office/powerpoint/2010/main" val="383319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FA80B-F536-4678-8F5F-A8E81BF64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0"/>
            <a:ext cx="10515600" cy="1325563"/>
          </a:xfrm>
        </p:spPr>
        <p:txBody>
          <a:bodyPr/>
          <a:lstStyle/>
          <a:p>
            <a:pPr algn="r"/>
            <a:r>
              <a:rPr lang="en-GB" dirty="0"/>
              <a:t>Function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79ABD-5E06-4551-A903-CA58D6D261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845" y="1181686"/>
            <a:ext cx="11358489" cy="537385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As soon as you declare a variable inside a block, it is a new variable label. Contrast:</a:t>
            </a: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b = 10</a:t>
            </a: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def a ():</a:t>
            </a: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b = 20</a:t>
            </a: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print(b) 		# Prints 20.</a:t>
            </a: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print(b)			# Prints 10.</a:t>
            </a: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a()</a:t>
            </a: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print(b)			# Prints 10.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with:</a:t>
            </a: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b = 10</a:t>
            </a: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def a ():</a:t>
            </a: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print(b) 		# Prints 10; </a:t>
            </a: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print(b)			# Prints 10.</a:t>
            </a: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a()</a:t>
            </a: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print(b)			# Prints 10.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811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FA80B-F536-4678-8F5F-A8E81BF64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Function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79ABD-5E06-4551-A903-CA58D6D261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845" y="858129"/>
            <a:ext cx="11358489" cy="569741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/>
              <a:t>However, you have to watch for strange behaviour: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b = 10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def a ():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print(b)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b = 20		# Adding this line makes 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			#   the line above fail.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print(b)			# This would print 10.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a()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print(b)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GB" sz="2900" dirty="0"/>
              <a:t>The reason is that Python scans blocks before running them and assumes any variable label assigned within a block is local to that block. This effects the whole block before and after, so the b in the function is different from that outside. At that point, the print(b) is trying to use a variable before a value has been assigned to it.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935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8E73A-1129-41B0-B990-F8407F401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Global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520AB2-6ADA-4AED-AFAE-DC6C64F59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218" y="1434905"/>
            <a:ext cx="11718388" cy="519097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Variables outside of functions in scripts are global: in theory they can be seen anywhere. </a:t>
            </a:r>
          </a:p>
          <a:p>
            <a:pPr marL="0" indent="0">
              <a:buNone/>
            </a:pPr>
            <a:r>
              <a:rPr lang="en-GB" dirty="0"/>
              <a:t>However, the rule about local assignments creating local variables undermines this. </a:t>
            </a:r>
          </a:p>
          <a:p>
            <a:pPr marL="0" indent="0">
              <a:buNone/>
            </a:pPr>
            <a:r>
              <a:rPr lang="en-GB" dirty="0"/>
              <a:t>To force a local assignment to a global variable, use the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global</a:t>
            </a:r>
            <a:r>
              <a:rPr lang="en-GB" dirty="0"/>
              <a:t> keyword, thus: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b = 10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def a ():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global b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b = 20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print(b) 		# Prints 20.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print(b)			# Prints 10.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a()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print(b)			# Now prints 20 as the function 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			#   changes the global b.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7138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D59FB-DAFE-43CE-8769-EB115D6CB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Nested scopes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CD409-3B88-4452-BB72-C77C572AC1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369" y="1575582"/>
            <a:ext cx="10861431" cy="460138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/>
              <a:t>With nested functions you can imagine situations where you don't want to use a global, but do want a variable across all the functions: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1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def f1():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2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def f2():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GB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3</a:t>
            </a:r>
          </a:p>
          <a:p>
            <a:pPr marL="0" indent="0">
              <a:buNone/>
            </a:pPr>
            <a:r>
              <a:rPr lang="en-GB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print(a)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	# Prints </a:t>
            </a:r>
            <a:r>
              <a:rPr lang="en-GB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f2()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 (a)	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	# Prints </a:t>
            </a:r>
            <a:r>
              <a:rPr lang="en-GB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- but we'd like </a:t>
            </a:r>
            <a:r>
              <a:rPr lang="en-GB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f1()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print(a)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			# Prints </a:t>
            </a:r>
            <a:r>
              <a:rPr lang="en-GB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71521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D59FB-DAFE-43CE-8769-EB115D6CB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Nested scopes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CD409-3B88-4452-BB72-C77C572AC1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369" y="1575582"/>
            <a:ext cx="11521440" cy="502216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/>
              <a:t>We can achieve this with the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nonlocal</a:t>
            </a:r>
            <a:r>
              <a:rPr lang="en-GB" dirty="0"/>
              <a:t> keyword, which propagates variable labels out one nest (unless there they are set to global).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1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def f1():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2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def f2():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GB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nonlocal a 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GB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3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GB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print(a)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	# Prints </a:t>
            </a:r>
            <a:r>
              <a:rPr lang="en-GB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f2()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 (a)	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	# Prints </a:t>
            </a:r>
            <a:r>
              <a:rPr lang="en-GB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f1()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print(a)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			# Prints </a:t>
            </a:r>
            <a:r>
              <a:rPr lang="en-GB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71359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16520</TotalTime>
  <Words>503</Words>
  <Application>Microsoft Office PowerPoint</Application>
  <PresentationFormat>Widescreen</PresentationFormat>
  <Paragraphs>137</Paragraphs>
  <Slides>10</Slides>
  <Notes>7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Office Theme</vt:lpstr>
      <vt:lpstr>Scope</vt:lpstr>
      <vt:lpstr>Function scope</vt:lpstr>
      <vt:lpstr>Function scope</vt:lpstr>
      <vt:lpstr>Function scope</vt:lpstr>
      <vt:lpstr>Function scope</vt:lpstr>
      <vt:lpstr>Function scope</vt:lpstr>
      <vt:lpstr>Global variables</vt:lpstr>
      <vt:lpstr>Nested scopes</vt:lpstr>
      <vt:lpstr>Nested scopes</vt:lpstr>
      <vt:lpstr>Variable labels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Linus</dc:creator>
  <cp:lastModifiedBy>Linus</cp:lastModifiedBy>
  <cp:revision>1437</cp:revision>
  <dcterms:created xsi:type="dcterms:W3CDTF">2017-08-18T14:16:12Z</dcterms:created>
  <dcterms:modified xsi:type="dcterms:W3CDTF">2017-10-26T21:48:57Z</dcterms:modified>
</cp:coreProperties>
</file>