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1320" r:id="rId2"/>
    <p:sldId id="1332" r:id="rId3"/>
    <p:sldId id="1333" r:id="rId4"/>
    <p:sldId id="1321" r:id="rId5"/>
    <p:sldId id="1322" r:id="rId6"/>
    <p:sldId id="1323" r:id="rId7"/>
    <p:sldId id="1324" r:id="rId8"/>
    <p:sldId id="1325" r:id="rId9"/>
    <p:sldId id="763" r:id="rId10"/>
    <p:sldId id="1329" r:id="rId11"/>
    <p:sldId id="1327" r:id="rId12"/>
    <p:sldId id="1328" r:id="rId13"/>
    <p:sldId id="1330" r:id="rId14"/>
    <p:sldId id="881" r:id="rId15"/>
    <p:sldId id="88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41" autoAdjust="0"/>
    <p:restoredTop sz="65291" autoAdjust="0"/>
  </p:normalViewPr>
  <p:slideViewPr>
    <p:cSldViewPr snapToGrid="0">
      <p:cViewPr varScale="1">
        <p:scale>
          <a:sx n="48" d="100"/>
          <a:sy n="48" d="100"/>
        </p:scale>
        <p:origin x="78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1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7D4F06F-9AB2-4BEE-92C3-62BD5FF093C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4889E7-3EF2-4CB1-B589-46A6E9F66C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63394-5E78-4E60-A0EB-01BAB7C1B808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4DEEF8-EEC9-4227-9392-0A6ECE315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FBC98C-0309-4AF5-BB4E-7791FA6FD9A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44820-C3CF-4C14-8917-F2AD192D67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083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5863BF-F796-4368-80E3-69D92631BBF7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F8E6D-2F87-4F6A-97CA-AABE12BDBA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272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7782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972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7583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1788" y="863600"/>
            <a:ext cx="6134100" cy="34512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http://json.org/</a:t>
            </a:r>
          </a:p>
          <a:p>
            <a:r>
              <a:rPr lang="en-GB" dirty="0"/>
              <a:t>http://geojson.org/geojson-spec.html</a:t>
            </a:r>
          </a:p>
          <a:p>
            <a:r>
              <a:rPr lang="en-GB" dirty="0"/>
              <a:t>See also YAML:</a:t>
            </a:r>
          </a:p>
          <a:p>
            <a:r>
              <a:rPr lang="en-GB" dirty="0"/>
              <a:t>https://en.wikipedia.org/wiki/YAML</a:t>
            </a:r>
          </a:p>
          <a:p>
            <a:r>
              <a:rPr lang="en-GB" dirty="0"/>
              <a:t>Which is a superset of JSON for configuration and object saving.</a:t>
            </a:r>
          </a:p>
        </p:txBody>
      </p:sp>
    </p:spTree>
    <p:extLst>
      <p:ext uri="{BB962C8B-B14F-4D97-AF65-F5344CB8AC3E}">
        <p14:creationId xmlns:p14="http://schemas.microsoft.com/office/powerpoint/2010/main" val="31495671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Weirdly, if you type(data) you get "module", so this seems to be a complex data type rather than a dictionary or dictionaries and lists.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3844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19624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4133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4047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5655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624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9F0E3-1DEC-46B1-B715-5564EC81CC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010337-6B9C-490F-9748-CF9EB3CC31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95DC1-471D-4158-B4C0-26ABF3007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FD95E-788A-4050-99B9-9F8DCAB29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994D5-8159-4CBD-BC45-FB2BB3EB4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370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F699B-93B4-41E7-919E-399956BA5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9C565E-14CE-4731-91A2-DB9CAAC776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EAD6F-E3A6-4DDF-83E9-02D37D35F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D1376-91E7-4AE6-B455-B590365F9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26C96-033E-42AD-B9C0-E5BDFB081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212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F29EFD-C5DD-40E1-B027-1F860B8FA0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6F45A3-A0A0-47B1-9F46-1B200BD473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FADEF-A226-471C-B363-7735F4073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A68FC-34EC-4467-AB2C-205D169E1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26806-2BF6-4350-9696-13184FABC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16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CC681-92F5-4172-9843-D4A25F823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AE0DE-5ACE-4F8E-8B18-EA529A356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A54581-B1B7-451B-A7E7-C1FE61B21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1066C-DB19-4237-A027-6DA09BCFA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517B1-0C19-4EF0-8F47-0650A08AC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114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00EC5-C6F4-4CFC-BB8B-9CDA9B525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BF61D9-1F23-4424-BE39-D53C14556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4AB635-654C-4EC0-929F-9F1A3FE9E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99E75-01D2-43FD-8DD6-963F3415E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04BE6-3E07-4210-BF3E-EC65D095B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442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3B3CF-7C7F-4288-87A6-787E57395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4FA1B-B65E-4AC6-BC13-AD67348B0E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6B0F39-6CD9-4463-946F-A509193651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B5E872-2DAC-4C44-9CE7-12CB5B6F4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00F7DA-7FDC-4F09-9B39-BDBDD7E04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22EE91-2857-41DA-99D4-65B61452D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105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2F0A5-2CCC-48C5-B89B-E0A1B1D80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7A14E5-BE3B-42F6-9B11-765F53A29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A1860-13A7-4188-9C43-F15D2C61B4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F5E94B-94D2-4566-A638-763F369429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DB6081-BA03-4F62-B362-796595F0D3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745CE4-ECBE-4A13-BC8F-D71C51EA8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4B10DF-8046-4917-8329-F6ECF4A85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E9AB88-500E-406E-A3B0-A1569605D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22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CDC35-1C97-4AFE-A6F9-5472158F8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03EA8E-1324-4009-A219-F88C29216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70797D-0BF8-4527-BC0C-41F3FED9B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E9ADAE-5AFE-4622-A4FE-970A04ABA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123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EFE443-86C8-47FA-9C3F-58E195AC7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59A948-37D3-42E0-933B-D3346F155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0DF4E6-CF48-4CA2-A526-BCB3E6655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55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74ED9-2181-4D7D-A22B-E504919A4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5F99F-442A-40EF-B6D9-8AE3FD7D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D5618F-CEA0-4CC2-9F91-33C9A271A0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D93E4B-BBFF-41AD-9467-55B3B6B65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A1EED0-6CFF-4B36-9E7E-B28289B46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10B51B-459C-4C50-BA52-C1625249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102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D10B4-A81C-4DE1-8383-56506689F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98D5E9-601C-4784-A35E-A21C5D37EB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F8BB5B-A39E-4356-A604-BBFCA29098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32E38B-8A3F-4CBF-A623-7D746C419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56A909-848A-49DA-94DD-656E49C6A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AE1EED-919A-4634-BCF7-574685131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910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4BA5F1-6827-423D-B0C0-F2640AB16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DAB672-1910-4405-97A2-4CE7CEAE1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B69774-A2CF-4E6B-9892-53D6CD6894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5C198-0286-4978-B10F-877371E3E014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97D22-587F-489E-89F3-20BD5BE587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919AF-E929-40C7-95C1-01D45FC43D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388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pickle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json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markup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ocs.python-requests.org/en/master/" TargetMode="External"/><Relationship Id="rId4" Type="http://schemas.openxmlformats.org/officeDocument/2006/relationships/hyperlink" Target="https://docs.python.org/3/library/internet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library/csv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CSV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385" y="1844825"/>
            <a:ext cx="5979023" cy="3921299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GB" sz="2600" dirty="0"/>
              <a:t>Classic format Comma Separated Variables (CSV).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600" dirty="0"/>
              <a:t>Easily parsed.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600" dirty="0"/>
              <a:t>No information added by structure, so an </a:t>
            </a:r>
            <a:r>
              <a:rPr lang="en-GB" sz="2600" dirty="0">
                <a:solidFill>
                  <a:schemeClr val="accent1"/>
                </a:solidFill>
              </a:rPr>
              <a:t>ontology</a:t>
            </a:r>
            <a:r>
              <a:rPr lang="en-GB" sz="2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600" dirty="0"/>
              <a:t>(in this case meaning a structured knowledge framework) must be externally imposed.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400" dirty="0"/>
              <a:t>We've seen one way to read this.</a:t>
            </a:r>
            <a:endParaRPr lang="en-GB" sz="2600" dirty="0"/>
          </a:p>
          <a:p>
            <a:pPr marL="0" indent="0">
              <a:spcAft>
                <a:spcPts val="1200"/>
              </a:spcAft>
              <a:buNone/>
            </a:pPr>
            <a:endParaRPr lang="en-GB" sz="2600" dirty="0"/>
          </a:p>
          <a:p>
            <a:pPr marL="0" indent="0">
              <a:spcAft>
                <a:spcPts val="1200"/>
              </a:spcAft>
              <a:buNone/>
            </a:pPr>
            <a:endParaRPr lang="en-GB" sz="26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032104" y="1988840"/>
            <a:ext cx="3240360" cy="17543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10,10,50,50,10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10,50,50,10,10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25,25,75,75,25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25,75,75,25,25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50,50,100,100,50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50,100,100,50,50</a:t>
            </a:r>
          </a:p>
        </p:txBody>
      </p:sp>
    </p:spTree>
    <p:extLst>
      <p:ext uri="{BB962C8B-B14F-4D97-AF65-F5344CB8AC3E}">
        <p14:creationId xmlns:p14="http://schemas.microsoft.com/office/powerpoint/2010/main" val="30450606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BDC51-3FC4-4A9A-9D7D-215B7D8A6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Conversions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4FCCAB9-06CC-400C-AC8B-0D431D256FF6}"/>
              </a:ext>
            </a:extLst>
          </p:cNvPr>
          <p:cNvSpPr/>
          <p:nvPr/>
        </p:nvSpPr>
        <p:spPr>
          <a:xfrm>
            <a:off x="4684541" y="5988734"/>
            <a:ext cx="71745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From:</a:t>
            </a:r>
          </a:p>
          <a:p>
            <a:r>
              <a:rPr lang="en-GB" dirty="0"/>
              <a:t>https://docs.python.org/3/library/json.html#encoders-and-decoders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5F998100-4935-44F4-B2F9-782142CF09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3141654"/>
              </p:ext>
            </p:extLst>
          </p:nvPr>
        </p:nvGraphicFramePr>
        <p:xfrm>
          <a:off x="570914" y="1808579"/>
          <a:ext cx="10515600" cy="3291840"/>
        </p:xfrm>
        <a:graphic>
          <a:graphicData uri="http://schemas.openxmlformats.org/drawingml/2006/table">
            <a:tbl>
              <a:tblPr/>
              <a:tblGrid>
                <a:gridCol w="4626864">
                  <a:extLst>
                    <a:ext uri="{9D8B030D-6E8A-4147-A177-3AD203B41FA5}">
                      <a16:colId xmlns:a16="http://schemas.microsoft.com/office/drawing/2014/main" val="2942351594"/>
                    </a:ext>
                  </a:extLst>
                </a:gridCol>
                <a:gridCol w="5888736">
                  <a:extLst>
                    <a:ext uri="{9D8B030D-6E8A-4147-A177-3AD203B41FA5}">
                      <a16:colId xmlns:a16="http://schemas.microsoft.com/office/drawing/2014/main" val="277277653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b="1"/>
                        <a:t>JSON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Python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642807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/>
                        <a:t>object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dict</a:t>
                      </a:r>
                      <a:endParaRPr lang="en-GB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795403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/>
                        <a:t>array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list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720432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/>
                        <a:t>string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str</a:t>
                      </a:r>
                      <a:endParaRPr lang="en-GB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239995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/>
                        <a:t>number (</a:t>
                      </a:r>
                      <a:r>
                        <a:rPr lang="en-GB" dirty="0" err="1"/>
                        <a:t>int</a:t>
                      </a:r>
                      <a:r>
                        <a:rPr lang="en-GB" dirty="0"/>
                        <a:t>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int</a:t>
                      </a:r>
                      <a:endParaRPr lang="en-GB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009271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/>
                        <a:t>number (real)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float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804044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/>
                        <a:t>true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True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25483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/>
                        <a:t>false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False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4803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/>
                        <a:t>null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None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9752832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B54B876B-BCE4-49BE-BDAE-AC5AE5542C7E}"/>
              </a:ext>
            </a:extLst>
          </p:cNvPr>
          <p:cNvSpPr/>
          <p:nvPr/>
        </p:nvSpPr>
        <p:spPr>
          <a:xfrm>
            <a:off x="570914" y="5218311"/>
            <a:ext cx="107828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It also understands </a:t>
            </a:r>
            <a:r>
              <a:rPr lang="en-GB" dirty="0" err="1"/>
              <a:t>NaN</a:t>
            </a:r>
            <a:r>
              <a:rPr lang="en-GB" dirty="0"/>
              <a:t>, Infinity, and -Infinity as their corresponding float values, which is outside the JSON spec.</a:t>
            </a:r>
          </a:p>
        </p:txBody>
      </p:sp>
    </p:spTree>
    <p:extLst>
      <p:ext uri="{BB962C8B-B14F-4D97-AF65-F5344CB8AC3E}">
        <p14:creationId xmlns:p14="http://schemas.microsoft.com/office/powerpoint/2010/main" val="2571464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36299-90F5-46DD-B1FA-E10184A13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JSON write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016B7-F38B-41D8-AD9D-60D35CF99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63" y="1825624"/>
            <a:ext cx="10945837" cy="46736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json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 = open('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data.json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data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json.load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(f)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f.close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 = open('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out.json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', 'w')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json.dump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(data, f)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f.close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031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0E5D9-F16C-43A2-A3FB-77FFCF5C8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Serialisation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0FB8E6-C830-4FC2-98FB-B1EF2614F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302" y="1690688"/>
            <a:ext cx="10875498" cy="44862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accent1"/>
                </a:solidFill>
              </a:rPr>
              <a:t>Serialisation</a:t>
            </a:r>
            <a:r>
              <a:rPr lang="en-GB" dirty="0"/>
              <a:t> is the converting of code objects to a storage format; usually some kind of file.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chemeClr val="accent1"/>
                </a:solidFill>
              </a:rPr>
              <a:t>Marshalling</a:t>
            </a:r>
            <a:r>
              <a:rPr lang="en-GB" dirty="0"/>
              <a:t> in Python is essentially synonymous, though in other languages has slightly different uses (for example, in Java marshalling and object may involve additional storage of generic object templates).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>
                <a:solidFill>
                  <a:schemeClr val="accent1"/>
                </a:solidFill>
              </a:rPr>
              <a:t>Deserialisation</a:t>
            </a:r>
            <a:r>
              <a:rPr lang="en-GB" dirty="0"/>
              <a:t> (~</a:t>
            </a:r>
            <a:r>
              <a:rPr lang="en-GB" dirty="0">
                <a:solidFill>
                  <a:schemeClr val="accent1"/>
                </a:solidFill>
              </a:rPr>
              <a:t>unmarshalling</a:t>
            </a:r>
            <a:r>
              <a:rPr lang="en-GB" dirty="0"/>
              <a:t>): the conversion of storage-format objects back into working code.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</a:t>
            </a:r>
            <a:r>
              <a:rPr lang="en-GB" dirty="0" err="1"/>
              <a:t>json</a:t>
            </a:r>
            <a:r>
              <a:rPr lang="en-GB" dirty="0"/>
              <a:t> code essentially does this for simple and container Python variables.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For more complicated objects, see pickle: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https://docs.python.org/3/library/pickle.html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03840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BEF22-2214-42DD-A637-675A09450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1"/>
            <a:ext cx="10515600" cy="900332"/>
          </a:xfrm>
        </p:spPr>
        <p:txBody>
          <a:bodyPr/>
          <a:lstStyle/>
          <a:p>
            <a:pPr algn="r"/>
            <a:r>
              <a:rPr lang="en-GB" dirty="0"/>
              <a:t>Formatted printing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36393-A943-48C3-9D09-DAA8266F0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63" y="689317"/>
            <a:ext cx="11550748" cy="58943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json.loads</a:t>
            </a: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600" dirty="0"/>
              <a:t>and </a:t>
            </a:r>
            <a:r>
              <a:rPr lang="en-GB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json.dumps</a:t>
            </a: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600" dirty="0"/>
              <a:t>convert Python objects to JSON strings. </a:t>
            </a:r>
          </a:p>
          <a:p>
            <a:pPr marL="0" indent="0">
              <a:buNone/>
            </a:pPr>
            <a:r>
              <a:rPr lang="en-GB" sz="2600" dirty="0"/>
              <a:t>Dumps has a nice print formatting option: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json.dumps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(data["features"], 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sort_keys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=True, indent=4))</a:t>
            </a:r>
          </a:p>
          <a:p>
            <a:pPr marL="0" indent="0">
              <a:buNone/>
            </a:pPr>
            <a:endParaRPr lang="en-GB" sz="1000" dirty="0"/>
          </a:p>
          <a:p>
            <a:pPr marL="0" indent="0">
              <a:buNone/>
            </a:pPr>
            <a:r>
              <a:rPr lang="en-GB" sz="1600" dirty="0"/>
              <a:t>[</a:t>
            </a:r>
          </a:p>
          <a:p>
            <a:pPr marL="0" indent="0">
              <a:buNone/>
            </a:pPr>
            <a:r>
              <a:rPr lang="en-GB" sz="1600" dirty="0"/>
              <a:t>    {</a:t>
            </a:r>
          </a:p>
          <a:p>
            <a:pPr marL="0" indent="0">
              <a:buNone/>
            </a:pPr>
            <a:r>
              <a:rPr lang="en-GB" sz="1600" dirty="0"/>
              <a:t>        "geometry": {</a:t>
            </a:r>
          </a:p>
          <a:p>
            <a:pPr marL="0" indent="0">
              <a:buNone/>
            </a:pPr>
            <a:r>
              <a:rPr lang="en-GB" sz="1600" dirty="0"/>
              <a:t>            "coordinates": [</a:t>
            </a:r>
          </a:p>
          <a:p>
            <a:pPr marL="0" indent="0">
              <a:buNone/>
            </a:pPr>
            <a:r>
              <a:rPr lang="en-GB" sz="1600" dirty="0"/>
              <a:t>                42.0,</a:t>
            </a:r>
          </a:p>
          <a:p>
            <a:pPr marL="0" indent="0">
              <a:buNone/>
            </a:pPr>
            <a:r>
              <a:rPr lang="en-GB" sz="1600" dirty="0"/>
              <a:t>                21.0</a:t>
            </a:r>
          </a:p>
          <a:p>
            <a:pPr marL="0" indent="0">
              <a:buNone/>
            </a:pPr>
            <a:r>
              <a:rPr lang="en-GB" sz="1600" dirty="0"/>
              <a:t>            ],</a:t>
            </a:r>
          </a:p>
          <a:p>
            <a:pPr marL="0" indent="0">
              <a:buNone/>
            </a:pPr>
            <a:r>
              <a:rPr lang="en-GB" sz="1600" dirty="0"/>
              <a:t>            "type": "Point"</a:t>
            </a:r>
          </a:p>
          <a:p>
            <a:pPr marL="0" indent="0">
              <a:buNone/>
            </a:pPr>
            <a:r>
              <a:rPr lang="en-GB" sz="1600" dirty="0"/>
              <a:t>        },</a:t>
            </a:r>
          </a:p>
          <a:p>
            <a:pPr marL="0" indent="0">
              <a:buNone/>
            </a:pPr>
            <a:r>
              <a:rPr lang="en-GB" sz="1600" dirty="0"/>
              <a:t>        "properties": {</a:t>
            </a:r>
          </a:p>
          <a:p>
            <a:pPr marL="0" indent="0">
              <a:buNone/>
            </a:pPr>
            <a:r>
              <a:rPr lang="en-GB" sz="1600" dirty="0"/>
              <a:t>            "prop0": "value0"</a:t>
            </a:r>
          </a:p>
          <a:p>
            <a:pPr marL="0" indent="0">
              <a:buNone/>
            </a:pPr>
            <a:r>
              <a:rPr lang="en-GB" sz="1600" dirty="0"/>
              <a:t>        },</a:t>
            </a:r>
          </a:p>
          <a:p>
            <a:pPr marL="0" indent="0">
              <a:buNone/>
            </a:pPr>
            <a:r>
              <a:rPr lang="en-GB" sz="1600" dirty="0"/>
              <a:t>        "type": "Feature"</a:t>
            </a:r>
          </a:p>
          <a:p>
            <a:pPr marL="0" indent="0">
              <a:buNone/>
            </a:pPr>
            <a:r>
              <a:rPr lang="en-GB" sz="1600" dirty="0"/>
              <a:t>    }</a:t>
            </a:r>
          </a:p>
          <a:p>
            <a:pPr marL="0" indent="0">
              <a:buNone/>
            </a:pPr>
            <a:r>
              <a:rPr lang="en-GB" sz="1600" dirty="0"/>
              <a:t>]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64E3ABF-014C-41F6-8C70-33EDFC3DB96A}"/>
              </a:ext>
            </a:extLst>
          </p:cNvPr>
          <p:cNvSpPr/>
          <p:nvPr/>
        </p:nvSpPr>
        <p:spPr>
          <a:xfrm>
            <a:off x="6096000" y="5752683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/>
              <a:t>More on the JSON library at:</a:t>
            </a:r>
          </a:p>
          <a:p>
            <a:r>
              <a:rPr lang="en-GB" sz="2400" dirty="0">
                <a:hlinkClick r:id="rId3"/>
              </a:rPr>
              <a:t>https://docs.python.org/3/library/json.html</a:t>
            </a:r>
            <a:r>
              <a:rPr lang="en-GB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17010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C5D3B-4798-410E-B62C-09D480AE8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JSON checking tool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F428E-C1FF-4D41-9236-7BBC46BCAB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82017"/>
            <a:ext cx="10515600" cy="40949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python -m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json.tool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data.json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cs typeface="Courier New" panose="02070309020205020404" pitchFamily="49" charset="0"/>
              </a:rPr>
              <a:t>Will print the JSON if right, or suggest corrections.</a:t>
            </a:r>
          </a:p>
        </p:txBody>
      </p:sp>
    </p:spTree>
    <p:extLst>
      <p:ext uri="{BB962C8B-B14F-4D97-AF65-F5344CB8AC3E}">
        <p14:creationId xmlns:p14="http://schemas.microsoft.com/office/powerpoint/2010/main" val="2009900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EF321-F1CB-48E3-85CE-DF0CF0A6D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HTML / XML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4D091-7054-41A3-8E6C-5F3A49AAD6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two most useful standard libraries are:</a:t>
            </a:r>
          </a:p>
          <a:p>
            <a:pPr marL="0" indent="0">
              <a:buNone/>
            </a:pPr>
            <a:r>
              <a:rPr lang="en-GB" dirty="0" err="1"/>
              <a:t>Markup</a:t>
            </a:r>
            <a:r>
              <a:rPr lang="en-GB" dirty="0"/>
              <a:t>: for processing HTML/XML: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https://docs.python.org/3/library/markup.html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And Internet, for gain </a:t>
            </a:r>
          </a:p>
          <a:p>
            <a:pPr marL="0" indent="0">
              <a:buNone/>
            </a:pPr>
            <a:r>
              <a:rPr lang="en-GB" dirty="0">
                <a:hlinkClick r:id="rId4"/>
              </a:rPr>
              <a:t>https://docs.python.org/3/library/internet.html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>
                <a:hlinkClick r:id="rId5"/>
              </a:rPr>
              <a:t>http://docs.python-requests.org/en/master/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22876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ED023-4871-46CB-86C4-36E69A3D0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err="1"/>
              <a:t>csv.reader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DC12D-4B67-40B0-96E9-E518F7139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560" y="1127760"/>
            <a:ext cx="11750040" cy="534923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import csv</a:t>
            </a:r>
          </a:p>
          <a:p>
            <a:pPr marL="0" indent="0">
              <a:buNone/>
            </a:pP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f = open('data.csv', newline='') </a:t>
            </a:r>
          </a:p>
          <a:p>
            <a:pPr marL="0" indent="0">
              <a:buNone/>
            </a:pP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reader = </a:t>
            </a:r>
            <a:r>
              <a:rPr lang="en-GB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csv.reader</a:t>
            </a: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(f, quoting=</a:t>
            </a:r>
            <a:r>
              <a:rPr lang="en-GB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csv.QUOTE_NONNUMERIC</a:t>
            </a: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for row in reader:				# A list of rows</a:t>
            </a:r>
          </a:p>
          <a:p>
            <a:pPr marL="0" indent="0">
              <a:buNone/>
            </a:pP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value in row:				# A list of value</a:t>
            </a:r>
          </a:p>
          <a:p>
            <a:pPr marL="0" indent="0">
              <a:buNone/>
            </a:pP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print(value) 				# Floats</a:t>
            </a:r>
          </a:p>
          <a:p>
            <a:pPr marL="0" indent="0">
              <a:buNone/>
            </a:pPr>
            <a:r>
              <a:rPr lang="en-GB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f.close</a:t>
            </a: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() 	# Don't close until you are done with the reader;</a:t>
            </a:r>
          </a:p>
          <a:p>
            <a:pPr marL="0" indent="0">
              <a:buNone/>
            </a:pPr>
            <a:r>
              <a:rPr lang="en-GB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		# the data is read on request.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</a:t>
            </a:r>
            <a:r>
              <a:rPr lang="en-GB" dirty="0" err="1"/>
              <a:t>kwarg</a:t>
            </a:r>
            <a:r>
              <a:rPr lang="en-GB" dirty="0"/>
              <a:t>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quoting=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csv.QUOTE_NONNUMERIC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/>
              <a:t>converts numbers into floats. Remove to keep the data as strings.</a:t>
            </a:r>
          </a:p>
          <a:p>
            <a:pPr marL="0" indent="0">
              <a:buNone/>
            </a:pPr>
            <a:r>
              <a:rPr lang="en-GB" dirty="0"/>
              <a:t>Note that there are different dialects of csv which can be accounted for: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https://docs.python.org/3/library/csv.html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/>
              <a:t>For example, add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dialect='excel-tab'</a:t>
            </a:r>
            <a:r>
              <a:rPr lang="en-GB" dirty="0"/>
              <a:t> to the reader to open tab-delimited files.</a:t>
            </a:r>
          </a:p>
        </p:txBody>
      </p:sp>
    </p:spTree>
    <p:extLst>
      <p:ext uri="{BB962C8B-B14F-4D97-AF65-F5344CB8AC3E}">
        <p14:creationId xmlns:p14="http://schemas.microsoft.com/office/powerpoint/2010/main" val="3513215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714C3-8160-4D29-8C37-1ADB30410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err="1"/>
              <a:t>csv.writer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A8F93-587A-4ED9-9F9E-93B12D7F9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f2 = open('dataout.csv', 'w', newline='')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writer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csv.writer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(f2, delimiter=' ')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for row in data:		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writer.writerow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(row)		# List of values.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f2.close()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cs typeface="Courier New" panose="02070309020205020404" pitchFamily="49" charset="0"/>
              </a:rPr>
              <a:t>The optional delimiter here creates a space delimited file rather than csv.</a:t>
            </a:r>
          </a:p>
        </p:txBody>
      </p:sp>
    </p:spTree>
    <p:extLst>
      <p:ext uri="{BB962C8B-B14F-4D97-AF65-F5344CB8AC3E}">
        <p14:creationId xmlns:p14="http://schemas.microsoft.com/office/powerpoint/2010/main" val="4201585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sz="4000" dirty="0"/>
              <a:t> JSON (JavaScript Object Notation)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978" y="1764805"/>
            <a:ext cx="5405014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600" dirty="0"/>
              <a:t>Designed to capture JavaScript objects.</a:t>
            </a:r>
          </a:p>
          <a:p>
            <a:pPr marL="0" indent="0">
              <a:buNone/>
            </a:pPr>
            <a:r>
              <a:rPr lang="en-GB" sz="2600" dirty="0"/>
              <a:t>Increasing popular light-weight data format.</a:t>
            </a:r>
          </a:p>
          <a:p>
            <a:pPr marL="0" indent="0">
              <a:buNone/>
            </a:pPr>
            <a:r>
              <a:rPr lang="en-GB" sz="2600" dirty="0"/>
              <a:t>Text attribute and value pairs.</a:t>
            </a:r>
          </a:p>
          <a:p>
            <a:pPr marL="0" indent="0">
              <a:buNone/>
            </a:pPr>
            <a:r>
              <a:rPr lang="en-GB" sz="2600" dirty="0"/>
              <a:t>Values can include more complex objects made up of further attribute-value pairs. </a:t>
            </a:r>
          </a:p>
          <a:p>
            <a:pPr marL="0" indent="0">
              <a:buNone/>
            </a:pPr>
            <a:r>
              <a:rPr lang="en-GB" sz="2600" dirty="0"/>
              <a:t>Easily parsed.</a:t>
            </a:r>
          </a:p>
          <a:p>
            <a:pPr marL="0" indent="0">
              <a:buNone/>
            </a:pPr>
            <a:r>
              <a:rPr lang="en-GB" sz="2600" dirty="0"/>
              <a:t>Small(</a:t>
            </a:r>
            <a:r>
              <a:rPr lang="en-GB" sz="2600" dirty="0" err="1"/>
              <a:t>ish</a:t>
            </a:r>
            <a:r>
              <a:rPr lang="en-GB" sz="2600" dirty="0"/>
              <a:t>) files.</a:t>
            </a:r>
          </a:p>
          <a:p>
            <a:pPr marL="0" indent="0">
              <a:buNone/>
            </a:pPr>
            <a:r>
              <a:rPr lang="en-GB" sz="2600" dirty="0"/>
              <a:t>Limited structuring opportunities.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68008" y="1772817"/>
            <a:ext cx="4248472" cy="33239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"type": "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FeatureCollection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"features": [ {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"type": "Feature",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"geometry": {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"type": "Point",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"coordinates": [42.0, 21.0]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},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"properties": {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"prop0": "value0"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}]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72572" y="5173235"/>
            <a:ext cx="1893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/>
              <a:t>GeoJSON</a:t>
            </a:r>
            <a:r>
              <a:rPr lang="en-GB" dirty="0"/>
              <a:t> example</a:t>
            </a:r>
          </a:p>
        </p:txBody>
      </p:sp>
    </p:spTree>
    <p:extLst>
      <p:ext uri="{BB962C8B-B14F-4D97-AF65-F5344CB8AC3E}">
        <p14:creationId xmlns:p14="http://schemas.microsoft.com/office/powerpoint/2010/main" val="1699539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568" y="188640"/>
            <a:ext cx="8229600" cy="1143000"/>
          </a:xfrm>
        </p:spPr>
        <p:txBody>
          <a:bodyPr/>
          <a:lstStyle/>
          <a:p>
            <a:pPr algn="r"/>
            <a:r>
              <a:rPr lang="en-GB" dirty="0"/>
              <a:t>	</a:t>
            </a:r>
            <a:r>
              <a:rPr lang="en-GB" sz="4000" dirty="0" err="1"/>
              <a:t>Markup</a:t>
            </a:r>
            <a:r>
              <a:rPr lang="en-GB" sz="4000" dirty="0"/>
              <a:t> languages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385" y="2780929"/>
            <a:ext cx="9713095" cy="3777283"/>
          </a:xfrm>
        </p:spPr>
        <p:txBody>
          <a:bodyPr/>
          <a:lstStyle/>
          <a:p>
            <a:pPr marL="0" indent="0">
              <a:buNone/>
            </a:pPr>
            <a:r>
              <a:rPr lang="en-GB" sz="2600" dirty="0"/>
              <a:t>Tags and content.</a:t>
            </a:r>
          </a:p>
          <a:p>
            <a:pPr marL="0" indent="0">
              <a:buNone/>
            </a:pPr>
            <a:r>
              <a:rPr lang="en-GB" sz="2600" dirty="0"/>
              <a:t>Tags often note the ontological context of the data, making the value have meaning: that is determining its </a:t>
            </a:r>
            <a:r>
              <a:rPr lang="en-GB" sz="2600" dirty="0">
                <a:solidFill>
                  <a:schemeClr val="accent1"/>
                </a:solidFill>
              </a:rPr>
              <a:t>semantic</a:t>
            </a:r>
            <a:r>
              <a:rPr lang="en-GB" sz="2600" dirty="0"/>
              <a:t> content.  </a:t>
            </a:r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r>
              <a:rPr lang="en-GB" sz="2600" dirty="0"/>
              <a:t>All based on Standard Generalized </a:t>
            </a:r>
            <a:r>
              <a:rPr lang="en-GB" sz="2600" dirty="0" err="1"/>
              <a:t>Markup</a:t>
            </a:r>
            <a:r>
              <a:rPr lang="en-GB" sz="2600" dirty="0"/>
              <a:t> Language (SGML) [ISO 8879]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0850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5560" y="260648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en-GB" dirty="0"/>
              <a:t>	</a:t>
            </a:r>
            <a:r>
              <a:rPr lang="en-GB" sz="4000" dirty="0"/>
              <a:t>HTML</a:t>
            </a:r>
            <a:br>
              <a:rPr lang="en-GB" sz="4000" dirty="0"/>
            </a:br>
            <a:r>
              <a:rPr lang="en-GB" sz="4000" dirty="0"/>
              <a:t>Hypertext </a:t>
            </a:r>
            <a:r>
              <a:rPr lang="en-GB" sz="4000" dirty="0" err="1"/>
              <a:t>Markup</a:t>
            </a:r>
            <a:r>
              <a:rPr lang="en-GB" sz="4000" dirty="0"/>
              <a:t>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046" y="1916833"/>
            <a:ext cx="9927450" cy="4669979"/>
          </a:xfrm>
        </p:spPr>
        <p:txBody>
          <a:bodyPr/>
          <a:lstStyle/>
          <a:p>
            <a:pPr marL="0" indent="0">
              <a:buNone/>
            </a:pPr>
            <a:r>
              <a:rPr lang="en-GB" sz="2600" dirty="0"/>
              <a:t>Nested tags giving information about the content.</a:t>
            </a:r>
          </a:p>
          <a:p>
            <a:pPr marL="0" indent="0">
              <a:buNone/>
            </a:pPr>
            <a:r>
              <a:rPr lang="en-GB" sz="2600" dirty="0">
                <a:latin typeface="Courier New" pitchFamily="49" charset="0"/>
                <a:cs typeface="Courier New" pitchFamily="49" charset="0"/>
              </a:rPr>
              <a:t>&lt;HTML&gt;</a:t>
            </a:r>
          </a:p>
          <a:p>
            <a:pPr marL="0" indent="0">
              <a:buNone/>
            </a:pPr>
            <a:r>
              <a:rPr lang="en-GB" sz="2600" dirty="0">
                <a:latin typeface="Courier New" pitchFamily="49" charset="0"/>
                <a:cs typeface="Courier New" pitchFamily="49" charset="0"/>
              </a:rPr>
              <a:t>	&lt;BODY&gt;</a:t>
            </a:r>
          </a:p>
          <a:p>
            <a:pPr marL="0" indent="0">
              <a:buNone/>
            </a:pPr>
            <a:r>
              <a:rPr lang="en-GB" sz="2600" dirty="0">
                <a:latin typeface="Courier New" pitchFamily="49" charset="0"/>
                <a:cs typeface="Courier New" pitchFamily="49" charset="0"/>
              </a:rPr>
              <a:t>		&lt;P&gt;&lt;B&gt;This&lt;/B&gt; is&lt;BR&gt;text	&lt;/BODY&gt;</a:t>
            </a:r>
          </a:p>
          <a:p>
            <a:pPr marL="0" indent="0">
              <a:buNone/>
            </a:pPr>
            <a:r>
              <a:rPr lang="en-GB" sz="2600" dirty="0">
                <a:latin typeface="Courier New" pitchFamily="49" charset="0"/>
                <a:cs typeface="Courier New" pitchFamily="49" charset="0"/>
              </a:rPr>
              <a:t>&lt;/HTML&gt;</a:t>
            </a:r>
          </a:p>
          <a:p>
            <a:pPr marL="0" indent="0">
              <a:buNone/>
            </a:pPr>
            <a:r>
              <a:rPr lang="en-GB" sz="2600" dirty="0"/>
              <a:t>Note that tags can be on their own, some by default, some through sloppiness.</a:t>
            </a:r>
          </a:p>
          <a:p>
            <a:pPr marL="0" indent="0">
              <a:buNone/>
            </a:pPr>
            <a:r>
              <a:rPr lang="en-GB" sz="2600" dirty="0"/>
              <a:t>Not case sensitive.</a:t>
            </a:r>
          </a:p>
          <a:p>
            <a:pPr marL="0" indent="0">
              <a:buNone/>
            </a:pPr>
            <a:r>
              <a:rPr lang="en-GB" sz="2600" dirty="0"/>
              <a:t>Contains style information (though use discouraged).</a:t>
            </a:r>
          </a:p>
        </p:txBody>
      </p:sp>
    </p:spTree>
    <p:extLst>
      <p:ext uri="{BB962C8B-B14F-4D97-AF65-F5344CB8AC3E}">
        <p14:creationId xmlns:p14="http://schemas.microsoft.com/office/powerpoint/2010/main" val="3615152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sz="4000" dirty="0"/>
              <a:t>XML</a:t>
            </a:r>
            <a:br>
              <a:rPr lang="en-GB" sz="4000" dirty="0"/>
            </a:br>
            <a:r>
              <a:rPr lang="en-GB" sz="4000" dirty="0" err="1"/>
              <a:t>eXtensible</a:t>
            </a:r>
            <a:r>
              <a:rPr lang="en-GB" sz="4000" dirty="0"/>
              <a:t> </a:t>
            </a:r>
            <a:r>
              <a:rPr lang="en-GB" sz="4000" dirty="0" err="1"/>
              <a:t>Markup</a:t>
            </a:r>
            <a:r>
              <a:rPr lang="en-GB" sz="4000" dirty="0"/>
              <a:t> Language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9317" y="2204864"/>
            <a:ext cx="9583147" cy="4464496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GB" sz="2600" dirty="0"/>
              <a:t>More generic.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600" dirty="0"/>
              <a:t>Extensible – not fixed terms, but terms you can add to.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600" dirty="0"/>
              <a:t>Vast number of different versions for different kinds of information.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600" dirty="0"/>
              <a:t>Used a lot now because of the advantages of using human-readable data formats. Data transfer fast, memory cheap, and it is therefore now feasible.</a:t>
            </a:r>
          </a:p>
        </p:txBody>
      </p:sp>
    </p:spTree>
    <p:extLst>
      <p:ext uri="{BB962C8B-B14F-4D97-AF65-F5344CB8AC3E}">
        <p14:creationId xmlns:p14="http://schemas.microsoft.com/office/powerpoint/2010/main" val="640670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5560" y="188640"/>
            <a:ext cx="8229600" cy="1143000"/>
          </a:xfrm>
        </p:spPr>
        <p:txBody>
          <a:bodyPr/>
          <a:lstStyle/>
          <a:p>
            <a:pPr algn="r"/>
            <a:r>
              <a:rPr lang="en-GB" sz="4000" dirty="0"/>
              <a:t>GML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911" y="1340768"/>
            <a:ext cx="9811569" cy="5328592"/>
          </a:xfrm>
        </p:spPr>
        <p:txBody>
          <a:bodyPr/>
          <a:lstStyle/>
          <a:p>
            <a:pPr marL="0" indent="0">
              <a:buNone/>
            </a:pPr>
            <a:r>
              <a:rPr lang="en-GB" sz="2600" dirty="0"/>
              <a:t>Major geographical type is GML (Geographical </a:t>
            </a:r>
            <a:r>
              <a:rPr lang="en-GB" sz="2600" dirty="0" err="1"/>
              <a:t>Markup</a:t>
            </a:r>
            <a:r>
              <a:rPr lang="en-GB" sz="2600" dirty="0"/>
              <a:t> Language).</a:t>
            </a:r>
          </a:p>
          <a:p>
            <a:pPr marL="0" indent="0">
              <a:buNone/>
            </a:pPr>
            <a:r>
              <a:rPr lang="en-GB" sz="2600" dirty="0"/>
              <a:t>Given a significant boost by the shift of Ordnance Survey from their own binary data format to this.</a:t>
            </a:r>
          </a:p>
          <a:p>
            <a:pPr marL="0" indent="0">
              <a:buNone/>
            </a:pPr>
            <a:r>
              <a:rPr lang="en-GB" sz="2600" dirty="0"/>
              <a:t>Controlled by the Open GIS Consortium:</a:t>
            </a:r>
          </a:p>
          <a:p>
            <a:pPr marL="0" indent="0">
              <a:buNone/>
            </a:pPr>
            <a:r>
              <a:rPr lang="en-GB" sz="2600" dirty="0"/>
              <a:t>http://www.opengeospatial.org/standards/gml</a:t>
            </a:r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r>
              <a:rPr lang="en-GB" sz="2000" dirty="0"/>
              <a:t> &lt;</a:t>
            </a:r>
            <a:r>
              <a:rPr lang="en-GB" sz="2000" dirty="0" err="1"/>
              <a:t>gml:Point</a:t>
            </a:r>
            <a:r>
              <a:rPr lang="en-GB" sz="2000" dirty="0"/>
              <a:t> </a:t>
            </a:r>
            <a:r>
              <a:rPr lang="en-GB" sz="2000" dirty="0" err="1"/>
              <a:t>gml:id</a:t>
            </a:r>
            <a:r>
              <a:rPr lang="en-GB" sz="2000" dirty="0"/>
              <a:t>="p21“ 		</a:t>
            </a:r>
            <a:r>
              <a:rPr lang="en-GB" sz="2000" dirty="0" err="1"/>
              <a:t>srsName</a:t>
            </a:r>
            <a:r>
              <a:rPr lang="en-GB" sz="2000" dirty="0"/>
              <a:t>="http://www.opengis.net/def/crs/EPSG/0/4326"&gt;</a:t>
            </a:r>
          </a:p>
          <a:p>
            <a:pPr marL="0" indent="0">
              <a:buNone/>
            </a:pPr>
            <a:r>
              <a:rPr lang="en-GB" sz="2000" dirty="0"/>
              <a:t>    &lt;</a:t>
            </a:r>
            <a:r>
              <a:rPr lang="en-GB" sz="2000" dirty="0" err="1"/>
              <a:t>gml:coordinates</a:t>
            </a:r>
            <a:r>
              <a:rPr lang="en-GB" sz="2000" dirty="0"/>
              <a:t>&gt;45.67, 88.56&lt;/</a:t>
            </a:r>
            <a:r>
              <a:rPr lang="en-GB" sz="2000" dirty="0" err="1"/>
              <a:t>gml:coordinates</a:t>
            </a:r>
            <a:r>
              <a:rPr lang="en-GB" sz="2000" dirty="0"/>
              <a:t>&gt;</a:t>
            </a:r>
          </a:p>
          <a:p>
            <a:pPr marL="0" indent="0">
              <a:buNone/>
            </a:pPr>
            <a:r>
              <a:rPr lang="en-GB" sz="2000" dirty="0"/>
              <a:t> &lt;/</a:t>
            </a:r>
            <a:r>
              <a:rPr lang="en-GB" sz="2000" dirty="0" err="1"/>
              <a:t>gml:Point</a:t>
            </a:r>
            <a:r>
              <a:rPr lang="en-GB" sz="2000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654684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83196-A73C-49DB-9369-EA1F16721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7106" y="-256261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JSON Read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BFF89-1F37-45CC-A196-B36F17542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895" y="700210"/>
            <a:ext cx="10847363" cy="349196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json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 = open('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data.json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data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json.load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(f)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f.close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   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print(data)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print(data["features"])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print(data["features"][0]["geometry"])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in data["features"]: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["geometry"]["coordinates"][0])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4974162-7F61-4C00-9DBB-8E4607CC99BF}"/>
              </a:ext>
            </a:extLst>
          </p:cNvPr>
          <p:cNvSpPr/>
          <p:nvPr/>
        </p:nvSpPr>
        <p:spPr>
          <a:xfrm>
            <a:off x="6734906" y="4334096"/>
            <a:ext cx="508312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{'features': </a:t>
            </a:r>
          </a:p>
          <a:p>
            <a:r>
              <a:rPr lang="en-GB" dirty="0"/>
              <a:t>[</a:t>
            </a:r>
          </a:p>
          <a:p>
            <a:r>
              <a:rPr lang="en-GB" dirty="0"/>
              <a:t>{'type': 'Feature', 'geometry':</a:t>
            </a:r>
          </a:p>
          <a:p>
            <a:r>
              <a:rPr lang="en-GB" dirty="0"/>
              <a:t>	 {'coordinates': [42.0, 21.0], 'type': 'Point'},</a:t>
            </a:r>
          </a:p>
          <a:p>
            <a:r>
              <a:rPr lang="en-GB" dirty="0"/>
              <a:t>	 'properties': {'prop0': 'value0'}</a:t>
            </a:r>
          </a:p>
          <a:p>
            <a:r>
              <a:rPr lang="en-GB" dirty="0"/>
              <a:t>}</a:t>
            </a:r>
          </a:p>
          <a:p>
            <a:r>
              <a:rPr lang="en-GB" dirty="0"/>
              <a:t>], </a:t>
            </a:r>
          </a:p>
          <a:p>
            <a:r>
              <a:rPr lang="en-GB" dirty="0"/>
              <a:t>'type': '</a:t>
            </a:r>
            <a:r>
              <a:rPr lang="en-GB" dirty="0" err="1"/>
              <a:t>FeatureCollection</a:t>
            </a:r>
            <a:r>
              <a:rPr lang="en-GB" dirty="0"/>
              <a:t>'}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3442A0-B7AC-4B06-9513-9ED0846A7B6F}"/>
              </a:ext>
            </a:extLst>
          </p:cNvPr>
          <p:cNvSpPr txBox="1"/>
          <p:nvPr/>
        </p:nvSpPr>
        <p:spPr>
          <a:xfrm>
            <a:off x="295421" y="5257425"/>
            <a:ext cx="47505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Numbers are converted to floats etc.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24D9A2-4435-4C5D-96A2-3F2D2EC7D8B6}"/>
              </a:ext>
            </a:extLst>
          </p:cNvPr>
          <p:cNvSpPr txBox="1"/>
          <p:nvPr/>
        </p:nvSpPr>
        <p:spPr>
          <a:xfrm>
            <a:off x="6734906" y="939147"/>
            <a:ext cx="4248472" cy="33239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"type": "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FeatureCollection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"features": [ {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"type": "Feature",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"geometry": {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"type": "Point",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"coordinates": [42.0, 21.0]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},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"properties": {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"prop0": "value0"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}]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55399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16801</TotalTime>
  <Words>1045</Words>
  <Application>Microsoft Office PowerPoint</Application>
  <PresentationFormat>Widescreen</PresentationFormat>
  <Paragraphs>210</Paragraphs>
  <Slides>15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Office Theme</vt:lpstr>
      <vt:lpstr>CSV</vt:lpstr>
      <vt:lpstr>csv.reader</vt:lpstr>
      <vt:lpstr>csv.writer</vt:lpstr>
      <vt:lpstr> JSON (JavaScript Object Notation) </vt:lpstr>
      <vt:lpstr> Markup languages</vt:lpstr>
      <vt:lpstr> HTML Hypertext Markup Language</vt:lpstr>
      <vt:lpstr>XML eXtensible Markup Language</vt:lpstr>
      <vt:lpstr>GML</vt:lpstr>
      <vt:lpstr>JSON Read</vt:lpstr>
      <vt:lpstr>Conversions</vt:lpstr>
      <vt:lpstr>JSON write</vt:lpstr>
      <vt:lpstr>Serialisation</vt:lpstr>
      <vt:lpstr>Formatted printing</vt:lpstr>
      <vt:lpstr>JSON checking tool</vt:lpstr>
      <vt:lpstr>HTML / XML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Linus</dc:creator>
  <cp:lastModifiedBy>Linus</cp:lastModifiedBy>
  <cp:revision>1437</cp:revision>
  <dcterms:created xsi:type="dcterms:W3CDTF">2017-08-18T14:16:12Z</dcterms:created>
  <dcterms:modified xsi:type="dcterms:W3CDTF">2017-11-16T00:56:45Z</dcterms:modified>
</cp:coreProperties>
</file>