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593" r:id="rId2"/>
    <p:sldId id="1575" r:id="rId3"/>
    <p:sldId id="1589" r:id="rId4"/>
    <p:sldId id="1591" r:id="rId5"/>
    <p:sldId id="1576" r:id="rId6"/>
    <p:sldId id="1590" r:id="rId7"/>
    <p:sldId id="1577" r:id="rId8"/>
    <p:sldId id="1594" r:id="rId9"/>
    <p:sldId id="1581" r:id="rId10"/>
    <p:sldId id="1582" r:id="rId11"/>
    <p:sldId id="15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1" autoAdjust="0"/>
    <p:restoredTop sz="65291" autoAdjust="0"/>
  </p:normalViewPr>
  <p:slideViewPr>
    <p:cSldViewPr snapToGrid="0">
      <p:cViewPr varScale="1">
        <p:scale>
          <a:sx n="72" d="100"/>
          <a:sy n="72" d="100"/>
        </p:scale>
        <p:origin x="3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7D4F06F-9AB2-4BEE-92C3-62BD5FF093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D4889E7-3EF2-4CB1-B589-46A6E9F66C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63394-5E78-4E60-A0EB-01BAB7C1B808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74DEEF8-EEC9-4227-9392-0A6ECE315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5FBC98C-0309-4AF5-BB4E-7791FA6FD9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44820-C3CF-4C14-8917-F2AD192D6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83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863BF-F796-4368-80E3-69D92631BBF7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F8E6D-2F87-4F6A-97CA-AABE12BDB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7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14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134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There's a nice </a:t>
            </a:r>
            <a:r>
              <a:rPr lang="en-GB" dirty="0" err="1"/>
              <a:t>numpy</a:t>
            </a:r>
            <a:r>
              <a:rPr lang="en-GB" dirty="0"/>
              <a:t> </a:t>
            </a:r>
            <a:r>
              <a:rPr lang="en-GB" dirty="0" err="1"/>
              <a:t>cheatsheet</a:t>
            </a:r>
            <a:r>
              <a:rPr lang="en-GB" dirty="0"/>
              <a:t> from </a:t>
            </a:r>
            <a:r>
              <a:rPr lang="en-GB" dirty="0" err="1"/>
              <a:t>datacamp</a:t>
            </a:r>
            <a:r>
              <a:rPr lang="en-GB" dirty="0"/>
              <a:t> at:</a:t>
            </a:r>
          </a:p>
          <a:p>
            <a:r>
              <a:rPr lang="en-GB" dirty="0"/>
              <a:t>https://s3.amazonaws.com/assets.datacamp.com/blog_assets/Numpy_Python_Cheat_Sheet.pdf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550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766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455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A9F0E3-1DEC-46B1-B715-5564EC81C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F010337-6B9C-490F-9748-CF9EB3CC3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195DC1-471D-4158-B4C0-26ABF3007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CFD95E-788A-4050-99B9-9F8DCAB2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3994D5-8159-4CBD-BC45-FB2BB3EB4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7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5F699B-93B4-41E7-919E-399956BA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C9C565E-14CE-4731-91A2-DB9CAAC77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EEAD6F-E3A6-4DDF-83E9-02D37D35F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AD1376-91E7-4AE6-B455-B590365F9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E26C96-033E-42AD-B9C0-E5BDFB081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1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1F29EFD-C5DD-40E1-B027-1F860B8FA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06F45A3-A0A0-47B1-9F46-1B200BD47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9FADEF-A226-471C-B363-7735F407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EA68FC-34EC-4467-AB2C-205D169E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926806-2BF6-4350-9696-13184FAB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6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8CC681-92F5-4172-9843-D4A25F823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DAE0DE-5ACE-4F8E-8B18-EA529A356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A54581-B1B7-451B-A7E7-C1FE61B2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41066C-DB19-4237-A027-6DA09BCF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8517B1-0C19-4EF0-8F47-0650A08AC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1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200EC5-C6F4-4CFC-BB8B-9CDA9B525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EBF61D9-1F23-4424-BE39-D53C14556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4AB635-654C-4EC0-929F-9F1A3FE9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A99E75-01D2-43FD-8DD6-963F3415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804BE6-3E07-4210-BF3E-EC65D095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4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43B3CF-7C7F-4288-87A6-787E5739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64FA1B-B65E-4AC6-BC13-AD67348B0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86B0F39-6CD9-4463-946F-A50919365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DB5E872-2DAC-4C44-9CE7-12CB5B6F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00F7DA-7FDC-4F09-9B39-BDBDD7E04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022EE91-2857-41DA-99D4-65B61452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10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B2F0A5-2CCC-48C5-B89B-E0A1B1D80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D7A14E5-BE3B-42F6-9B11-765F53A29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0DA1860-13A7-4188-9C43-F15D2C61B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5F5E94B-94D2-4566-A638-763F36942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0DB6081-BA03-4F62-B362-796595F0D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4745CE4-ECBE-4A13-BC8F-D71C51EA8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F4B10DF-8046-4917-8329-F6ECF4A8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CE9AB88-500E-406E-A3B0-A1569605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22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3CDC35-1C97-4AFE-A6F9-5472158F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E03EA8E-1324-4009-A219-F88C29216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970797D-0BF8-4527-BC0C-41F3FED9B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7E9ADAE-5AFE-4622-A4FE-970A04AB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2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2EFE443-86C8-47FA-9C3F-58E195AC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659A948-37D3-42E0-933B-D3346F15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C0DF4E6-CF48-4CA2-A526-BCB3E665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5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D74ED9-2181-4D7D-A22B-E504919A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55F99F-442A-40EF-B6D9-8AE3FD7D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0D5618F-CEA0-4CC2-9F91-33C9A271A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8D93E4B-BBFF-41AD-9467-55B3B6B65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A1EED0-6CFF-4B36-9E7E-B28289B4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10B51B-459C-4C50-BA52-C1625249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0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4D10B4-A81C-4DE1-8383-56506689F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698D5E9-601C-4784-A35E-A21C5D37E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5F8BB5B-A39E-4356-A604-BBFCA2909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532E38B-8A3F-4CBF-A623-7D746C41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356A909-848A-49DA-94DD-656E49C6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1AE1EED-919A-4634-BCF7-57468513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1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A4BA5F1-6827-423D-B0C0-F2640AB1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8DAB672-1910-4405-97A2-4CE7CEAE1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B69774-A2CF-4E6B-9892-53D6CD689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C198-0286-4978-B10F-877371E3E014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7B97D22-587F-489E-89F3-20BD5BE58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B919AF-E929-40C7-95C1-01D45FC43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8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ypi.python.org/pypi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ltk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leryprojec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python.org/3/library/concurrency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mpy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wcarpentry.github.io/python-novice-inflammation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andas.pydata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cikit-learn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python-requests.org/en/master/" TargetMode="External"/><Relationship Id="rId2" Type="http://schemas.openxmlformats.org/officeDocument/2006/relationships/hyperlink" Target="https://www.crummy.com/software/BeautifulSoup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iki.python.org/moin/WebProgramming" TargetMode="External"/><Relationship Id="rId4" Type="http://schemas.openxmlformats.org/officeDocument/2006/relationships/hyperlink" Target="http://www.w3schools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hemepacific.com/how-to-generate-api-key-consumer-token-access-key-for-twitter-oauth/994/" TargetMode="External"/><Relationship Id="rId2" Type="http://schemas.openxmlformats.org/officeDocument/2006/relationships/hyperlink" Target="http://www.tweepy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63EB38-F128-4A67-B1A9-80E20E677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External libraries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FCA80D-B4E8-4F72-AF25-31C473569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A very complete list can be found at </a:t>
            </a:r>
            <a:r>
              <a:rPr lang="en-GB" dirty="0" err="1"/>
              <a:t>PyPi</a:t>
            </a:r>
            <a:r>
              <a:rPr lang="en-GB" dirty="0"/>
              <a:t> the Python Package Index: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https://pypi.python.org/pypi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 install, use pip, which comes with Python: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pip install </a:t>
            </a:r>
            <a:r>
              <a:rPr lang="en-GB" i="1" dirty="0">
                <a:latin typeface="Courier New" panose="02070309020205020404" pitchFamily="49" charset="0"/>
                <a:cs typeface="Courier New" panose="02070309020205020404" pitchFamily="49" charset="0"/>
              </a:rPr>
              <a:t>package</a:t>
            </a:r>
          </a:p>
          <a:p>
            <a:pPr marL="0" indent="0">
              <a:buNone/>
            </a:pPr>
            <a:r>
              <a:rPr lang="en-GB" dirty="0"/>
              <a:t>or download, unzip, and run the installer directly from the directory: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python setup.py install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you have Python 2 and Python 3 installed, use pip3 (though not with Anaconda) or make sure the right version is first in your PATH.</a:t>
            </a:r>
          </a:p>
        </p:txBody>
      </p:sp>
    </p:spTree>
    <p:extLst>
      <p:ext uri="{BB962C8B-B14F-4D97-AF65-F5344CB8AC3E}">
        <p14:creationId xmlns:p14="http://schemas.microsoft.com/office/powerpoint/2010/main" val="2800129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A3D1EE-D657-4D32-B026-265DEC23A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NLTK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73E87C-81AF-4A03-9982-EB1E5F08D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http://www.nltk.org/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Natural Language Toolkit.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Parse text and analyse everything from Parts Of Speech to positivity or negativity of statements (sentiment analysis).</a:t>
            </a:r>
          </a:p>
        </p:txBody>
      </p:sp>
    </p:spTree>
    <p:extLst>
      <p:ext uri="{BB962C8B-B14F-4D97-AF65-F5344CB8AC3E}">
        <p14:creationId xmlns:p14="http://schemas.microsoft.com/office/powerpoint/2010/main" val="1207416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A8D001-4D92-4958-8402-6EA05B7DC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Celery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A4B05B-DA4B-45C8-BE1D-6EB204E5F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hlinkClick r:id="rId3"/>
              </a:rPr>
              <a:t>http://www.celeryproject.org/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Concurrent computing / parallelisation.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splitting up programs and running them on multiple computers e.g. to remove memory limits.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See also: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https://docs.python.org/3/library/concurrency.html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074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E73F51-3C28-4667-8A83-A3EC5DDDC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Numpy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E8ACDA-47EC-4647-81A7-756053974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3"/>
              </a:rPr>
              <a:t>http://www.numpy.org/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Mathematics and statistics, especially multi-dimensional array manipulation for data processing.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Good introductory tutorials by Software Carpentry: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http://swcarpentry.github.io/python-novice-inflammation/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5321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402047-49E8-42EA-9695-2CAA121B4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Numpy</a:t>
            </a:r>
            <a:r>
              <a:rPr lang="en-GB" dirty="0"/>
              <a:t>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4090FF-6024-42D8-BA7C-119D71430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417" y="1690688"/>
            <a:ext cx="11529392" cy="480218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3400" dirty="0"/>
              <a:t>Perhaps the nicest thing about </a:t>
            </a:r>
            <a:r>
              <a:rPr lang="en-GB" sz="3400" dirty="0" err="1"/>
              <a:t>numpy</a:t>
            </a:r>
            <a:r>
              <a:rPr lang="en-GB" sz="3400" dirty="0"/>
              <a:t> is its handling of complicated 2D datasets. It has its own array types which overload the indexing operators. Note the difference in the below from the standard [1d][2d] notation: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data = numpy.int_([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[1,2,3,4,5],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[10,20,30,40,50],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[100,200,300,400,500]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print(data[0,0])			# 	1	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print(data[1:3,1:3])			# 	[[20 30][200 300]]</a:t>
            </a:r>
          </a:p>
          <a:p>
            <a:pPr marL="0" indent="0">
              <a:buNone/>
            </a:pPr>
            <a:r>
              <a:rPr lang="en-GB" sz="3400" dirty="0"/>
              <a:t>On a standard list, data[1:3][1:3] wouldn't work, at best data[1:3][0][1:3]  would give you [20][30]</a:t>
            </a:r>
          </a:p>
        </p:txBody>
      </p:sp>
    </p:spTree>
    <p:extLst>
      <p:ext uri="{BB962C8B-B14F-4D97-AF65-F5344CB8AC3E}">
        <p14:creationId xmlns:p14="http://schemas.microsoft.com/office/powerpoint/2010/main" val="2263073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C2C2CF-BB2F-4B7C-9E86-7DA3F72CD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Numpy</a:t>
            </a:r>
            <a:r>
              <a:rPr lang="en-GB" dirty="0"/>
              <a:t>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5A4498-0108-4808-8383-393061099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25" y="1825625"/>
            <a:ext cx="1153550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You can additionally do maths on the arrays, including matrix manipulation.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endParaRPr lang="en-GB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data = numpy.int_([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[1,2,3,4,5],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[10,20,30,40,50],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[100,200,300,400,500]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print(data[1:3,1:3] - 10) 			# 	[[10 20],[190 290]]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numpy.transpose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(data[1:3,1:3]))	#   	[[20 200],[30 300]]</a:t>
            </a:r>
          </a:p>
        </p:txBody>
      </p:sp>
    </p:spTree>
    <p:extLst>
      <p:ext uri="{BB962C8B-B14F-4D97-AF65-F5344CB8AC3E}">
        <p14:creationId xmlns:p14="http://schemas.microsoft.com/office/powerpoint/2010/main" val="1087038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22960B-C8F4-46F5-830D-587B97F61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Pandas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CA3E78-DFD9-4682-8B1A-9C7437686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http://pandas.pydata.org/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Data analysis.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Based on </a:t>
            </a:r>
            <a:r>
              <a:rPr lang="en-GB" dirty="0" err="1"/>
              <a:t>Numpy</a:t>
            </a:r>
            <a:r>
              <a:rPr lang="en-GB" dirty="0"/>
              <a:t>, but adds more sophistication.</a:t>
            </a:r>
          </a:p>
        </p:txBody>
      </p:sp>
    </p:spTree>
    <p:extLst>
      <p:ext uri="{BB962C8B-B14F-4D97-AF65-F5344CB8AC3E}">
        <p14:creationId xmlns:p14="http://schemas.microsoft.com/office/powerpoint/2010/main" val="3425824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402047-49E8-42EA-9695-2CAA121B4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720" y="0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Pandas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4090FF-6024-42D8-BA7C-119D71430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423" y="787791"/>
            <a:ext cx="11058378" cy="59647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3600" dirty="0"/>
              <a:t>Pandas data focuses around </a:t>
            </a:r>
            <a:r>
              <a:rPr lang="en-GB" sz="3600" dirty="0" err="1"/>
              <a:t>DataFrames</a:t>
            </a:r>
            <a:r>
              <a:rPr lang="en-GB" sz="3600" dirty="0"/>
              <a:t>, 2D arrays with addition abilities to </a:t>
            </a:r>
          </a:p>
          <a:p>
            <a:pPr marL="0" indent="0">
              <a:buNone/>
            </a:pPr>
            <a:r>
              <a:rPr lang="en-GB" sz="3600" dirty="0"/>
              <a:t>name and use rows and columns.</a:t>
            </a:r>
          </a:p>
          <a:p>
            <a:pPr marL="0" indent="0">
              <a:buNone/>
            </a:pPr>
            <a:r>
              <a:rPr lang="en-GB" sz="3400" dirty="0"/>
              <a:t>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import pandas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pandas.DataFrame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data, 			#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array from before.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index=['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i','ii','iii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'], 	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columns=['A','B','C','D','E']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 (data['A'])</a:t>
            </a:r>
          </a:p>
          <a:p>
            <a:pPr marL="0" indent="0">
              <a:buNone/>
            </a:pPr>
            <a:r>
              <a:rPr lang="en-GB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2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df.mean</a:t>
            </a:r>
            <a:r>
              <a:rPr lang="en-GB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(0)['A'])</a:t>
            </a:r>
          </a:p>
          <a:p>
            <a:pPr marL="0" indent="0">
              <a:buNone/>
            </a:pPr>
            <a:r>
              <a:rPr lang="en-GB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2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df.mean</a:t>
            </a:r>
            <a:r>
              <a:rPr lang="en-GB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(1)['i'])</a:t>
            </a:r>
          </a:p>
          <a:p>
            <a:pPr marL="0" indent="0">
              <a:buNone/>
            </a:pPr>
            <a:endParaRPr lang="en-GB" sz="3400" dirty="0"/>
          </a:p>
          <a:p>
            <a:pPr marL="0" indent="0">
              <a:buNone/>
            </a:pPr>
            <a:r>
              <a:rPr lang="en-GB" sz="3400" dirty="0"/>
              <a:t>Prints: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	1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ii	10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iii 	100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Name: A,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dtype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int32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37.0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3.0</a:t>
            </a:r>
          </a:p>
        </p:txBody>
      </p:sp>
    </p:spTree>
    <p:extLst>
      <p:ext uri="{BB962C8B-B14F-4D97-AF65-F5344CB8AC3E}">
        <p14:creationId xmlns:p14="http://schemas.microsoft.com/office/powerpoint/2010/main" val="3979266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01B5D5-72A4-4277-B08A-136E647AB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scikit</a:t>
            </a:r>
            <a:r>
              <a:rPr lang="en-GB" dirty="0"/>
              <a:t>-learn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6F327D-5F0A-4103-96E4-6959ABDFA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http://scikit-learn.org/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Scientific analysis and machine learning.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Used for machine learning. Founded on </a:t>
            </a:r>
            <a:r>
              <a:rPr lang="en-GB" dirty="0" err="1"/>
              <a:t>Numpy</a:t>
            </a:r>
            <a:r>
              <a:rPr lang="en-GB" dirty="0"/>
              <a:t> data formats.</a:t>
            </a:r>
          </a:p>
        </p:txBody>
      </p:sp>
    </p:spTree>
    <p:extLst>
      <p:ext uri="{BB962C8B-B14F-4D97-AF65-F5344CB8AC3E}">
        <p14:creationId xmlns:p14="http://schemas.microsoft.com/office/powerpoint/2010/main" val="1592349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7C199A-1649-4A06-ABBB-EBCBF7F89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Beautiful Soup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CF959D-0355-4839-800C-378EEC272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https://www.crummy.com/software/BeautifulSoup/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Web analysis.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Need other packages to actually download pages like the library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requests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http://docs.python-requests.org/en/master/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BeautifulSoup</a:t>
            </a:r>
            <a:r>
              <a:rPr lang="en-GB" dirty="0"/>
              <a:t> navigates the Document Object Model: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http://www.w3schools.com/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Not a library, but a nice intro to web programming with Python.</a:t>
            </a:r>
          </a:p>
          <a:p>
            <a:pPr marL="0" indent="0">
              <a:buNone/>
            </a:pPr>
            <a:r>
              <a:rPr lang="en-GB" dirty="0">
                <a:hlinkClick r:id="rId5"/>
              </a:rPr>
              <a:t>https://wiki.python.org/moin/WebProgramming</a:t>
            </a:r>
            <a:r>
              <a:rPr lang="en-GB" dirty="0"/>
              <a:t> 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761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2818DB-C055-4E5D-B95C-A45B97A2D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Tweepy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6E67F2-7EE1-4653-B6F2-3B872934B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http://www.tweepy.org/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Downloading Tweets for analysis.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You'll also need a developer key: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http://themepacific.com/how-to-generate-api-key-consumer-token-access-key-for-twitter-oauth/994/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Most social media sites have equivalent APIs (functions to access them) and modules to use those.</a:t>
            </a:r>
          </a:p>
        </p:txBody>
      </p:sp>
    </p:spTree>
    <p:extLst>
      <p:ext uri="{BB962C8B-B14F-4D97-AF65-F5344CB8AC3E}">
        <p14:creationId xmlns:p14="http://schemas.microsoft.com/office/powerpoint/2010/main" val="3226840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17062</TotalTime>
  <Words>445</Words>
  <Application>Microsoft Office PowerPoint</Application>
  <PresentationFormat>Widescreen</PresentationFormat>
  <Paragraphs>116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Office Theme</vt:lpstr>
      <vt:lpstr>External libraries</vt:lpstr>
      <vt:lpstr>Numpy</vt:lpstr>
      <vt:lpstr>Numpy data</vt:lpstr>
      <vt:lpstr>Numpy operations</vt:lpstr>
      <vt:lpstr>Pandas</vt:lpstr>
      <vt:lpstr>Pandas data</vt:lpstr>
      <vt:lpstr>scikit-learn</vt:lpstr>
      <vt:lpstr>Beautiful Soup</vt:lpstr>
      <vt:lpstr>Tweepy</vt:lpstr>
      <vt:lpstr>NLTK</vt:lpstr>
      <vt:lpstr>Celery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Linus</dc:creator>
  <cp:lastModifiedBy>Andrew Evans</cp:lastModifiedBy>
  <cp:revision>1478</cp:revision>
  <dcterms:created xsi:type="dcterms:W3CDTF">2017-08-18T14:16:12Z</dcterms:created>
  <dcterms:modified xsi:type="dcterms:W3CDTF">2017-11-16T19:04:32Z</dcterms:modified>
</cp:coreProperties>
</file>