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1569" r:id="rId2"/>
    <p:sldId id="1570" r:id="rId3"/>
    <p:sldId id="1571" r:id="rId4"/>
    <p:sldId id="1572" r:id="rId5"/>
    <p:sldId id="1573" r:id="rId6"/>
    <p:sldId id="1574" r:id="rId7"/>
    <p:sldId id="1575" r:id="rId8"/>
    <p:sldId id="1576" r:id="rId9"/>
    <p:sldId id="1577" r:id="rId10"/>
    <p:sldId id="1583" r:id="rId11"/>
    <p:sldId id="1578" r:id="rId12"/>
    <p:sldId id="1579" r:id="rId13"/>
    <p:sldId id="1580" r:id="rId14"/>
    <p:sldId id="1581" r:id="rId15"/>
    <p:sldId id="158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48" d="100"/>
          <a:sy n="48" d="100"/>
        </p:scale>
        <p:origin x="78" y="49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20/11/2017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20/11/2017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docs.python.org/3/reference/compound_stmts.html#excep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E446429-09F2-4D14-B34F-3E65BBFC7090}"/>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7CDC6B77-9909-49D7-BF49-EAC3C30BA5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cs typeface="Arial" panose="020B0604020202020204" pitchFamily="34" charset="0"/>
            </a:endParaRPr>
          </a:p>
        </p:txBody>
      </p:sp>
      <p:sp>
        <p:nvSpPr>
          <p:cNvPr id="39940" name="Slide Number Placeholder 3">
            <a:extLst>
              <a:ext uri="{FF2B5EF4-FFF2-40B4-BE49-F238E27FC236}">
                <a16:creationId xmlns:a16="http://schemas.microsoft.com/office/drawing/2014/main" id="{DF2BC098-420E-4AA4-BDFC-9BB9517ABDB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902BF964-C593-453D-B6B6-934BA980ED2A}" type="slidenum">
              <a:rPr lang="en-GB" altLang="en-US" smtClean="0">
                <a:cs typeface="Times New Roman" panose="02020603050405020304" pitchFamily="18" charset="0"/>
              </a:rPr>
              <a:pPr>
                <a:spcBef>
                  <a:spcPct val="0"/>
                </a:spcBef>
              </a:pPr>
              <a:t>1</a:t>
            </a:fld>
            <a:endParaRPr lang="en-GB" altLang="en-US">
              <a:cs typeface="Times New Roman" panose="02020603050405020304" pitchFamily="18" charset="0"/>
            </a:endParaRPr>
          </a:p>
        </p:txBody>
      </p:sp>
    </p:spTree>
    <p:extLst>
      <p:ext uri="{BB962C8B-B14F-4D97-AF65-F5344CB8AC3E}">
        <p14:creationId xmlns:p14="http://schemas.microsoft.com/office/powerpoint/2010/main" val="2352745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on try statements, see: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https://docs.python.org/3/reference/compound_stmts.html#except</a:t>
            </a: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3684025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"If finally is present, it specifies a ‘</a:t>
            </a:r>
            <a:r>
              <a:rPr lang="en-GB" dirty="0" err="1"/>
              <a:t>cleanup</a:t>
            </a:r>
            <a:r>
              <a:rPr lang="en-GB" dirty="0"/>
              <a:t>’ handler. The try clause is executed, including any except and else clauses. If an exception occurs in any of the clauses and is not handled, the exception is temporarily saved. The finally clause is executed. If there is a saved exception it is re-raised at the end of the finally clause. If the finally clause raises another exception, the saved exception is set as the context of the new exception. If the finally clause executes a return or break statement, the saved exception is discarded…"</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2019799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“Python uses the “termination” model of error handling: an exception handler can find out what happened and continue execution at an outer level, but it cannot repair the cause of the error and retry the failing operation”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1430091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351502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exception to generating the </a:t>
            </a:r>
            <a:r>
              <a:rPr lang="en-GB" dirty="0" err="1"/>
              <a:t>stacktrace</a:t>
            </a:r>
            <a:r>
              <a:rPr lang="en-GB" dirty="0"/>
              <a:t> is the </a:t>
            </a:r>
            <a:r>
              <a:rPr lang="en-GB" dirty="0" err="1"/>
              <a:t>SystemExit</a:t>
            </a:r>
            <a:r>
              <a:rPr lang="en-GB" dirty="0"/>
              <a:t> exception, which is generated when the program closes.</a:t>
            </a:r>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2355350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3214933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4084154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4046088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3508460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"The optional else clause is executed if and when control flows off the end of the try clause. [2] Exceptions in the else clause are not handled by the preceding except clauses."</a:t>
            </a:r>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938603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docs.python.org/3/reference/simple_stmts.html#the-raise-statemen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cs.python.org/3/library/errno.html" TargetMode="External"/><Relationship Id="rId2" Type="http://schemas.openxmlformats.org/officeDocument/2006/relationships/hyperlink" Target="https://docs.python.org/3/library/sys.html#sys.ex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ocs.python.org/3/library/exceptions.html#Excep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50599DB1-20EE-43F6-93FA-54007E957537}"/>
              </a:ext>
            </a:extLst>
          </p:cNvPr>
          <p:cNvSpPr>
            <a:spLocks noGrp="1"/>
          </p:cNvSpPr>
          <p:nvPr>
            <p:ph type="title"/>
          </p:nvPr>
        </p:nvSpPr>
        <p:spPr/>
        <p:txBody>
          <a:bodyPr/>
          <a:lstStyle/>
          <a:p>
            <a:pPr algn="r" eaLnBrk="1" hangingPunct="1"/>
            <a:r>
              <a:rPr lang="en-GB" altLang="en-US" sz="4000"/>
              <a:t>Problems</a:t>
            </a:r>
          </a:p>
        </p:txBody>
      </p:sp>
      <p:sp>
        <p:nvSpPr>
          <p:cNvPr id="3" name="Content Placeholder 2">
            <a:extLst>
              <a:ext uri="{FF2B5EF4-FFF2-40B4-BE49-F238E27FC236}">
                <a16:creationId xmlns:a16="http://schemas.microsoft.com/office/drawing/2014/main" id="{7DB2DCDA-735D-4BFA-9635-60BAB9720641}"/>
              </a:ext>
            </a:extLst>
          </p:cNvPr>
          <p:cNvSpPr>
            <a:spLocks noGrp="1"/>
          </p:cNvSpPr>
          <p:nvPr>
            <p:ph idx="1"/>
          </p:nvPr>
        </p:nvSpPr>
        <p:spPr>
          <a:xfrm>
            <a:off x="970672" y="1800666"/>
            <a:ext cx="9373480" cy="4714436"/>
          </a:xfrm>
        </p:spPr>
        <p:txBody>
          <a:bodyPr rtlCol="0">
            <a:normAutofit/>
          </a:bodyPr>
          <a:lstStyle/>
          <a:p>
            <a:pPr marL="0" indent="0">
              <a:buNone/>
              <a:defRPr/>
            </a:pPr>
            <a:r>
              <a:rPr lang="en-GB" sz="2600" dirty="0"/>
              <a:t>Debugging is fine and dandy, but remember we divided problems into compile-time problems and runtime problems? Debugging only copes with the former.</a:t>
            </a:r>
          </a:p>
          <a:p>
            <a:pPr marL="0" indent="0">
              <a:buNone/>
              <a:defRPr/>
            </a:pPr>
            <a:endParaRPr lang="en-GB" sz="2600" dirty="0"/>
          </a:p>
          <a:p>
            <a:pPr marL="0" indent="0">
              <a:buNone/>
              <a:defRPr/>
            </a:pPr>
            <a:r>
              <a:rPr lang="en-GB" sz="2600" dirty="0"/>
              <a:t>What about problems at runtime?</a:t>
            </a:r>
          </a:p>
          <a:p>
            <a:pPr marL="0" indent="0">
              <a:buNone/>
              <a:defRPr/>
            </a:pPr>
            <a:endParaRPr lang="en-GB" sz="2600" dirty="0"/>
          </a:p>
          <a:p>
            <a:pPr marL="0" indent="0">
              <a:buNone/>
              <a:defRPr/>
            </a:pPr>
            <a:r>
              <a:rPr lang="en-GB" sz="2600" dirty="0"/>
              <a:t>To understand the framework for dealing with this, we need to understand </a:t>
            </a:r>
            <a:r>
              <a:rPr lang="en-GB" sz="2600" dirty="0">
                <a:solidFill>
                  <a:schemeClr val="accent1"/>
                </a:solidFill>
              </a:rPr>
              <a:t>Exceptions</a:t>
            </a:r>
            <a:r>
              <a:rPr lang="en-GB" sz="2600" dirty="0"/>
              <a:t>.</a:t>
            </a:r>
          </a:p>
        </p:txBody>
      </p:sp>
    </p:spTree>
    <p:extLst>
      <p:ext uri="{BB962C8B-B14F-4D97-AF65-F5344CB8AC3E}">
        <p14:creationId xmlns:p14="http://schemas.microsoft.com/office/powerpoint/2010/main" val="4250312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CCFF-5722-45F0-8F61-60C935980FD5}"/>
              </a:ext>
            </a:extLst>
          </p:cNvPr>
          <p:cNvSpPr>
            <a:spLocks noGrp="1"/>
          </p:cNvSpPr>
          <p:nvPr>
            <p:ph type="title"/>
          </p:nvPr>
        </p:nvSpPr>
        <p:spPr/>
        <p:txBody>
          <a:bodyPr/>
          <a:lstStyle/>
          <a:p>
            <a:pPr algn="r"/>
            <a:r>
              <a:rPr lang="en-GB" dirty="0"/>
              <a:t>Making your own exceptions</a:t>
            </a:r>
          </a:p>
        </p:txBody>
      </p:sp>
      <p:sp>
        <p:nvSpPr>
          <p:cNvPr id="3" name="Content Placeholder 2">
            <a:extLst>
              <a:ext uri="{FF2B5EF4-FFF2-40B4-BE49-F238E27FC236}">
                <a16:creationId xmlns:a16="http://schemas.microsoft.com/office/drawing/2014/main" id="{6344D76F-7339-4632-BA72-7060855576AF}"/>
              </a:ext>
            </a:extLst>
          </p:cNvPr>
          <p:cNvSpPr>
            <a:spLocks noGrp="1"/>
          </p:cNvSpPr>
          <p:nvPr>
            <p:ph idx="1"/>
          </p:nvPr>
        </p:nvSpPr>
        <p:spPr>
          <a:xfrm>
            <a:off x="838200" y="1292772"/>
            <a:ext cx="10515600" cy="4884191"/>
          </a:xfrm>
        </p:spPr>
        <p:txBody>
          <a:bodyPr>
            <a:normAutofit fontScale="92500" lnSpcReduction="10000"/>
          </a:bodyPr>
          <a:lstStyle/>
          <a:p>
            <a:pPr marL="0" indent="0">
              <a:buNone/>
            </a:pPr>
            <a:r>
              <a:rPr lang="en-GB" dirty="0"/>
              <a:t>Use either Exception or one of the subclasses of </a:t>
            </a:r>
            <a:r>
              <a:rPr lang="en-GB" dirty="0" err="1"/>
              <a:t>BaseException</a:t>
            </a:r>
            <a:r>
              <a:rPr lang="en-GB" dirty="0"/>
              <a:t> as the base class for an exception class. The documentation suggests avoiding extending </a:t>
            </a:r>
            <a:r>
              <a:rPr lang="en-GB" dirty="0" err="1"/>
              <a:t>BaseException</a:t>
            </a:r>
            <a:r>
              <a:rPr lang="en-GB" dirty="0"/>
              <a:t> directly, presumably because it is too generic.</a:t>
            </a:r>
          </a:p>
          <a:p>
            <a:pPr marL="0" indent="0">
              <a:buNone/>
            </a:pPr>
            <a:endParaRPr lang="en-GB" dirty="0"/>
          </a:p>
          <a:p>
            <a:pPr marL="0" indent="0">
              <a:buNone/>
            </a:pPr>
            <a:r>
              <a:rPr lang="en-GB" dirty="0"/>
              <a:t>Then:</a:t>
            </a:r>
          </a:p>
          <a:p>
            <a:pPr marL="0" indent="0">
              <a:buNone/>
            </a:pPr>
            <a:r>
              <a:rPr lang="en-GB" dirty="0">
                <a:latin typeface="Courier New" panose="02070309020205020404" pitchFamily="49" charset="0"/>
                <a:cs typeface="Courier New" panose="02070309020205020404" pitchFamily="49" charset="0"/>
              </a:rPr>
              <a:t>raise </a:t>
            </a:r>
            <a:r>
              <a:rPr lang="en-GB" dirty="0" err="1">
                <a:latin typeface="Courier New" panose="02070309020205020404" pitchFamily="49" charset="0"/>
                <a:cs typeface="Courier New" panose="02070309020205020404" pitchFamily="49" charset="0"/>
              </a:rPr>
              <a:t>ExceptionClass</a:t>
            </a:r>
            <a:endParaRPr lang="en-GB" dirty="0">
              <a:latin typeface="Courier New" panose="02070309020205020404" pitchFamily="49" charset="0"/>
              <a:cs typeface="Courier New" panose="02070309020205020404" pitchFamily="49" charset="0"/>
            </a:endParaRPr>
          </a:p>
          <a:p>
            <a:pPr marL="0" indent="0">
              <a:buNone/>
            </a:pPr>
            <a:r>
              <a:rPr lang="en-GB" dirty="0"/>
              <a:t>This will generate a new object of that type, calling the zero-argument constructor. </a:t>
            </a:r>
          </a:p>
          <a:p>
            <a:pPr marL="0" indent="0">
              <a:buNone/>
            </a:pPr>
            <a:r>
              <a:rPr lang="en-GB" dirty="0"/>
              <a:t>For other complexities, such as exception chaining and attaching </a:t>
            </a:r>
            <a:r>
              <a:rPr lang="en-GB" dirty="0" err="1"/>
              <a:t>stacktraces</a:t>
            </a:r>
            <a:r>
              <a:rPr lang="en-GB" dirty="0"/>
              <a:t>, see:</a:t>
            </a:r>
          </a:p>
          <a:p>
            <a:pPr marL="0" indent="0">
              <a:buNone/>
            </a:pPr>
            <a:r>
              <a:rPr lang="en-GB" dirty="0">
                <a:hlinkClick r:id="rId3"/>
              </a:rPr>
              <a:t>https://docs.python.org/3/reference/simple_stmts.html#the-raise-statement</a:t>
            </a:r>
            <a:r>
              <a:rPr lang="en-GB" dirty="0"/>
              <a:t> </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566575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Interrogating the exception</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 as se:</a:t>
            </a:r>
          </a:p>
          <a:p>
            <a:pPr marL="0" indent="0">
              <a:buNone/>
            </a:pPr>
            <a:r>
              <a:rPr lang="en-GB" dirty="0">
                <a:latin typeface="Courier New" panose="02070309020205020404" pitchFamily="49" charset="0"/>
                <a:cs typeface="Courier New" panose="02070309020205020404" pitchFamily="49" charset="0"/>
              </a:rPr>
              <a:t>	print(se)</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p>
        </p:txBody>
      </p:sp>
    </p:spTree>
    <p:extLst>
      <p:ext uri="{BB962C8B-B14F-4D97-AF65-F5344CB8AC3E}">
        <p14:creationId xmlns:p14="http://schemas.microsoft.com/office/powerpoint/2010/main" val="3745209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a:xfrm>
            <a:off x="838200" y="365125"/>
            <a:ext cx="11010900" cy="1325563"/>
          </a:xfrm>
        </p:spPr>
        <p:txBody>
          <a:bodyPr/>
          <a:lstStyle/>
          <a:p>
            <a:pPr algn="r"/>
            <a:r>
              <a:rPr lang="en-GB" dirty="0"/>
              <a:t>Else</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560786"/>
            <a:ext cx="11353800" cy="5030513"/>
          </a:xfrm>
        </p:spPr>
        <p:txBody>
          <a:bodyPr>
            <a:normAutofit/>
          </a:bodyPr>
          <a:lstStyle/>
          <a:p>
            <a:pPr marL="0" indent="0">
              <a:buNone/>
            </a:pPr>
            <a:r>
              <a:rPr lang="en-GB" dirty="0"/>
              <a:t>If there's something that must happen only if exceptions aren't raised, put in a else clause:</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else:</a:t>
            </a:r>
          </a:p>
          <a:p>
            <a:pPr marL="0" indent="0">
              <a:buNone/>
            </a:pPr>
            <a:r>
              <a:rPr lang="en-GB" sz="2400" dirty="0">
                <a:latin typeface="Courier New" panose="02070309020205020404" pitchFamily="49" charset="0"/>
                <a:cs typeface="Courier New" panose="02070309020205020404" pitchFamily="49" charset="0"/>
              </a:rPr>
              <a:t>	print(a)			# Exceptions here not caught.</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56981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a:xfrm>
            <a:off x="1333500" y="0"/>
            <a:ext cx="10515600" cy="1325563"/>
          </a:xfrm>
        </p:spPr>
        <p:txBody>
          <a:bodyPr/>
          <a:lstStyle/>
          <a:p>
            <a:pPr algn="r"/>
            <a:r>
              <a:rPr lang="en-GB" dirty="0"/>
              <a:t>Finally</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135117"/>
            <a:ext cx="11353800" cy="5549461"/>
          </a:xfrm>
        </p:spPr>
        <p:txBody>
          <a:bodyPr>
            <a:normAutofit/>
          </a:bodyPr>
          <a:lstStyle/>
          <a:p>
            <a:pPr marL="0" indent="0">
              <a:buNone/>
            </a:pPr>
            <a:r>
              <a:rPr lang="en-GB" dirty="0"/>
              <a:t>If there's something that absolutely must happen, put in a finally clause and Python will do its best to do it exception raised or not. </a:t>
            </a:r>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finally:</a:t>
            </a:r>
          </a:p>
          <a:p>
            <a:pPr marL="0" indent="0">
              <a:buNone/>
            </a:pPr>
            <a:r>
              <a:rPr lang="en-GB" sz="2400" dirty="0">
                <a:latin typeface="Courier New" panose="02070309020205020404" pitchFamily="49" charset="0"/>
                <a:cs typeface="Courier New" panose="02070309020205020404" pitchFamily="49" charset="0"/>
              </a:rPr>
              <a:t>	if a == None: a = -1</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12749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44441-127C-4D1C-8E39-2108BEA24984}"/>
              </a:ext>
            </a:extLst>
          </p:cNvPr>
          <p:cNvSpPr>
            <a:spLocks noGrp="1"/>
          </p:cNvSpPr>
          <p:nvPr>
            <p:ph type="title"/>
          </p:nvPr>
        </p:nvSpPr>
        <p:spPr/>
        <p:txBody>
          <a:bodyPr/>
          <a:lstStyle/>
          <a:p>
            <a:pPr algn="r"/>
            <a:r>
              <a:rPr lang="en-GB" dirty="0"/>
              <a:t>Finally details</a:t>
            </a:r>
          </a:p>
        </p:txBody>
      </p:sp>
      <p:sp>
        <p:nvSpPr>
          <p:cNvPr id="3" name="Content Placeholder 2">
            <a:extLst>
              <a:ext uri="{FF2B5EF4-FFF2-40B4-BE49-F238E27FC236}">
                <a16:creationId xmlns:a16="http://schemas.microsoft.com/office/drawing/2014/main" id="{C698CFB5-133E-41D5-88D6-D06A9C41724E}"/>
              </a:ext>
            </a:extLst>
          </p:cNvPr>
          <p:cNvSpPr>
            <a:spLocks noGrp="1"/>
          </p:cNvSpPr>
          <p:nvPr>
            <p:ph idx="1"/>
          </p:nvPr>
        </p:nvSpPr>
        <p:spPr/>
        <p:txBody>
          <a:bodyPr>
            <a:normAutofit/>
          </a:bodyPr>
          <a:lstStyle/>
          <a:p>
            <a:pPr marL="0" indent="0">
              <a:buNone/>
            </a:pPr>
            <a:r>
              <a:rPr lang="en-GB" dirty="0"/>
              <a:t>During this period, any exceptions are saved, to be re-raised after the finally. </a:t>
            </a:r>
          </a:p>
          <a:p>
            <a:pPr marL="0" indent="0">
              <a:buNone/>
            </a:pPr>
            <a:r>
              <a:rPr lang="en-GB" dirty="0"/>
              <a:t>Finally clauses will always happen, even if there's a return beforehand.</a:t>
            </a:r>
          </a:p>
          <a:p>
            <a:pPr marL="0" indent="0">
              <a:buNone/>
            </a:pPr>
            <a:r>
              <a:rPr lang="en-GB" dirty="0"/>
              <a:t>Exceptions in the finally clause are nested within the prior saved exception.</a:t>
            </a:r>
          </a:p>
          <a:p>
            <a:pPr marL="0" indent="0">
              <a:buNone/>
            </a:pPr>
            <a:r>
              <a:rPr lang="en-GB" dirty="0"/>
              <a:t>Break and return statements within finally will delete the saved exception.</a:t>
            </a:r>
          </a:p>
          <a:p>
            <a:pPr marL="0" indent="0">
              <a:buNone/>
            </a:pPr>
            <a:r>
              <a:rPr lang="en-GB" dirty="0"/>
              <a:t>If the try is in a loop, continue will execute the finally clause before restarting the loop, and break will execute the finally before leaving.</a:t>
            </a:r>
          </a:p>
          <a:p>
            <a:pPr marL="0" indent="0">
              <a:buNone/>
            </a:pPr>
            <a:endParaRPr lang="en-GB" dirty="0"/>
          </a:p>
          <a:p>
            <a:endParaRPr lang="en-GB" dirty="0"/>
          </a:p>
        </p:txBody>
      </p:sp>
    </p:spTree>
    <p:extLst>
      <p:ext uri="{BB962C8B-B14F-4D97-AF65-F5344CB8AC3E}">
        <p14:creationId xmlns:p14="http://schemas.microsoft.com/office/powerpoint/2010/main" val="1063434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AF41-86DD-43A9-BAAB-EF6A12A768EE}"/>
              </a:ext>
            </a:extLst>
          </p:cNvPr>
          <p:cNvSpPr>
            <a:spLocks noGrp="1"/>
          </p:cNvSpPr>
          <p:nvPr>
            <p:ph type="title"/>
          </p:nvPr>
        </p:nvSpPr>
        <p:spPr/>
        <p:txBody>
          <a:bodyPr/>
          <a:lstStyle/>
          <a:p>
            <a:pPr algn="r"/>
            <a:r>
              <a:rPr lang="en-GB" dirty="0"/>
              <a:t>Exiting the system</a:t>
            </a:r>
          </a:p>
        </p:txBody>
      </p:sp>
      <p:sp>
        <p:nvSpPr>
          <p:cNvPr id="3" name="Content Placeholder 2">
            <a:extLst>
              <a:ext uri="{FF2B5EF4-FFF2-40B4-BE49-F238E27FC236}">
                <a16:creationId xmlns:a16="http://schemas.microsoft.com/office/drawing/2014/main" id="{C988F462-E7B1-4A2C-8D1F-2D36DF1B1E6A}"/>
              </a:ext>
            </a:extLst>
          </p:cNvPr>
          <p:cNvSpPr>
            <a:spLocks noGrp="1"/>
          </p:cNvSpPr>
          <p:nvPr>
            <p:ph idx="1"/>
          </p:nvPr>
        </p:nvSpPr>
        <p:spPr>
          <a:xfrm>
            <a:off x="838199" y="1825624"/>
            <a:ext cx="10954407" cy="4780127"/>
          </a:xfrm>
        </p:spPr>
        <p:txBody>
          <a:bodyPr>
            <a:normAutofit fontScale="92500" lnSpcReduction="10000"/>
          </a:bodyPr>
          <a:lstStyle/>
          <a:p>
            <a:pPr marL="0" indent="0">
              <a:buNone/>
            </a:pPr>
            <a:r>
              <a:rPr lang="en-GB" dirty="0"/>
              <a:t>If you want to exit the system at any point, call:</a:t>
            </a:r>
          </a:p>
          <a:p>
            <a:pPr marL="0" indent="0">
              <a:buNone/>
            </a:pPr>
            <a:r>
              <a:rPr lang="en-GB" dirty="0">
                <a:latin typeface="Courier New" panose="02070309020205020404" pitchFamily="49" charset="0"/>
                <a:cs typeface="Courier New" panose="02070309020205020404" pitchFamily="49" charset="0"/>
              </a:rPr>
              <a:t>import sys</a:t>
            </a:r>
          </a:p>
          <a:p>
            <a:pPr marL="0" indent="0">
              <a:buNone/>
            </a:pPr>
            <a:r>
              <a:rPr lang="en-GB" dirty="0" err="1">
                <a:latin typeface="Courier New" panose="02070309020205020404" pitchFamily="49" charset="0"/>
                <a:cs typeface="Courier New" panose="02070309020205020404" pitchFamily="49" charset="0"/>
              </a:rPr>
              <a:t>sys.exit</a:t>
            </a:r>
            <a:r>
              <a:rPr lang="en-GB" dirty="0">
                <a:latin typeface="Courier New" panose="02070309020205020404" pitchFamily="49" charset="0"/>
                <a:cs typeface="Courier New" panose="02070309020205020404" pitchFamily="49" charset="0"/>
              </a:rPr>
              <a:t>()</a:t>
            </a:r>
          </a:p>
          <a:p>
            <a:pPr marL="0" indent="0">
              <a:buNone/>
            </a:pPr>
            <a:r>
              <a:rPr lang="en-GB" dirty="0"/>
              <a:t>This has an option:</a:t>
            </a:r>
          </a:p>
          <a:p>
            <a:pPr marL="0" indent="0">
              <a:buNone/>
            </a:pPr>
            <a:r>
              <a:rPr lang="en-GB" dirty="0" err="1">
                <a:latin typeface="Courier New" panose="02070309020205020404" pitchFamily="49" charset="0"/>
                <a:cs typeface="Courier New" panose="02070309020205020404" pitchFamily="49" charset="0"/>
              </a:rPr>
              <a:t>sys.exit</a:t>
            </a:r>
            <a:r>
              <a:rPr lang="en-GB" dirty="0">
                <a:latin typeface="Courier New" panose="02070309020205020404" pitchFamily="49" charset="0"/>
                <a:cs typeface="Courier New" panose="02070309020205020404" pitchFamily="49" charset="0"/>
              </a:rPr>
              <a:t>(</a:t>
            </a:r>
            <a:r>
              <a:rPr lang="en-GB" i="1" dirty="0" err="1">
                <a:latin typeface="Courier New" panose="02070309020205020404" pitchFamily="49" charset="0"/>
                <a:cs typeface="Courier New" panose="02070309020205020404" pitchFamily="49" charset="0"/>
              </a:rPr>
              <a:t>arg</a:t>
            </a:r>
            <a:r>
              <a:rPr lang="en-GB" dirty="0">
                <a:latin typeface="Courier New" panose="02070309020205020404" pitchFamily="49" charset="0"/>
                <a:cs typeface="Courier New" panose="02070309020205020404" pitchFamily="49" charset="0"/>
              </a:rPr>
              <a:t>)</a:t>
            </a:r>
          </a:p>
          <a:p>
            <a:pPr marL="0" indent="0">
              <a:buNone/>
            </a:pPr>
            <a:r>
              <a:rPr lang="en-GB" dirty="0"/>
              <a:t>Which is an error number to report to the system. Zero is usually regarded as exiting with no issues. </a:t>
            </a:r>
          </a:p>
          <a:p>
            <a:pPr marL="0" indent="0">
              <a:buNone/>
            </a:pPr>
            <a:r>
              <a:rPr lang="en-GB" dirty="0"/>
              <a:t>For more on this, see:</a:t>
            </a:r>
          </a:p>
          <a:p>
            <a:pPr marL="0" indent="0">
              <a:buNone/>
            </a:pPr>
            <a:r>
              <a:rPr lang="en-GB" dirty="0">
                <a:hlinkClick r:id="rId2"/>
              </a:rPr>
              <a:t>https://docs.python.org/3/library/sys.html#sys.exit</a:t>
            </a:r>
            <a:endParaRPr lang="en-GB" dirty="0"/>
          </a:p>
          <a:p>
            <a:pPr marL="0" indent="0">
              <a:buNone/>
            </a:pPr>
            <a:r>
              <a:rPr lang="en-GB" dirty="0"/>
              <a:t>See also </a:t>
            </a:r>
            <a:r>
              <a:rPr lang="en-GB" dirty="0" err="1"/>
              <a:t>errno</a:t>
            </a:r>
            <a:r>
              <a:rPr lang="en-GB" dirty="0"/>
              <a:t>, a special module on system error codes:</a:t>
            </a:r>
          </a:p>
          <a:p>
            <a:pPr marL="0" indent="0">
              <a:buNone/>
            </a:pPr>
            <a:r>
              <a:rPr lang="en-GB" dirty="0">
                <a:hlinkClick r:id="rId3"/>
              </a:rPr>
              <a:t>https://docs.python.org/3/library/errno.html</a:t>
            </a:r>
            <a:r>
              <a:rPr lang="en-GB" dirty="0"/>
              <a:t> </a:t>
            </a:r>
          </a:p>
        </p:txBody>
      </p:sp>
    </p:spTree>
    <p:extLst>
      <p:ext uri="{BB962C8B-B14F-4D97-AF65-F5344CB8AC3E}">
        <p14:creationId xmlns:p14="http://schemas.microsoft.com/office/powerpoint/2010/main" val="3472626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CA7270C-31CC-49CA-86E3-F38551403884}"/>
              </a:ext>
            </a:extLst>
          </p:cNvPr>
          <p:cNvSpPr>
            <a:spLocks noGrp="1" noChangeArrowheads="1"/>
          </p:cNvSpPr>
          <p:nvPr>
            <p:ph type="title"/>
          </p:nvPr>
        </p:nvSpPr>
        <p:spPr>
          <a:xfrm>
            <a:off x="4061948" y="639080"/>
            <a:ext cx="7772400" cy="609600"/>
          </a:xfrm>
        </p:spPr>
        <p:txBody>
          <a:bodyPr rtlCol="0">
            <a:normAutofit fontScale="90000"/>
          </a:bodyPr>
          <a:lstStyle/>
          <a:p>
            <a:pPr algn="r">
              <a:defRPr/>
            </a:pPr>
            <a:r>
              <a:rPr lang="en-GB" dirty="0"/>
              <a:t>Exceptions</a:t>
            </a:r>
          </a:p>
        </p:txBody>
      </p:sp>
      <p:sp>
        <p:nvSpPr>
          <p:cNvPr id="7171" name="Rectangle 3">
            <a:extLst>
              <a:ext uri="{FF2B5EF4-FFF2-40B4-BE49-F238E27FC236}">
                <a16:creationId xmlns:a16="http://schemas.microsoft.com/office/drawing/2014/main" id="{37A60563-06EB-48F0-8116-C1A8B363413C}"/>
              </a:ext>
            </a:extLst>
          </p:cNvPr>
          <p:cNvSpPr>
            <a:spLocks noGrp="1" noChangeArrowheads="1"/>
          </p:cNvSpPr>
          <p:nvPr>
            <p:ph idx="1"/>
          </p:nvPr>
        </p:nvSpPr>
        <p:spPr>
          <a:xfrm>
            <a:off x="703385" y="1997612"/>
            <a:ext cx="10747717" cy="4479389"/>
          </a:xfrm>
        </p:spPr>
        <p:txBody>
          <a:bodyPr rtlCol="0">
            <a:normAutofit/>
          </a:bodyPr>
          <a:lstStyle/>
          <a:p>
            <a:pPr marL="0" indent="0">
              <a:spcAft>
                <a:spcPts val="1200"/>
              </a:spcAft>
              <a:buNone/>
              <a:defRPr/>
            </a:pPr>
            <a:r>
              <a:rPr lang="en-GB" sz="2400" dirty="0"/>
              <a:t>When something goes wrong we don’t want the program to crash.</a:t>
            </a:r>
          </a:p>
          <a:p>
            <a:pPr marL="0" indent="0">
              <a:spcAft>
                <a:spcPts val="1200"/>
              </a:spcAft>
              <a:buNone/>
              <a:defRPr/>
            </a:pPr>
            <a:r>
              <a:rPr lang="en-GB" sz="2400" dirty="0"/>
              <a:t>We want some way of doing something about it.</a:t>
            </a:r>
          </a:p>
          <a:p>
            <a:pPr marL="0" indent="0">
              <a:spcAft>
                <a:spcPts val="1200"/>
              </a:spcAft>
              <a:buNone/>
              <a:defRPr/>
            </a:pPr>
            <a:r>
              <a:rPr lang="en-GB" sz="2400" dirty="0"/>
              <a:t>When Python detects an problem, it generates an Exception object at that point in the running code which represents that problem.</a:t>
            </a:r>
          </a:p>
          <a:p>
            <a:pPr marL="0" indent="0">
              <a:spcAft>
                <a:spcPts val="1200"/>
              </a:spcAft>
              <a:buNone/>
              <a:defRPr/>
            </a:pPr>
            <a:r>
              <a:rPr lang="en-GB" sz="2400" dirty="0"/>
              <a:t>We can catch these and do something with them. </a:t>
            </a:r>
          </a:p>
          <a:p>
            <a:pPr marL="0" indent="0">
              <a:spcAft>
                <a:spcPts val="1200"/>
              </a:spcAft>
              <a:buNone/>
              <a:defRPr/>
            </a:pPr>
            <a:endParaRPr lang="en-GB" sz="2400" dirty="0"/>
          </a:p>
        </p:txBody>
      </p:sp>
    </p:spTree>
    <p:extLst>
      <p:ext uri="{BB962C8B-B14F-4D97-AF65-F5344CB8AC3E}">
        <p14:creationId xmlns:p14="http://schemas.microsoft.com/office/powerpoint/2010/main" val="11033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p:txBody>
          <a:bodyPr/>
          <a:lstStyle/>
          <a:p>
            <a:pPr algn="r"/>
            <a:r>
              <a:rPr lang="en-GB" dirty="0"/>
              <a:t>try-except</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481960"/>
            <a:ext cx="11353800" cy="5109340"/>
          </a:xfrm>
        </p:spPr>
        <p:txBody>
          <a:bodyPr>
            <a:normAutofit fontScale="85000" lnSpcReduction="20000"/>
          </a:bodyPr>
          <a:lstStyle/>
          <a:p>
            <a:pPr marL="0" indent="0">
              <a:buNone/>
            </a:pPr>
            <a:r>
              <a:rPr lang="en-GB" dirty="0"/>
              <a:t>If we suspect code might generate an exception, we can surround it with a try-except compound statement. Python terminates the execution where the exception is raised and jumps to the except block (no other code in the try block happens):</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 Random generates number in</a:t>
            </a:r>
          </a:p>
          <a:p>
            <a:pPr marL="0" indent="0">
              <a:buNone/>
            </a:pPr>
            <a:r>
              <a:rPr lang="en-GB" sz="2400" dirty="0">
                <a:latin typeface="Courier New" panose="02070309020205020404" pitchFamily="49" charset="0"/>
                <a:cs typeface="Courier New" panose="02070309020205020404" pitchFamily="49" charset="0"/>
              </a:rPr>
              <a:t>						# range 0,1 so </a:t>
            </a:r>
          </a:p>
          <a:p>
            <a:pPr marL="0" indent="0">
              <a:buNone/>
            </a:pP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possible</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However, this catches all and any exception, including those generated by ending the program normally or with the keyboard.</a:t>
            </a:r>
          </a:p>
        </p:txBody>
      </p:sp>
    </p:spTree>
    <p:extLst>
      <p:ext uri="{BB962C8B-B14F-4D97-AF65-F5344CB8AC3E}">
        <p14:creationId xmlns:p14="http://schemas.microsoft.com/office/powerpoint/2010/main" val="2086136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a:xfrm>
            <a:off x="1466192" y="254767"/>
            <a:ext cx="10515600" cy="1325563"/>
          </a:xfrm>
        </p:spPr>
        <p:txBody>
          <a:bodyPr/>
          <a:lstStyle/>
          <a:p>
            <a:pPr algn="r"/>
            <a:r>
              <a:rPr lang="en-GB" dirty="0"/>
              <a:t>Try-except</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a:xfrm>
            <a:off x="141889" y="1825625"/>
            <a:ext cx="11839903" cy="4351338"/>
          </a:xfrm>
        </p:spPr>
        <p:txBody>
          <a:bodyPr>
            <a:normAutofit fontScale="70000" lnSpcReduction="20000"/>
          </a:bodyPr>
          <a:lstStyle/>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 Random generates number in</a:t>
            </a:r>
          </a:p>
          <a:p>
            <a:pPr marL="0" indent="0">
              <a:buNone/>
            </a:pPr>
            <a:r>
              <a:rPr lang="en-GB" sz="2400" dirty="0">
                <a:latin typeface="Courier New" panose="02070309020205020404" pitchFamily="49" charset="0"/>
                <a:cs typeface="Courier New" panose="02070309020205020404" pitchFamily="49" charset="0"/>
              </a:rPr>
              <a:t>						# range 0,1 so </a:t>
            </a:r>
          </a:p>
          <a:p>
            <a:pPr marL="0" indent="0">
              <a:buNone/>
            </a:pP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possible</a:t>
            </a:r>
          </a:p>
          <a:p>
            <a:pPr marL="0" indent="0">
              <a:buNone/>
            </a:pPr>
            <a:r>
              <a:rPr lang="en-GB" sz="2400" dirty="0">
                <a:latin typeface="Courier New" panose="02070309020205020404" pitchFamily="49" charset="0"/>
                <a:cs typeface="Courier New" panose="02070309020205020404" pitchFamily="49" charset="0"/>
              </a:rPr>
              <a:t>except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dirty="0"/>
          </a:p>
          <a:p>
            <a:pPr marL="0" indent="0">
              <a:buNone/>
            </a:pPr>
            <a:r>
              <a:rPr lang="en-GB" dirty="0"/>
              <a:t>One of the few examples of manifest typing in Python.</a:t>
            </a:r>
          </a:p>
          <a:p>
            <a:pPr marL="0" indent="0">
              <a:buNone/>
            </a:pPr>
            <a:r>
              <a:rPr lang="en-GB" dirty="0"/>
              <a:t>For a list of built in exceptions, see:</a:t>
            </a:r>
          </a:p>
          <a:p>
            <a:pPr marL="0" indent="0">
              <a:buNone/>
            </a:pPr>
            <a:r>
              <a:rPr lang="en-GB" dirty="0">
                <a:hlinkClick r:id="rId3"/>
              </a:rPr>
              <a:t>https://docs.python.org/3/library/exceptions.html#Exception</a:t>
            </a:r>
            <a:endParaRPr lang="en-GB" dirty="0"/>
          </a:p>
          <a:p>
            <a:pPr marL="0" indent="0">
              <a:buNone/>
            </a:pPr>
            <a:r>
              <a:rPr lang="en-GB" dirty="0"/>
              <a:t>If you want to catch a generic exception, catch </a:t>
            </a:r>
            <a:r>
              <a:rPr lang="en-GB" sz="2400" dirty="0">
                <a:latin typeface="Courier New" panose="02070309020205020404" pitchFamily="49" charset="0"/>
                <a:cs typeface="Courier New" panose="02070309020205020404" pitchFamily="49" charset="0"/>
              </a:rPr>
              <a:t>Exception</a:t>
            </a:r>
            <a:r>
              <a:rPr lang="en-GB" dirty="0"/>
              <a:t> as this won't catch normal shutdown operations. </a:t>
            </a:r>
          </a:p>
        </p:txBody>
      </p:sp>
    </p:spTree>
    <p:extLst>
      <p:ext uri="{BB962C8B-B14F-4D97-AF65-F5344CB8AC3E}">
        <p14:creationId xmlns:p14="http://schemas.microsoft.com/office/powerpoint/2010/main" val="1048054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008A-146D-48CF-A2A6-6105C12FAC9E}"/>
              </a:ext>
            </a:extLst>
          </p:cNvPr>
          <p:cNvSpPr>
            <a:spLocks noGrp="1"/>
          </p:cNvSpPr>
          <p:nvPr>
            <p:ph type="title"/>
          </p:nvPr>
        </p:nvSpPr>
        <p:spPr/>
        <p:txBody>
          <a:bodyPr/>
          <a:lstStyle/>
          <a:p>
            <a:pPr algn="r"/>
            <a:r>
              <a:rPr lang="en-GB" dirty="0"/>
              <a:t>unhandled exceptions</a:t>
            </a:r>
          </a:p>
        </p:txBody>
      </p:sp>
      <p:sp>
        <p:nvSpPr>
          <p:cNvPr id="3" name="Content Placeholder 2">
            <a:extLst>
              <a:ext uri="{FF2B5EF4-FFF2-40B4-BE49-F238E27FC236}">
                <a16:creationId xmlns:a16="http://schemas.microsoft.com/office/drawing/2014/main" id="{C4E255A9-7441-42DE-AE53-0474267C2ABD}"/>
              </a:ext>
            </a:extLst>
          </p:cNvPr>
          <p:cNvSpPr>
            <a:spLocks noGrp="1"/>
          </p:cNvSpPr>
          <p:nvPr>
            <p:ph idx="1"/>
          </p:nvPr>
        </p:nvSpPr>
        <p:spPr>
          <a:xfrm>
            <a:off x="425669" y="1825625"/>
            <a:ext cx="10928131" cy="4351338"/>
          </a:xfrm>
        </p:spPr>
        <p:txBody>
          <a:bodyPr/>
          <a:lstStyle/>
          <a:p>
            <a:pPr marL="0" indent="0">
              <a:buNone/>
            </a:pPr>
            <a:r>
              <a:rPr lang="en-GB" dirty="0"/>
              <a:t>If the exception isn't handled, it moves to wherever the code was called from, and repeats this through each object and function.</a:t>
            </a:r>
          </a:p>
          <a:p>
            <a:pPr marL="0" indent="0">
              <a:buNone/>
            </a:pPr>
            <a:endParaRPr lang="en-GB" dirty="0"/>
          </a:p>
          <a:p>
            <a:pPr marL="0" indent="0">
              <a:buNone/>
            </a:pPr>
            <a:r>
              <a:rPr lang="en-GB" dirty="0"/>
              <a:t>If there isn't a handler on the way, the code breaks and a stack back trace (or "</a:t>
            </a:r>
            <a:r>
              <a:rPr lang="en-GB" dirty="0" err="1"/>
              <a:t>stacktrace</a:t>
            </a:r>
            <a:r>
              <a:rPr lang="en-GB" dirty="0"/>
              <a:t>") and error message is printed.</a:t>
            </a:r>
          </a:p>
          <a:p>
            <a:pPr marL="0" indent="0">
              <a:buNone/>
            </a:pPr>
            <a:endParaRPr lang="en-GB" dirty="0"/>
          </a:p>
          <a:p>
            <a:pPr marL="0" indent="0">
              <a:buNone/>
            </a:pPr>
            <a:r>
              <a:rPr lang="en-GB" dirty="0"/>
              <a:t>The </a:t>
            </a:r>
            <a:r>
              <a:rPr lang="en-GB" dirty="0" err="1"/>
              <a:t>stacktrace</a:t>
            </a:r>
            <a:r>
              <a:rPr lang="en-GB" dirty="0"/>
              <a:t> lists all the places the exception has bounced through.</a:t>
            </a:r>
          </a:p>
          <a:p>
            <a:pPr marL="0" indent="0">
              <a:buNone/>
            </a:pPr>
            <a:endParaRPr lang="en-GB" dirty="0"/>
          </a:p>
        </p:txBody>
      </p:sp>
    </p:spTree>
    <p:extLst>
      <p:ext uri="{BB962C8B-B14F-4D97-AF65-F5344CB8AC3E}">
        <p14:creationId xmlns:p14="http://schemas.microsoft.com/office/powerpoint/2010/main" val="860647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92CFF9-C375-4652-BACC-52B19595F45B}"/>
              </a:ext>
            </a:extLst>
          </p:cNvPr>
          <p:cNvSpPr>
            <a:spLocks noGrp="1"/>
          </p:cNvSpPr>
          <p:nvPr>
            <p:ph idx="1"/>
          </p:nvPr>
        </p:nvSpPr>
        <p:spPr/>
        <p:txBody>
          <a:bodyPr>
            <a:normAutofit fontScale="92500" lnSpcReduction="10000"/>
          </a:bodyPr>
          <a:lstStyle/>
          <a:p>
            <a:pPr marL="0" indent="0">
              <a:buNone/>
            </a:pPr>
            <a:r>
              <a:rPr lang="en-GB" dirty="0"/>
              <a:t>If you want to catch all exceptions, catch the generic </a:t>
            </a:r>
            <a:r>
              <a:rPr lang="en-GB" dirty="0">
                <a:latin typeface="Courier New" panose="02070309020205020404" pitchFamily="49" charset="0"/>
                <a:cs typeface="Courier New" panose="02070309020205020404" pitchFamily="49" charset="0"/>
              </a:rPr>
              <a:t>Exception</a:t>
            </a:r>
            <a:r>
              <a:rPr lang="en-GB" dirty="0"/>
              <a:t>. which encompasses most exceptions within its remit.</a:t>
            </a:r>
          </a:p>
          <a:p>
            <a:pPr marL="0" indent="0">
              <a:buNone/>
            </a:pPr>
            <a:endParaRPr lang="en-GB" dirty="0"/>
          </a:p>
          <a:p>
            <a:pPr marL="0" indent="0">
              <a:buNone/>
            </a:pPr>
            <a:r>
              <a:rPr lang="en-GB" dirty="0"/>
              <a:t>This catches everything except </a:t>
            </a:r>
            <a:r>
              <a:rPr lang="en-GB" dirty="0" err="1">
                <a:latin typeface="Courier New" panose="02070309020205020404" pitchFamily="49" charset="0"/>
                <a:cs typeface="Courier New" panose="02070309020205020404" pitchFamily="49" charset="0"/>
              </a:rPr>
              <a:t>SystemExit</a:t>
            </a:r>
            <a:r>
              <a:rPr lang="en-GB" dirty="0"/>
              <a:t>, which happens when a program ends, and </a:t>
            </a:r>
            <a:r>
              <a:rPr lang="en-GB" dirty="0" err="1">
                <a:latin typeface="Courier New" panose="02070309020205020404" pitchFamily="49" charset="0"/>
                <a:cs typeface="Courier New" panose="02070309020205020404" pitchFamily="49" charset="0"/>
              </a:rPr>
              <a:t>KeyboardInterrupt</a:t>
            </a:r>
            <a:r>
              <a:rPr lang="en-GB" dirty="0"/>
              <a:t>, which happens when a user ends a program with </a:t>
            </a:r>
            <a:r>
              <a:rPr lang="en-GB" dirty="0">
                <a:latin typeface="Courier New" panose="02070309020205020404" pitchFamily="49" charset="0"/>
                <a:cs typeface="Courier New" panose="02070309020205020404" pitchFamily="49" charset="0"/>
              </a:rPr>
              <a:t>CTRL-C </a:t>
            </a:r>
            <a:r>
              <a:rPr lang="en-GB" dirty="0"/>
              <a:t>or equivalent.</a:t>
            </a:r>
          </a:p>
          <a:p>
            <a:pPr marL="0" indent="0">
              <a:buNone/>
            </a:pPr>
            <a:endParaRPr lang="en-GB" dirty="0"/>
          </a:p>
          <a:p>
            <a:pPr marL="0" indent="0">
              <a:buNone/>
            </a:pPr>
            <a:r>
              <a:rPr lang="en-GB" dirty="0"/>
              <a:t>If you want to catch all exceptions including these, catch </a:t>
            </a:r>
            <a:r>
              <a:rPr lang="en-GB" dirty="0" err="1">
                <a:latin typeface="Courier New" panose="02070309020205020404" pitchFamily="49" charset="0"/>
                <a:cs typeface="Courier New" panose="02070309020205020404" pitchFamily="49" charset="0"/>
              </a:rPr>
              <a:t>BaseException</a:t>
            </a:r>
            <a:r>
              <a:rPr lang="en-GB" dirty="0"/>
              <a:t>. </a:t>
            </a:r>
          </a:p>
          <a:p>
            <a:pPr marL="0" indent="0">
              <a:buNone/>
            </a:pPr>
            <a:endParaRPr lang="en-GB" dirty="0"/>
          </a:p>
          <a:p>
            <a:pPr marL="0" indent="0">
              <a:buNone/>
            </a:pPr>
            <a:r>
              <a:rPr lang="en-GB" dirty="0"/>
              <a:t>Excepts catch subclasses of the caught class, and not its </a:t>
            </a:r>
            <a:r>
              <a:rPr lang="en-GB" dirty="0" err="1"/>
              <a:t>superclasses</a:t>
            </a:r>
            <a:r>
              <a:rPr lang="en-GB" dirty="0"/>
              <a:t>, so a catch catches only more specific sub-exceptions.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98465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Catch more than one error type simultaneously</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Not that a </a:t>
            </a:r>
            <a:r>
              <a:rPr lang="en-GB" dirty="0" err="1">
                <a:latin typeface="Courier New" panose="02070309020205020404" pitchFamily="49" charset="0"/>
                <a:cs typeface="Courier New" panose="02070309020205020404" pitchFamily="49" charset="0"/>
              </a:rPr>
              <a:t>SystemError</a:t>
            </a:r>
            <a:r>
              <a:rPr lang="en-GB" dirty="0">
                <a:cs typeface="Courier New" panose="02070309020205020404" pitchFamily="49" charset="0"/>
              </a:rPr>
              <a:t> is likely here!</a:t>
            </a:r>
          </a:p>
          <a:p>
            <a:pPr marL="0" indent="0">
              <a:buNone/>
            </a:pPr>
            <a:endParaRPr lang="en-GB" dirty="0"/>
          </a:p>
        </p:txBody>
      </p:sp>
    </p:spTree>
    <p:extLst>
      <p:ext uri="{BB962C8B-B14F-4D97-AF65-F5344CB8AC3E}">
        <p14:creationId xmlns:p14="http://schemas.microsoft.com/office/powerpoint/2010/main" val="1308946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Catch more than one error type alone</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None</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p>
        </p:txBody>
      </p:sp>
    </p:spTree>
    <p:extLst>
      <p:ext uri="{BB962C8B-B14F-4D97-AF65-F5344CB8AC3E}">
        <p14:creationId xmlns:p14="http://schemas.microsoft.com/office/powerpoint/2010/main" val="1547555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F6114-4A23-4357-9537-435F7A90B947}"/>
              </a:ext>
            </a:extLst>
          </p:cNvPr>
          <p:cNvSpPr>
            <a:spLocks noGrp="1"/>
          </p:cNvSpPr>
          <p:nvPr>
            <p:ph type="title"/>
          </p:nvPr>
        </p:nvSpPr>
        <p:spPr/>
        <p:txBody>
          <a:bodyPr/>
          <a:lstStyle/>
          <a:p>
            <a:pPr algn="r"/>
            <a:r>
              <a:rPr lang="en-GB" dirty="0"/>
              <a:t>User-defined exceptions</a:t>
            </a:r>
          </a:p>
        </p:txBody>
      </p:sp>
      <p:sp>
        <p:nvSpPr>
          <p:cNvPr id="3" name="Content Placeholder 2">
            <a:extLst>
              <a:ext uri="{FF2B5EF4-FFF2-40B4-BE49-F238E27FC236}">
                <a16:creationId xmlns:a16="http://schemas.microsoft.com/office/drawing/2014/main" id="{0388BD7A-BBE0-494A-920D-4E9992BD9318}"/>
              </a:ext>
            </a:extLst>
          </p:cNvPr>
          <p:cNvSpPr>
            <a:spLocks noGrp="1"/>
          </p:cNvSpPr>
          <p:nvPr>
            <p:ph idx="1"/>
          </p:nvPr>
        </p:nvSpPr>
        <p:spPr>
          <a:xfrm>
            <a:off x="331076" y="1825625"/>
            <a:ext cx="11571890" cy="4351338"/>
          </a:xfrm>
        </p:spPr>
        <p:txBody>
          <a:bodyPr>
            <a:normAutofit fontScale="92500" lnSpcReduction="20000"/>
          </a:bodyPr>
          <a:lstStyle/>
          <a:p>
            <a:pPr marL="0" indent="0">
              <a:buNone/>
            </a:pPr>
            <a:r>
              <a:rPr lang="en-GB" dirty="0"/>
              <a:t>The raise keyword, on its own inside a except clause, will raise the last exception.</a:t>
            </a:r>
          </a:p>
          <a:p>
            <a:pPr marL="0" indent="0">
              <a:buNone/>
            </a:pPr>
            <a:endParaRPr lang="en-GB" dirty="0"/>
          </a:p>
          <a:p>
            <a:pPr marL="0" indent="0">
              <a:buNone/>
            </a:pPr>
            <a:r>
              <a:rPr lang="en-GB" dirty="0"/>
              <a:t>You can raise your own exceptions: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if a == 0: </a:t>
            </a:r>
          </a:p>
          <a:p>
            <a:pPr marL="0" indent="0">
              <a:buNone/>
            </a:pPr>
            <a:r>
              <a:rPr lang="en-GB" dirty="0">
                <a:latin typeface="Courier New" panose="02070309020205020404" pitchFamily="49" charset="0"/>
                <a:cs typeface="Courier New" panose="02070309020205020404" pitchFamily="49" charset="0"/>
              </a:rPr>
              <a:t>	raise </a:t>
            </a:r>
            <a:r>
              <a:rPr lang="en-GB" dirty="0" err="1">
                <a:latin typeface="Courier New" panose="02070309020205020404" pitchFamily="49" charset="0"/>
                <a:cs typeface="Courier New" panose="02070309020205020404" pitchFamily="49" charset="0"/>
              </a:rPr>
              <a:t>ZeroDivisionError</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else: </a:t>
            </a:r>
          </a:p>
          <a:p>
            <a:pPr marL="0" indent="0">
              <a:buNone/>
            </a:pPr>
            <a:r>
              <a:rPr lang="en-GB" dirty="0">
                <a:latin typeface="Courier New" panose="02070309020205020404" pitchFamily="49" charset="0"/>
                <a:cs typeface="Courier New" panose="02070309020205020404" pitchFamily="49" charset="0"/>
              </a:rPr>
              <a:t>	a = 1/a</a:t>
            </a:r>
          </a:p>
          <a:p>
            <a:pPr marL="0" indent="0">
              <a:buNone/>
            </a:pPr>
            <a:endParaRPr lang="en-GB" dirty="0"/>
          </a:p>
          <a:p>
            <a:pPr marL="0" indent="0">
              <a:buNone/>
            </a:pPr>
            <a:r>
              <a:rPr lang="en-GB" dirty="0"/>
              <a:t>Or you can make your own types. We'll see how when we see how to make subclasses.</a:t>
            </a:r>
          </a:p>
        </p:txBody>
      </p:sp>
    </p:spTree>
    <p:extLst>
      <p:ext uri="{BB962C8B-B14F-4D97-AF65-F5344CB8AC3E}">
        <p14:creationId xmlns:p14="http://schemas.microsoft.com/office/powerpoint/2010/main" val="1839287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16981</TotalTime>
  <Words>972</Words>
  <Application>Microsoft Office PowerPoint</Application>
  <PresentationFormat>Widescreen</PresentationFormat>
  <Paragraphs>155</Paragraphs>
  <Slides>15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Courier New</vt:lpstr>
      <vt:lpstr>Times New Roman</vt:lpstr>
      <vt:lpstr>Office Theme</vt:lpstr>
      <vt:lpstr>Problems</vt:lpstr>
      <vt:lpstr>Exceptions</vt:lpstr>
      <vt:lpstr>try-except</vt:lpstr>
      <vt:lpstr>Try-except</vt:lpstr>
      <vt:lpstr>unhandled exceptions</vt:lpstr>
      <vt:lpstr>PowerPoint Presentation</vt:lpstr>
      <vt:lpstr>Catch more than one error type simultaneously</vt:lpstr>
      <vt:lpstr>Catch more than one error type alone</vt:lpstr>
      <vt:lpstr>User-defined exceptions</vt:lpstr>
      <vt:lpstr>Making your own exceptions</vt:lpstr>
      <vt:lpstr>Interrogating the exception</vt:lpstr>
      <vt:lpstr>Else</vt:lpstr>
      <vt:lpstr>Finally</vt:lpstr>
      <vt:lpstr>Finally details</vt:lpstr>
      <vt:lpstr>Exiting the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1471</cp:revision>
  <dcterms:created xsi:type="dcterms:W3CDTF">2017-08-18T14:16:12Z</dcterms:created>
  <dcterms:modified xsi:type="dcterms:W3CDTF">2017-11-20T01:35:43Z</dcterms:modified>
</cp:coreProperties>
</file>