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287" r:id="rId2"/>
    <p:sldId id="1288" r:id="rId3"/>
    <p:sldId id="779" r:id="rId4"/>
    <p:sldId id="1297" r:id="rId5"/>
    <p:sldId id="1298" r:id="rId6"/>
    <p:sldId id="1293" r:id="rId7"/>
    <p:sldId id="1292" r:id="rId8"/>
    <p:sldId id="1291" r:id="rId9"/>
    <p:sldId id="1294" r:id="rId10"/>
    <p:sldId id="765" r:id="rId11"/>
    <p:sldId id="1295" r:id="rId12"/>
    <p:sldId id="1296" r:id="rId13"/>
    <p:sldId id="129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27/10/2017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 soon as you start writing functions, there is the chance someone else might like to use your code. Given this, we need to understand good code style and documentation.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619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660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that it is bad practice to call a variable the same as a keyword, but you can use a trailing underscore to distinguish if you must.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12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Here is an example of a multi-line </a:t>
            </a:r>
            <a:r>
              <a:rPr lang="en-GB" dirty="0" err="1"/>
              <a:t>docstring</a:t>
            </a:r>
            <a:r>
              <a:rPr lang="en-GB" dirty="0"/>
              <a:t> from the documentation:</a:t>
            </a:r>
          </a:p>
          <a:p>
            <a:r>
              <a:rPr lang="en-GB" dirty="0"/>
              <a:t>&gt;&gt;&gt;</a:t>
            </a:r>
          </a:p>
          <a:p>
            <a:endParaRPr lang="en-GB" dirty="0"/>
          </a:p>
          <a:p>
            <a:r>
              <a:rPr lang="en-GB" dirty="0"/>
              <a:t>&gt;&gt;&gt; def </a:t>
            </a:r>
            <a:r>
              <a:rPr lang="en-GB" dirty="0" err="1"/>
              <a:t>my_function</a:t>
            </a:r>
            <a:r>
              <a:rPr lang="en-GB" dirty="0"/>
              <a:t>():</a:t>
            </a:r>
          </a:p>
          <a:p>
            <a:r>
              <a:rPr lang="en-GB" dirty="0"/>
              <a:t>...     """Do nothing, but document it.</a:t>
            </a:r>
          </a:p>
          <a:p>
            <a:r>
              <a:rPr lang="en-GB" dirty="0"/>
              <a:t>...</a:t>
            </a:r>
          </a:p>
          <a:p>
            <a:r>
              <a:rPr lang="en-GB" dirty="0"/>
              <a:t>...     No, really, it doesn't do anything.</a:t>
            </a:r>
          </a:p>
          <a:p>
            <a:r>
              <a:rPr lang="en-GB" dirty="0"/>
              <a:t>...     """</a:t>
            </a:r>
          </a:p>
          <a:p>
            <a:r>
              <a:rPr lang="en-GB" dirty="0"/>
              <a:t>...     pass</a:t>
            </a:r>
          </a:p>
          <a:p>
            <a:r>
              <a:rPr lang="en-GB" dirty="0"/>
              <a:t>...</a:t>
            </a:r>
          </a:p>
          <a:p>
            <a:r>
              <a:rPr lang="en-GB" dirty="0"/>
              <a:t>&gt;&gt;&gt; print(</a:t>
            </a:r>
            <a:r>
              <a:rPr lang="en-GB" dirty="0" err="1"/>
              <a:t>my_function.__doc</a:t>
            </a:r>
            <a:r>
              <a:rPr lang="en-GB" dirty="0"/>
              <a:t>__)</a:t>
            </a:r>
          </a:p>
          <a:p>
            <a:r>
              <a:rPr lang="en-GB" dirty="0"/>
              <a:t>Do nothing, but document it.</a:t>
            </a:r>
          </a:p>
          <a:p>
            <a:endParaRPr lang="en-GB" dirty="0"/>
          </a:p>
          <a:p>
            <a:r>
              <a:rPr lang="en-GB" dirty="0"/>
              <a:t>    No, really, it doesn't do anything.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37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"""</a:t>
            </a:r>
          </a:p>
          <a:p>
            <a:r>
              <a:rPr lang="en-GB" dirty="0"/>
              <a:t>Add two random numbers together</a:t>
            </a:r>
          </a:p>
          <a:p>
            <a:endParaRPr lang="en-GB" dirty="0"/>
          </a:p>
          <a:p>
            <a:r>
              <a:rPr lang="en-GB" dirty="0"/>
              <a:t>Requires no setup. </a:t>
            </a:r>
          </a:p>
          <a:p>
            <a:r>
              <a:rPr lang="en-GB" dirty="0"/>
              <a:t>"""</a:t>
            </a:r>
          </a:p>
          <a:p>
            <a:r>
              <a:rPr lang="en-GB" dirty="0"/>
              <a:t>import random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def add (num1, num2):</a:t>
            </a:r>
          </a:p>
          <a:p>
            <a:r>
              <a:rPr lang="en-GB" dirty="0"/>
              <a:t>    """</a:t>
            </a:r>
          </a:p>
          <a:p>
            <a:r>
              <a:rPr lang="en-GB" dirty="0"/>
              <a:t>    Add two numbers.</a:t>
            </a:r>
          </a:p>
          <a:p>
            <a:endParaRPr lang="en-GB" dirty="0"/>
          </a:p>
          <a:p>
            <a:r>
              <a:rPr lang="en-GB" dirty="0"/>
              <a:t>    </a:t>
            </a:r>
            <a:r>
              <a:rPr lang="en-GB" dirty="0" err="1"/>
              <a:t>Postional</a:t>
            </a:r>
            <a:r>
              <a:rPr lang="en-GB" dirty="0"/>
              <a:t> arguments:</a:t>
            </a:r>
          </a:p>
          <a:p>
            <a:r>
              <a:rPr lang="en-GB" dirty="0"/>
              <a:t>    num1 -- an integer or double number (no default)</a:t>
            </a:r>
          </a:p>
          <a:p>
            <a:r>
              <a:rPr lang="en-GB" dirty="0"/>
              <a:t>    num2 -- an integer or double number (no default) </a:t>
            </a:r>
          </a:p>
          <a:p>
            <a:pPr marL="0" indent="0">
              <a:buNone/>
            </a:pP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20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marL="0" indent="0">
              <a:buNone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The sum of the numbers.</a:t>
            </a:r>
          </a:p>
          <a:p>
            <a:endParaRPr lang="en-GB" dirty="0"/>
          </a:p>
          <a:p>
            <a:r>
              <a:rPr lang="en-GB" dirty="0"/>
              <a:t>    """</a:t>
            </a:r>
          </a:p>
          <a:p>
            <a:r>
              <a:rPr lang="en-GB" dirty="0"/>
              <a:t>   </a:t>
            </a:r>
          </a:p>
          <a:p>
            <a:r>
              <a:rPr lang="en-GB" dirty="0"/>
              <a:t>    return num1 + num2   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   </a:t>
            </a:r>
          </a:p>
          <a:p>
            <a:r>
              <a:rPr lang="en-GB" dirty="0" err="1"/>
              <a:t>numA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</a:t>
            </a:r>
          </a:p>
          <a:p>
            <a:r>
              <a:rPr lang="en-GB" dirty="0" err="1"/>
              <a:t>numB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    </a:t>
            </a:r>
          </a:p>
          <a:p>
            <a:r>
              <a:rPr lang="en-GB" dirty="0"/>
              <a:t>print(add(</a:t>
            </a:r>
            <a:r>
              <a:rPr lang="en-GB" dirty="0" err="1"/>
              <a:t>numA</a:t>
            </a:r>
            <a:r>
              <a:rPr lang="en-GB" dirty="0"/>
              <a:t>, </a:t>
            </a:r>
            <a:r>
              <a:rPr lang="en-GB" dirty="0" err="1"/>
              <a:t>numB</a:t>
            </a:r>
            <a:r>
              <a:rPr lang="en-GB" dirty="0"/>
              <a:t>))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# Download this file</a:t>
            </a:r>
          </a:p>
          <a:p>
            <a:r>
              <a:rPr lang="en-GB" dirty="0"/>
              <a:t># Run it with </a:t>
            </a:r>
          </a:p>
          <a:p>
            <a:r>
              <a:rPr lang="en-GB" dirty="0"/>
              <a:t># python -</a:t>
            </a:r>
            <a:r>
              <a:rPr lang="en-GB" dirty="0" err="1"/>
              <a:t>i</a:t>
            </a:r>
            <a:r>
              <a:rPr lang="en-GB" dirty="0"/>
              <a:t> docs.py</a:t>
            </a:r>
          </a:p>
          <a:p>
            <a:r>
              <a:rPr lang="en-GB" dirty="0"/>
              <a:t># This will run the file and leave you at the command prompt, with the file imported.</a:t>
            </a:r>
          </a:p>
          <a:p>
            <a:r>
              <a:rPr lang="en-GB" dirty="0"/>
              <a:t># Now try </a:t>
            </a:r>
          </a:p>
          <a:p>
            <a:r>
              <a:rPr lang="en-GB" dirty="0"/>
              <a:t># help(add)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05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Make a docs directory, and copy docs.py into it.</a:t>
            </a:r>
          </a:p>
          <a:p>
            <a:r>
              <a:rPr lang="en-GB" dirty="0"/>
              <a:t>Open a command prompt.</a:t>
            </a:r>
          </a:p>
          <a:p>
            <a:endParaRPr lang="en-GB" dirty="0"/>
          </a:p>
          <a:p>
            <a:r>
              <a:rPr lang="en-GB" dirty="0"/>
              <a:t>sphinx-</a:t>
            </a:r>
            <a:r>
              <a:rPr lang="en-GB" dirty="0" err="1"/>
              <a:t>quickstart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Root path for documentation[.]: &lt;ENTER&gt;</a:t>
            </a:r>
          </a:p>
          <a:p>
            <a:r>
              <a:rPr lang="en-GB" dirty="0"/>
              <a:t>Separate source and build directories(y/n)[n]: &lt;ENTER&gt;</a:t>
            </a:r>
          </a:p>
          <a:p>
            <a:r>
              <a:rPr lang="en-GB" dirty="0"/>
              <a:t>Name prefix for templates and static directories[_]: &lt;ENTER&gt;</a:t>
            </a:r>
          </a:p>
          <a:p>
            <a:r>
              <a:rPr lang="en-GB" dirty="0"/>
              <a:t>Project name: </a:t>
            </a:r>
            <a:r>
              <a:rPr lang="en-GB" dirty="0" err="1"/>
              <a:t>docstest</a:t>
            </a:r>
            <a:endParaRPr lang="en-GB" dirty="0"/>
          </a:p>
          <a:p>
            <a:r>
              <a:rPr lang="en-GB" dirty="0"/>
              <a:t>Author: Your name</a:t>
            </a:r>
          </a:p>
          <a:p>
            <a:r>
              <a:rPr lang="en-GB" dirty="0"/>
              <a:t>Project version: 1</a:t>
            </a:r>
          </a:p>
          <a:p>
            <a:r>
              <a:rPr lang="en-GB" dirty="0"/>
              <a:t>Project release: &lt;ENTER&gt;</a:t>
            </a:r>
          </a:p>
          <a:p>
            <a:r>
              <a:rPr lang="en-GB" dirty="0"/>
              <a:t>Project language [</a:t>
            </a:r>
            <a:r>
              <a:rPr lang="en-GB" dirty="0" err="1"/>
              <a:t>en</a:t>
            </a:r>
            <a:r>
              <a:rPr lang="en-GB" dirty="0"/>
              <a:t>]: &lt;ENTER&gt;</a:t>
            </a:r>
          </a:p>
          <a:p>
            <a:r>
              <a:rPr lang="en-GB" dirty="0"/>
              <a:t>Source file suffix [.</a:t>
            </a:r>
            <a:r>
              <a:rPr lang="en-GB" dirty="0" err="1"/>
              <a:t>rst</a:t>
            </a:r>
            <a:r>
              <a:rPr lang="en-GB" dirty="0"/>
              <a:t>]</a:t>
            </a:r>
          </a:p>
          <a:p>
            <a:r>
              <a:rPr lang="en-GB" dirty="0"/>
              <a:t>Name of your master document (without suffix)[index]: &lt;ENTER&gt;</a:t>
            </a:r>
          </a:p>
          <a:p>
            <a:r>
              <a:rPr lang="en-GB" dirty="0"/>
              <a:t>Do you want to use the </a:t>
            </a:r>
            <a:r>
              <a:rPr lang="en-GB" dirty="0" err="1"/>
              <a:t>epub</a:t>
            </a:r>
            <a:r>
              <a:rPr lang="en-GB" dirty="0"/>
              <a:t> builder (y/n) [n]: &lt;ENTER&gt;</a:t>
            </a:r>
          </a:p>
          <a:p>
            <a:r>
              <a:rPr lang="en-GB" dirty="0" err="1"/>
              <a:t>autodoc</a:t>
            </a:r>
            <a:r>
              <a:rPr lang="en-GB" dirty="0"/>
              <a:t>: automatically insert docstrings from modules (y/n) [n]: &lt;ENTER&gt;</a:t>
            </a:r>
          </a:p>
          <a:p>
            <a:r>
              <a:rPr lang="en-GB" dirty="0" err="1"/>
              <a:t>doctest</a:t>
            </a:r>
            <a:r>
              <a:rPr lang="en-GB" dirty="0"/>
              <a:t>: automatically test code snippets in </a:t>
            </a:r>
            <a:r>
              <a:rPr lang="en-GB" dirty="0" err="1"/>
              <a:t>doctest</a:t>
            </a:r>
            <a:r>
              <a:rPr lang="en-GB" dirty="0"/>
              <a:t> blocks (y/n) [n]: &lt;ENTER&gt;</a:t>
            </a:r>
          </a:p>
          <a:p>
            <a:r>
              <a:rPr lang="en-GB" dirty="0" err="1"/>
              <a:t>intersphinx</a:t>
            </a:r>
            <a:r>
              <a:rPr lang="en-GB" dirty="0"/>
              <a:t>: link between Sphinx documentation of different projects (y/n) [n]: &lt;ENTER&gt;</a:t>
            </a:r>
          </a:p>
          <a:p>
            <a:r>
              <a:rPr lang="en-GB" dirty="0" err="1"/>
              <a:t>todo</a:t>
            </a:r>
            <a:r>
              <a:rPr lang="en-GB" dirty="0"/>
              <a:t>: write "</a:t>
            </a:r>
            <a:r>
              <a:rPr lang="en-GB" dirty="0" err="1"/>
              <a:t>todo</a:t>
            </a:r>
            <a:r>
              <a:rPr lang="en-GB" dirty="0"/>
              <a:t>" entries that can be shown or hidden on build (y/n) [n]: &lt;ENTER&gt;</a:t>
            </a:r>
          </a:p>
          <a:p>
            <a:r>
              <a:rPr lang="en-GB" dirty="0"/>
              <a:t>coverage: checks for documentation coverage (y/n) [n]: &lt;ENTER&gt;</a:t>
            </a:r>
          </a:p>
          <a:p>
            <a:r>
              <a:rPr lang="en-GB" dirty="0" err="1"/>
              <a:t>pngmath</a:t>
            </a:r>
            <a:r>
              <a:rPr lang="en-GB" dirty="0"/>
              <a:t>: include math, rendered as PNG images (y/n) [n]: &lt;ENTER&gt;</a:t>
            </a:r>
          </a:p>
          <a:p>
            <a:r>
              <a:rPr lang="en-GB" dirty="0" err="1"/>
              <a:t>mathjax</a:t>
            </a:r>
            <a:r>
              <a:rPr lang="en-GB" dirty="0"/>
              <a:t>: include math, rendered in the browser by </a:t>
            </a:r>
            <a:r>
              <a:rPr lang="en-GB" dirty="0" err="1"/>
              <a:t>MathJax</a:t>
            </a:r>
            <a:r>
              <a:rPr lang="en-GB" dirty="0"/>
              <a:t> (y/n) [n]: &lt;ENTER&gt;</a:t>
            </a:r>
          </a:p>
          <a:p>
            <a:r>
              <a:rPr lang="en-GB" dirty="0" err="1"/>
              <a:t>ifconfig</a:t>
            </a:r>
            <a:r>
              <a:rPr lang="en-GB" dirty="0"/>
              <a:t>: conditional inclusion of content based on config values (y/n) [n]: &lt;ENTER&gt;</a:t>
            </a:r>
          </a:p>
          <a:p>
            <a:r>
              <a:rPr lang="en-GB" dirty="0" err="1"/>
              <a:t>viewcode</a:t>
            </a:r>
            <a:r>
              <a:rPr lang="en-GB" dirty="0"/>
              <a:t>: include links to the source code of documented Python objects (y/n) [n]: &lt;ENTER&gt;</a:t>
            </a:r>
          </a:p>
          <a:p>
            <a:r>
              <a:rPr lang="en-GB" dirty="0"/>
              <a:t>Create </a:t>
            </a:r>
            <a:r>
              <a:rPr lang="en-GB" dirty="0" err="1"/>
              <a:t>Makefile</a:t>
            </a:r>
            <a:r>
              <a:rPr lang="en-GB" dirty="0"/>
              <a:t>? (y/n) [y]: &lt;ENTER IF ON MAC&gt;</a:t>
            </a:r>
          </a:p>
          <a:p>
            <a:r>
              <a:rPr lang="en-GB" dirty="0"/>
              <a:t>Create Windows command file? (y/n) [y]: &lt;ENTER IF ON WINDOWS&gt;</a:t>
            </a:r>
          </a:p>
          <a:p>
            <a:endParaRPr lang="en-GB" dirty="0"/>
          </a:p>
          <a:p>
            <a:r>
              <a:rPr lang="en-GB" dirty="0"/>
              <a:t>Make a directory _source</a:t>
            </a:r>
          </a:p>
          <a:p>
            <a:r>
              <a:rPr lang="en-GB" dirty="0"/>
              <a:t>Copy in docs.py </a:t>
            </a:r>
          </a:p>
          <a:p>
            <a:endParaRPr lang="en-GB" dirty="0"/>
          </a:p>
          <a:p>
            <a:r>
              <a:rPr lang="en-GB" dirty="0"/>
              <a:t>sphinx-</a:t>
            </a:r>
            <a:r>
              <a:rPr lang="en-GB" dirty="0" err="1"/>
              <a:t>apidoc</a:t>
            </a:r>
            <a:r>
              <a:rPr lang="en-GB" dirty="0"/>
              <a:t> -o _source _source</a:t>
            </a:r>
          </a:p>
          <a:p>
            <a:endParaRPr lang="en-GB" dirty="0"/>
          </a:p>
          <a:p>
            <a:r>
              <a:rPr lang="en-GB" dirty="0"/>
              <a:t>Copy </a:t>
            </a:r>
            <a:r>
              <a:rPr lang="en-GB" dirty="0" err="1"/>
              <a:t>index.rst</a:t>
            </a:r>
            <a:r>
              <a:rPr lang="en-GB" dirty="0"/>
              <a:t> into _source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sphinx-build -c . -b html _source _build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789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"""</a:t>
            </a:r>
          </a:p>
          <a:p>
            <a:r>
              <a:rPr lang="en-GB" dirty="0"/>
              <a:t>Add two random numbers together.</a:t>
            </a:r>
          </a:p>
          <a:p>
            <a:endParaRPr lang="en-GB" dirty="0"/>
          </a:p>
          <a:p>
            <a:r>
              <a:rPr lang="en-GB" dirty="0"/>
              <a:t>Requires no setup.</a:t>
            </a:r>
          </a:p>
          <a:p>
            <a:endParaRPr lang="en-GB" dirty="0"/>
          </a:p>
          <a:p>
            <a:r>
              <a:rPr lang="en-GB" dirty="0"/>
              <a:t>&gt;&gt;&gt; add(1,2)</a:t>
            </a:r>
          </a:p>
          <a:p>
            <a:r>
              <a:rPr lang="en-GB" dirty="0"/>
              <a:t>3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"""</a:t>
            </a:r>
          </a:p>
          <a:p>
            <a:r>
              <a:rPr lang="en-GB" dirty="0"/>
              <a:t>import random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def add (num1, num2):</a:t>
            </a:r>
          </a:p>
          <a:p>
            <a:r>
              <a:rPr lang="en-GB" dirty="0"/>
              <a:t>    """</a:t>
            </a:r>
          </a:p>
          <a:p>
            <a:r>
              <a:rPr lang="en-GB" dirty="0"/>
              <a:t>    Add two numbers.</a:t>
            </a:r>
          </a:p>
          <a:p>
            <a:endParaRPr lang="en-GB" dirty="0"/>
          </a:p>
          <a:p>
            <a:r>
              <a:rPr lang="en-GB" dirty="0"/>
              <a:t>    </a:t>
            </a:r>
            <a:r>
              <a:rPr lang="en-GB" dirty="0" err="1"/>
              <a:t>Postional</a:t>
            </a:r>
            <a:r>
              <a:rPr lang="en-GB" dirty="0"/>
              <a:t> arguments:</a:t>
            </a:r>
          </a:p>
          <a:p>
            <a:r>
              <a:rPr lang="en-GB" dirty="0"/>
              <a:t>    num1 -- an integer or double number (no default)</a:t>
            </a:r>
          </a:p>
          <a:p>
            <a:r>
              <a:rPr lang="en-GB" dirty="0"/>
              <a:t>    num2 -- an integer or double number (no default) </a:t>
            </a:r>
          </a:p>
          <a:p>
            <a:pPr marL="0" indent="0">
              <a:buNone/>
            </a:pP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20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marL="0" indent="0">
              <a:buNone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The sum of the numbers.</a:t>
            </a:r>
          </a:p>
          <a:p>
            <a:endParaRPr lang="en-GB" dirty="0"/>
          </a:p>
          <a:p>
            <a:r>
              <a:rPr lang="en-GB" dirty="0"/>
              <a:t>    """</a:t>
            </a:r>
          </a:p>
          <a:p>
            <a:r>
              <a:rPr lang="en-GB" dirty="0"/>
              <a:t>   </a:t>
            </a:r>
          </a:p>
          <a:p>
            <a:r>
              <a:rPr lang="en-GB" dirty="0"/>
              <a:t>    return num1 + num2   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   </a:t>
            </a:r>
          </a:p>
          <a:p>
            <a:r>
              <a:rPr lang="en-GB" dirty="0" err="1"/>
              <a:t>numA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</a:t>
            </a:r>
          </a:p>
          <a:p>
            <a:r>
              <a:rPr lang="en-GB" dirty="0" err="1"/>
              <a:t>numB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    </a:t>
            </a:r>
          </a:p>
          <a:p>
            <a:r>
              <a:rPr lang="en-GB" dirty="0"/>
              <a:t>print(add(</a:t>
            </a:r>
            <a:r>
              <a:rPr lang="en-GB" dirty="0" err="1"/>
              <a:t>numA</a:t>
            </a:r>
            <a:r>
              <a:rPr lang="en-GB" dirty="0"/>
              <a:t>, </a:t>
            </a:r>
            <a:r>
              <a:rPr lang="en-GB" dirty="0" err="1"/>
              <a:t>numB</a:t>
            </a:r>
            <a:r>
              <a:rPr lang="en-GB" dirty="0"/>
              <a:t>))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073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"""</a:t>
            </a:r>
          </a:p>
          <a:p>
            <a:r>
              <a:rPr lang="en-GB" dirty="0"/>
              <a:t>Add two random numbers together</a:t>
            </a:r>
          </a:p>
          <a:p>
            <a:endParaRPr lang="en-GB" dirty="0"/>
          </a:p>
          <a:p>
            <a:r>
              <a:rPr lang="en-GB" dirty="0"/>
              <a:t>Requires no setup.</a:t>
            </a:r>
          </a:p>
          <a:p>
            <a:endParaRPr lang="en-GB" dirty="0"/>
          </a:p>
          <a:p>
            <a:r>
              <a:rPr lang="en-GB" dirty="0"/>
              <a:t>&gt;&gt;&gt; add(1,2)</a:t>
            </a:r>
          </a:p>
          <a:p>
            <a:r>
              <a:rPr lang="en-GB" dirty="0"/>
              <a:t>3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"""</a:t>
            </a:r>
          </a:p>
          <a:p>
            <a:r>
              <a:rPr lang="en-GB" dirty="0"/>
              <a:t>import random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def add (num1, num2):</a:t>
            </a:r>
          </a:p>
          <a:p>
            <a:r>
              <a:rPr lang="en-GB" dirty="0"/>
              <a:t>    """</a:t>
            </a:r>
          </a:p>
          <a:p>
            <a:r>
              <a:rPr lang="en-GB" dirty="0"/>
              <a:t>    Add two numbers.</a:t>
            </a:r>
          </a:p>
          <a:p>
            <a:endParaRPr lang="en-GB" dirty="0"/>
          </a:p>
          <a:p>
            <a:r>
              <a:rPr lang="en-GB" dirty="0"/>
              <a:t>    </a:t>
            </a:r>
            <a:r>
              <a:rPr lang="en-GB" dirty="0" err="1"/>
              <a:t>Postional</a:t>
            </a:r>
            <a:r>
              <a:rPr lang="en-GB" dirty="0"/>
              <a:t> arguments:</a:t>
            </a:r>
          </a:p>
          <a:p>
            <a:r>
              <a:rPr lang="en-GB" dirty="0"/>
              <a:t>    num1 -- an integer or double number (no default)</a:t>
            </a:r>
          </a:p>
          <a:p>
            <a:r>
              <a:rPr lang="en-GB" dirty="0"/>
              <a:t>    num2 -- an integer or double number (no default) </a:t>
            </a:r>
          </a:p>
          <a:p>
            <a:pPr marL="0" indent="0">
              <a:buNone/>
            </a:pP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20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marL="0" indent="0">
              <a:buNone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The sum of the numbers.</a:t>
            </a:r>
          </a:p>
          <a:p>
            <a:endParaRPr lang="en-GB" dirty="0"/>
          </a:p>
          <a:p>
            <a:r>
              <a:rPr lang="en-GB" dirty="0"/>
              <a:t>    """</a:t>
            </a:r>
          </a:p>
          <a:p>
            <a:r>
              <a:rPr lang="en-GB" dirty="0"/>
              <a:t>   </a:t>
            </a:r>
          </a:p>
          <a:p>
            <a:r>
              <a:rPr lang="en-GB" dirty="0"/>
              <a:t>    return num1 + num2   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   </a:t>
            </a:r>
          </a:p>
          <a:p>
            <a:r>
              <a:rPr lang="en-GB" dirty="0" err="1"/>
              <a:t>numA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</a:t>
            </a:r>
          </a:p>
          <a:p>
            <a:r>
              <a:rPr lang="en-GB" dirty="0" err="1"/>
              <a:t>numB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    </a:t>
            </a:r>
          </a:p>
          <a:p>
            <a:r>
              <a:rPr lang="en-GB" dirty="0"/>
              <a:t>print(add(</a:t>
            </a:r>
            <a:r>
              <a:rPr lang="en-GB" dirty="0" err="1"/>
              <a:t>numA</a:t>
            </a:r>
            <a:r>
              <a:rPr lang="en-GB" dirty="0"/>
              <a:t>, </a:t>
            </a:r>
            <a:r>
              <a:rPr lang="en-GB" dirty="0" err="1"/>
              <a:t>numB</a:t>
            </a:r>
            <a:r>
              <a:rPr lang="en-GB" dirty="0"/>
              <a:t>))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85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Usual to write tests into their own class. We'll come back to what a class is later in the course.</a:t>
            </a:r>
          </a:p>
          <a:p>
            <a:endParaRPr lang="en-GB" dirty="0"/>
          </a:p>
          <a:p>
            <a:r>
              <a:rPr lang="en-GB" dirty="0"/>
              <a:t>"""</a:t>
            </a:r>
          </a:p>
          <a:p>
            <a:r>
              <a:rPr lang="en-GB" dirty="0"/>
              <a:t>Add two random numbers together</a:t>
            </a:r>
          </a:p>
          <a:p>
            <a:endParaRPr lang="en-GB" dirty="0"/>
          </a:p>
          <a:p>
            <a:r>
              <a:rPr lang="en-GB" dirty="0"/>
              <a:t>Requires no setup. </a:t>
            </a:r>
          </a:p>
          <a:p>
            <a:r>
              <a:rPr lang="en-GB" dirty="0"/>
              <a:t>"""</a:t>
            </a:r>
          </a:p>
          <a:p>
            <a:r>
              <a:rPr lang="en-GB" dirty="0"/>
              <a:t>import random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def add (num1, num2):</a:t>
            </a:r>
          </a:p>
          <a:p>
            <a:r>
              <a:rPr lang="en-GB" dirty="0"/>
              <a:t>    """</a:t>
            </a:r>
          </a:p>
          <a:p>
            <a:r>
              <a:rPr lang="en-GB" dirty="0"/>
              <a:t>    Add two numbers.</a:t>
            </a:r>
          </a:p>
          <a:p>
            <a:endParaRPr lang="en-GB" dirty="0"/>
          </a:p>
          <a:p>
            <a:r>
              <a:rPr lang="en-GB" dirty="0"/>
              <a:t>    </a:t>
            </a:r>
            <a:r>
              <a:rPr lang="en-GB" dirty="0" err="1"/>
              <a:t>Postional</a:t>
            </a:r>
            <a:r>
              <a:rPr lang="en-GB" dirty="0"/>
              <a:t> arguments:</a:t>
            </a:r>
          </a:p>
          <a:p>
            <a:r>
              <a:rPr lang="en-GB" dirty="0"/>
              <a:t>    num1 -- an integer or double number (no default)</a:t>
            </a:r>
          </a:p>
          <a:p>
            <a:r>
              <a:rPr lang="en-GB" dirty="0"/>
              <a:t>    num2 -- an integer or double number (no default) </a:t>
            </a:r>
          </a:p>
          <a:p>
            <a:pPr marL="0" indent="0">
              <a:buNone/>
            </a:pPr>
            <a:endParaRPr lang="en-GB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200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marL="0" indent="0">
              <a:buNone/>
            </a:pPr>
            <a:r>
              <a:rPr lang="en-GB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The sum of the numbers.</a:t>
            </a:r>
          </a:p>
          <a:p>
            <a:endParaRPr lang="en-GB" dirty="0"/>
          </a:p>
          <a:p>
            <a:r>
              <a:rPr lang="en-GB" dirty="0"/>
              <a:t>    """</a:t>
            </a:r>
          </a:p>
          <a:p>
            <a:r>
              <a:rPr lang="en-GB" dirty="0"/>
              <a:t>   </a:t>
            </a:r>
          </a:p>
          <a:p>
            <a:r>
              <a:rPr lang="en-GB" dirty="0"/>
              <a:t>    return num1 + num2   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   </a:t>
            </a:r>
          </a:p>
          <a:p>
            <a:r>
              <a:rPr lang="en-GB" dirty="0" err="1"/>
              <a:t>numA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</a:t>
            </a:r>
          </a:p>
          <a:p>
            <a:r>
              <a:rPr lang="en-GB" dirty="0" err="1"/>
              <a:t>numB</a:t>
            </a:r>
            <a:r>
              <a:rPr lang="en-GB" dirty="0"/>
              <a:t> = </a:t>
            </a:r>
            <a:r>
              <a:rPr lang="en-GB" dirty="0" err="1"/>
              <a:t>random.random</a:t>
            </a:r>
            <a:r>
              <a:rPr lang="en-GB" dirty="0"/>
              <a:t>() * 10    </a:t>
            </a:r>
          </a:p>
          <a:p>
            <a:r>
              <a:rPr lang="en-GB" dirty="0"/>
              <a:t>print(add(</a:t>
            </a:r>
            <a:r>
              <a:rPr lang="en-GB" dirty="0" err="1"/>
              <a:t>numA</a:t>
            </a:r>
            <a:r>
              <a:rPr lang="en-GB" dirty="0"/>
              <a:t>, </a:t>
            </a:r>
            <a:r>
              <a:rPr lang="en-GB" dirty="0" err="1"/>
              <a:t>numB</a:t>
            </a:r>
            <a:r>
              <a:rPr lang="en-GB" dirty="0"/>
              <a:t>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323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456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00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unittest.html#assert-methods" TargetMode="External"/><Relationship Id="rId2" Type="http://schemas.openxmlformats.org/officeDocument/2006/relationships/hyperlink" Target="https://docs.python.org/3/library/unittes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est-driven_developmen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ontinuous_integrati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ev/peps/pep-0257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pydoc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python.org/moin/DocumentationToo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hinx-doc.org/en/stable/invocation.html#invocation-apidoc" TargetMode="External"/><Relationship Id="rId5" Type="http://schemas.openxmlformats.org/officeDocument/2006/relationships/hyperlink" Target="http://www.sphinx-doc.org/en/stable/tutorial.html" TargetMode="External"/><Relationship Id="rId4" Type="http://schemas.openxmlformats.org/officeDocument/2006/relationships/hyperlink" Target="http://www.sphinx-doc.org/en/stable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doctest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6D69-BB80-4161-9607-F165A3ED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D6DBA-5B5B-43BB-A0FB-2B18486EF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69" y="2461846"/>
            <a:ext cx="11414760" cy="41077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Generally style is built into Python, as it demands indents.</a:t>
            </a:r>
          </a:p>
          <a:p>
            <a:pPr marL="0" indent="0">
              <a:buNone/>
            </a:pPr>
            <a:r>
              <a:rPr lang="en-GB" dirty="0"/>
              <a:t>However, good Python style is set out in PEP8: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https://www.python.org/dev/peps/pep-0008/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474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0C3FB-52A1-4831-BA6F-0712D085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AF63C-1F66-4FD1-8EE9-A8A7DFF2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055077"/>
            <a:ext cx="11605846" cy="55004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Write the tests first, defining success.</a:t>
            </a:r>
          </a:p>
          <a:p>
            <a:pPr marL="0" indent="0">
              <a:buNone/>
            </a:pPr>
            <a:r>
              <a:rPr lang="en-GB" dirty="0"/>
              <a:t>Then write the code that satisfies the tests.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example: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#docs.py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add(num1, num2):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return num1 + num2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docs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test_add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docs.add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(1,2), 3)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https://docs.python.org/3/library/unittest.html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For a list of assertion functions: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https://docs.python.org/3/library/unittest.html#assert-methods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1069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BC935-D941-40FD-85D9-30EC61CA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Write a test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1734-4FFC-483C-9AAD-65A551978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test.py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docs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TestDocs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test_add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docs.add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(1,2), 3)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__name__ == '__main__':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658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BC935-D941-40FD-85D9-30EC61CA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Write a test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1734-4FFC-483C-9AAD-65A551978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Run it: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tests.py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Or verbose: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-m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-v tests.py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GB" dirty="0"/>
              <a:t>In the latter case you can delete the: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__name__ == '__main__':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3408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8D7A4-0E3C-4EDE-B434-15830B63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Test Driven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9D5CE-AE84-4E56-9733-8F6D16BE0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Write the tests first, and then write the software to match the tests.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Good for working in teams: if the code matches the test, it shouldn't matter how it does it.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All team code uploaded is tested in a continuous integration process to make sure it works before integration.</a:t>
            </a:r>
          </a:p>
          <a:p>
            <a:pPr marL="0" indent="0">
              <a:spcAft>
                <a:spcPts val="1200"/>
              </a:spcAft>
              <a:buNone/>
            </a:pPr>
            <a:endParaRPr lang="en-GB" dirty="0"/>
          </a:p>
          <a:p>
            <a:pPr marL="0" indent="0">
              <a:spcAft>
                <a:spcPts val="1200"/>
              </a:spcAft>
              <a:buNone/>
            </a:pPr>
            <a:r>
              <a:rPr lang="en-GB" dirty="0">
                <a:hlinkClick r:id="rId3"/>
              </a:rPr>
              <a:t>https://en.wikipedia.org/wiki/Test-driven_development</a:t>
            </a:r>
            <a:endParaRPr lang="en-GB" dirty="0"/>
          </a:p>
          <a:p>
            <a:pPr marL="0" indent="0">
              <a:spcAft>
                <a:spcPts val="1200"/>
              </a:spcAft>
              <a:buNone/>
            </a:pPr>
            <a:r>
              <a:rPr lang="en-GB" dirty="0">
                <a:hlinkClick r:id="rId4"/>
              </a:rPr>
              <a:t>https://en.wikipedia.org/wiki/Continuous_integration</a:t>
            </a:r>
            <a:endParaRPr lang="en-GB" dirty="0"/>
          </a:p>
          <a:p>
            <a:pPr marL="0" indent="0">
              <a:spcAft>
                <a:spcPts val="12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6D69-BB80-4161-9607-F165A3ED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Style: main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D6DBA-5B5B-43BB-A0FB-2B18486EF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69" y="1913206"/>
            <a:ext cx="11414760" cy="4656406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Use 4 spaces per indent, rather than tabs.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Use blank lines before function </a:t>
            </a:r>
            <a:r>
              <a:rPr lang="en-GB" dirty="0" err="1"/>
              <a:t>defs</a:t>
            </a:r>
            <a:r>
              <a:rPr lang="en-GB" dirty="0"/>
              <a:t>, and to separate logical code units.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function_names</a:t>
            </a:r>
            <a:r>
              <a:rPr lang="en-GB" dirty="0">
                <a:cs typeface="Courier New" panose="02070309020205020404" pitchFamily="49" charset="0"/>
              </a:rPr>
              <a:t>;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variable_names</a:t>
            </a:r>
            <a:r>
              <a:rPr lang="en-GB" dirty="0">
                <a:cs typeface="Courier New" panose="02070309020205020404" pitchFamily="49" charset="0"/>
              </a:rPr>
              <a:t>;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keyword_named_variables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dirty="0">
                <a:cs typeface="Courier New" panose="02070309020205020404" pitchFamily="49" charset="0"/>
              </a:rPr>
              <a:t>;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ClassNames</a:t>
            </a:r>
            <a:r>
              <a:rPr lang="en-GB" dirty="0">
                <a:cs typeface="Courier New" panose="02070309020205020404" pitchFamily="49" charset="0"/>
              </a:rPr>
              <a:t>;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modname</a:t>
            </a:r>
            <a:r>
              <a:rPr lang="en-GB" dirty="0">
                <a:cs typeface="Courier New" panose="02070309020205020404" pitchFamily="49" charset="0"/>
              </a:rPr>
              <a:t>;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CONSTANT_NAMES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Keep lines to 79 characters or less.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000" dirty="0" err="1"/>
              <a:t>aaaaaaaaaa</a:t>
            </a:r>
            <a:r>
              <a:rPr lang="en-GB" sz="2000" dirty="0"/>
              <a:t> </a:t>
            </a:r>
            <a:r>
              <a:rPr lang="en-GB" sz="2000" dirty="0" err="1"/>
              <a:t>aaaaaaaaaa</a:t>
            </a:r>
            <a:r>
              <a:rPr lang="en-GB" sz="2000" dirty="0"/>
              <a:t> </a:t>
            </a:r>
            <a:r>
              <a:rPr lang="en-GB" sz="2000" dirty="0" err="1"/>
              <a:t>aaaaaaaaaa</a:t>
            </a:r>
            <a:r>
              <a:rPr lang="en-GB" sz="2000" dirty="0"/>
              <a:t> </a:t>
            </a:r>
            <a:r>
              <a:rPr lang="en-GB" sz="2000" dirty="0" err="1"/>
              <a:t>aaaaaaaaaa</a:t>
            </a:r>
            <a:r>
              <a:rPr lang="en-GB" sz="2000" dirty="0"/>
              <a:t> </a:t>
            </a:r>
            <a:r>
              <a:rPr lang="en-GB" sz="2000" dirty="0" err="1"/>
              <a:t>aaaaaaaaaa</a:t>
            </a:r>
            <a:r>
              <a:rPr lang="en-GB" sz="2000" dirty="0"/>
              <a:t> </a:t>
            </a:r>
            <a:r>
              <a:rPr lang="en-GB" sz="2000" dirty="0" err="1"/>
              <a:t>aaaaaaaaaa</a:t>
            </a:r>
            <a:r>
              <a:rPr lang="en-GB" sz="2000" dirty="0"/>
              <a:t> </a:t>
            </a:r>
            <a:r>
              <a:rPr lang="en-GB" sz="2000" dirty="0" err="1"/>
              <a:t>aaaaaaaaaa</a:t>
            </a:r>
            <a:r>
              <a:rPr lang="en-GB" sz="2000" dirty="0"/>
              <a:t> </a:t>
            </a:r>
            <a:r>
              <a:rPr lang="en-GB" sz="2000" dirty="0" err="1"/>
              <a:t>aaaaaaaaa</a:t>
            </a:r>
            <a:endParaRPr lang="en-GB" sz="2000" dirty="0"/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Spaces around operators and after commas, but not just inside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(){}[]</a:t>
            </a:r>
            <a:r>
              <a:rPr lang="en-GB" dirty="0"/>
              <a:t>: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(1, 2)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Indent comments to the level of the code referred to.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9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9C00D-D1D8-4DE0-8C35-47891B67F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5264A-2790-4016-BEA2-736E854C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825625"/>
            <a:ext cx="1087549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Docstrings are automatically extracted to describe your code. </a:t>
            </a:r>
          </a:p>
          <a:p>
            <a:pPr marL="0" indent="0">
              <a:buNone/>
            </a:pPr>
            <a:r>
              <a:rPr lang="en-GB" dirty="0"/>
              <a:t>They are triple-double quote enclosed comments after, for example, function declarations.</a:t>
            </a:r>
          </a:p>
          <a:p>
            <a:pPr marL="0" indent="0">
              <a:buNone/>
            </a:pPr>
            <a:r>
              <a:rPr lang="en-GB" dirty="0"/>
              <a:t>For some peculiar reason, they are written as commands not descriptions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add(num1, num2):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"""Add two numbers."""</a:t>
            </a:r>
          </a:p>
        </p:txBody>
      </p:sp>
    </p:spTree>
    <p:extLst>
      <p:ext uri="{BB962C8B-B14F-4D97-AF65-F5344CB8AC3E}">
        <p14:creationId xmlns:p14="http://schemas.microsoft.com/office/powerpoint/2010/main" val="339535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3B7E9-FB3E-4E64-9661-90FF7602F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F1682-63C0-4241-82BA-DDD0C9A62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308296"/>
            <a:ext cx="11343316" cy="51769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add (num1, num2):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	"""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Add two numbers.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	Keyword arguments: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	num1 -- an integer or double number (no default)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	num2 -- an integer or double number (no default) 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Returns: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The sum of the numbers.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"""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num1 + num2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Style details:</a:t>
            </a:r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https://www.python.org/dev/peps/pep-0257/</a:t>
            </a:r>
            <a:r>
              <a:rPr lang="en-GB" sz="2000" dirty="0"/>
              <a:t>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0608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F1678-E7E0-4445-BCF6-66F47399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PyDoc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35E13-E854-4477-B984-1064E8C04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7" y="1825625"/>
            <a:ext cx="1142296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PyDoc</a:t>
            </a:r>
            <a:r>
              <a:rPr lang="en-GB" dirty="0"/>
              <a:t> is the documentation system distributed with Python.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Best way to invoke it is to import any code, and then type: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help(x)</a:t>
            </a:r>
          </a:p>
          <a:p>
            <a:pPr marL="0" indent="0">
              <a:buNone/>
            </a:pPr>
            <a:r>
              <a:rPr lang="en-GB" dirty="0"/>
              <a:t>Where "x" is a function, module, dotted object method etc.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want to see docstrings, then: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function_name.__doc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41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E8F45-558F-41D9-BF3B-9ABCEA244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PyDoc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574EF-9762-45F9-9A76-73E78D031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To generate a webpage from documentation, at command prompt: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pydoc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-w filename</a:t>
            </a:r>
          </a:p>
          <a:p>
            <a:pPr marL="0" indent="0">
              <a:buNone/>
            </a:pPr>
            <a:r>
              <a:rPr lang="en-GB" dirty="0"/>
              <a:t>(note without the .</a:t>
            </a:r>
            <a:r>
              <a:rPr lang="en-GB" dirty="0" err="1"/>
              <a:t>py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more, see: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https://docs.python.org/3/library/pydoc.html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10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64576-4701-480F-8A17-2BD8919B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5ED61-0B85-4B34-9157-CB93D9828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There is a starter list of alternative software at: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https://wiki.python.org/moin/DocumentationTools</a:t>
            </a:r>
            <a:r>
              <a:rPr lang="en-GB" dirty="0"/>
              <a:t>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popular one is Sphinx, which comes with Anaconda: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http://www.sphinx-doc.org/en/stable/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5"/>
              </a:rPr>
              <a:t>http://www.sphinx-doc.org/en/stable/tutorial.html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6"/>
              </a:rPr>
              <a:t>http://www.sphinx-doc.org/en/stable/invocation.html#invocation-apidoc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662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66CCD-A28A-45EF-A032-DCC975220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DocTest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1ED9C-C180-44E1-9C38-66DD9FF55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DocTest runs short tests built into your documentation.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Add two numbers together.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add(1,2)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 (num1, num2):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return num1 + num2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776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66CCD-A28A-45EF-A032-DCC975220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DocTest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1ED9C-C180-44E1-9C38-66DD9FF55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To run: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-m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doctest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-v filename.py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Or: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doctest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filename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doctest.testmod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(filename, verbose=True)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See: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https://docs.python.org/3/library/doctest.html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34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16580</TotalTime>
  <Words>1630</Words>
  <Application>Microsoft Office PowerPoint</Application>
  <PresentationFormat>Widescreen</PresentationFormat>
  <Paragraphs>332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Style</vt:lpstr>
      <vt:lpstr>Style: main elements</vt:lpstr>
      <vt:lpstr>Documentation</vt:lpstr>
      <vt:lpstr>Example</vt:lpstr>
      <vt:lpstr>PyDoc</vt:lpstr>
      <vt:lpstr>PyDoc</vt:lpstr>
      <vt:lpstr>Other software</vt:lpstr>
      <vt:lpstr>DocTest</vt:lpstr>
      <vt:lpstr>DocTest</vt:lpstr>
      <vt:lpstr>Unit tests</vt:lpstr>
      <vt:lpstr>Write a test class</vt:lpstr>
      <vt:lpstr>Write a test class</vt:lpstr>
      <vt:lpstr>Test Driven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1440</cp:revision>
  <dcterms:created xsi:type="dcterms:W3CDTF">2017-08-18T14:16:12Z</dcterms:created>
  <dcterms:modified xsi:type="dcterms:W3CDTF">2017-10-27T00:20:35Z</dcterms:modified>
</cp:coreProperties>
</file>