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7" r:id="rId3"/>
    <p:sldId id="268" r:id="rId4"/>
    <p:sldId id="269" r:id="rId5"/>
    <p:sldId id="270" r:id="rId6"/>
    <p:sldId id="272"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478" autoAdjust="0"/>
  </p:normalViewPr>
  <p:slideViewPr>
    <p:cSldViewPr snapToGrid="0">
      <p:cViewPr varScale="1">
        <p:scale>
          <a:sx n="67" d="100"/>
          <a:sy n="67" d="100"/>
        </p:scale>
        <p:origin x="7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22/01/2022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and foremost, the course will introduce key computer programming concepts and the Python programming language.</a:t>
            </a:r>
          </a:p>
          <a:p>
            <a:r>
              <a:rPr lang="en-GB" dirty="0"/>
              <a:t>Python is a modern and powerful computing language commonly used for data analysis.</a:t>
            </a:r>
          </a:p>
          <a:p>
            <a:r>
              <a:rPr lang="en-GB" dirty="0"/>
              <a:t>Like most languages, it has some advantages and some disadvantages.</a:t>
            </a:r>
          </a:p>
          <a:p>
            <a:r>
              <a:rPr lang="en-GB" dirty="0"/>
              <a:t>Key advantages are that it is relatively easy for beginners to learn and there is a large community of users that have developed functionality in Python that can be reused for a wide range of purposes.</a:t>
            </a:r>
          </a:p>
        </p:txBody>
      </p:sp>
      <p:sp>
        <p:nvSpPr>
          <p:cNvPr id="4" name="Slide Number Placeholder 3"/>
          <p:cNvSpPr>
            <a:spLocks noGrp="1"/>
          </p:cNvSpPr>
          <p:nvPr>
            <p:ph type="sldNum" sz="quarter" idx="5"/>
          </p:nvPr>
        </p:nvSpPr>
        <p:spPr/>
        <p:txBody>
          <a:bodyPr/>
          <a:lstStyle/>
          <a:p>
            <a:fld id="{6D71631D-B206-4E12-8AB2-DDE63A41DC15}" type="slidenum">
              <a:rPr lang="en-GB" smtClean="0"/>
              <a:t>2</a:t>
            </a:fld>
            <a:endParaRPr lang="en-GB"/>
          </a:p>
        </p:txBody>
      </p:sp>
    </p:spTree>
    <p:extLst>
      <p:ext uri="{BB962C8B-B14F-4D97-AF65-F5344CB8AC3E}">
        <p14:creationId xmlns:p14="http://schemas.microsoft.com/office/powerpoint/2010/main" val="909231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course aims to help you think computationally and understand more about computing languages and data processing more generally.</a:t>
            </a:r>
          </a:p>
          <a:p>
            <a:r>
              <a:rPr lang="en-GB" dirty="0"/>
              <a:t>You will learn by doing in practical sessions which will encourage you to think about how to study geographical things by developing models and ways to process data from first principles.</a:t>
            </a:r>
          </a:p>
          <a:p>
            <a:r>
              <a:rPr lang="en-GB" dirty="0"/>
              <a:t>You will be encouraged to adopt good practice in testing, documenting, versioning and licensing your code.</a:t>
            </a:r>
          </a:p>
          <a:p>
            <a:r>
              <a:rPr lang="en-GB" dirty="0"/>
              <a:t>You will learn a bit about the evolution of the language and the tools programmers use to help them write well tested and well documented software.</a:t>
            </a:r>
          </a:p>
        </p:txBody>
      </p:sp>
      <p:sp>
        <p:nvSpPr>
          <p:cNvPr id="4" name="Slide Number Placeholder 3"/>
          <p:cNvSpPr>
            <a:spLocks noGrp="1"/>
          </p:cNvSpPr>
          <p:nvPr>
            <p:ph type="sldNum" sz="quarter" idx="5"/>
          </p:nvPr>
        </p:nvSpPr>
        <p:spPr/>
        <p:txBody>
          <a:bodyPr/>
          <a:lstStyle/>
          <a:p>
            <a:fld id="{6D71631D-B206-4E12-8AB2-DDE63A41DC15}" type="slidenum">
              <a:rPr lang="en-GB" smtClean="0"/>
              <a:t>3</a:t>
            </a:fld>
            <a:endParaRPr lang="en-GB"/>
          </a:p>
        </p:txBody>
      </p:sp>
    </p:spTree>
    <p:extLst>
      <p:ext uri="{BB962C8B-B14F-4D97-AF65-F5344CB8AC3E}">
        <p14:creationId xmlns:p14="http://schemas.microsoft.com/office/powerpoint/2010/main" val="27743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Most people can learn to program.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Whilst you have to teach yourself, it helps to be led through this process by an expert.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Understanding typically takes learners different amount of time.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Until things ‘click’, you might go through a range of emotions and it can be tiring.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But, developing your computer programming knowledge and developing your coding skills is highly rewarding.</a:t>
            </a:r>
          </a:p>
          <a:p>
            <a:endParaRPr lang="en-GB" dirty="0"/>
          </a:p>
        </p:txBody>
      </p:sp>
      <p:sp>
        <p:nvSpPr>
          <p:cNvPr id="4" name="Slide Number Placeholder 3"/>
          <p:cNvSpPr>
            <a:spLocks noGrp="1"/>
          </p:cNvSpPr>
          <p:nvPr>
            <p:ph type="sldNum" sz="quarter" idx="5"/>
          </p:nvPr>
        </p:nvSpPr>
        <p:spPr/>
        <p:txBody>
          <a:bodyPr/>
          <a:lstStyle/>
          <a:p>
            <a:fld id="{6D71631D-B206-4E12-8AB2-DDE63A41DC15}" type="slidenum">
              <a:rPr lang="en-GB" smtClean="0"/>
              <a:t>4</a:t>
            </a:fld>
            <a:endParaRPr lang="en-GB"/>
          </a:p>
        </p:txBody>
      </p:sp>
    </p:spTree>
    <p:extLst>
      <p:ext uri="{BB962C8B-B14F-4D97-AF65-F5344CB8AC3E}">
        <p14:creationId xmlns:p14="http://schemas.microsoft.com/office/powerpoint/2010/main" val="2265731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Try to pace yourself and build up your skills and knowledge step by step.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Practice is a key to success in many things, coding is no different.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Don’t assume you have something right. Test to make sure you do. Testing is crucial. Test every step.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Don’t be scared off by errors. Try to interpret error messages. You have to get used to understanding what the errors are and how to deal with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Please work together if you want to in class and talk to each other if you want to.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You really understand something to a whole new level if you can explain it to someone else.</a:t>
            </a:r>
          </a:p>
        </p:txBody>
      </p:sp>
      <p:sp>
        <p:nvSpPr>
          <p:cNvPr id="4" name="Slide Number Placeholder 3"/>
          <p:cNvSpPr>
            <a:spLocks noGrp="1"/>
          </p:cNvSpPr>
          <p:nvPr>
            <p:ph type="sldNum" sz="quarter" idx="5"/>
          </p:nvPr>
        </p:nvSpPr>
        <p:spPr/>
        <p:txBody>
          <a:bodyPr/>
          <a:lstStyle/>
          <a:p>
            <a:fld id="{6D71631D-B206-4E12-8AB2-DDE63A41DC15}" type="slidenum">
              <a:rPr lang="en-GB" smtClean="0"/>
              <a:t>5</a:t>
            </a:fld>
            <a:endParaRPr lang="en-GB"/>
          </a:p>
        </p:txBody>
      </p:sp>
    </p:spTree>
    <p:extLst>
      <p:ext uri="{BB962C8B-B14F-4D97-AF65-F5344CB8AC3E}">
        <p14:creationId xmlns:p14="http://schemas.microsoft.com/office/powerpoint/2010/main" val="1500196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For assignment 1, you are expected to create a GitHub profile, some Web pages and a repository of code containing what you develop in the </a:t>
            </a:r>
            <a:r>
              <a:rPr lang="en-GB" altLang="en-US" dirty="0" err="1">
                <a:cs typeface="Arial" panose="020B0604020202020204" pitchFamily="34" charset="0"/>
              </a:rPr>
              <a:t>practicals</a:t>
            </a:r>
            <a:r>
              <a:rPr lang="en-GB" altLang="en-US" dirty="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For assignment 2, you will undertake an independent project – completing a set task on your own based on what you have learned.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So, for assignment 2 do not work together at 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Don’t worry about assignment 2 yet, you need to learn a number of things first before you even think about attempting this. </a:t>
            </a:r>
          </a:p>
        </p:txBody>
      </p:sp>
      <p:sp>
        <p:nvSpPr>
          <p:cNvPr id="4" name="Slide Number Placeholder 3"/>
          <p:cNvSpPr>
            <a:spLocks noGrp="1"/>
          </p:cNvSpPr>
          <p:nvPr>
            <p:ph type="sldNum" sz="quarter" idx="5"/>
          </p:nvPr>
        </p:nvSpPr>
        <p:spPr/>
        <p:txBody>
          <a:bodyPr/>
          <a:lstStyle/>
          <a:p>
            <a:fld id="{6D71631D-B206-4E12-8AB2-DDE63A41DC15}" type="slidenum">
              <a:rPr lang="en-GB" smtClean="0"/>
              <a:t>6</a:t>
            </a:fld>
            <a:endParaRPr lang="en-GB"/>
          </a:p>
        </p:txBody>
      </p:sp>
    </p:spTree>
    <p:extLst>
      <p:ext uri="{BB962C8B-B14F-4D97-AF65-F5344CB8AC3E}">
        <p14:creationId xmlns:p14="http://schemas.microsoft.com/office/powerpoint/2010/main" val="2352136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Next steps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Seeing how quizzes 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Learning more about the history of computer programming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Revising the basics of the Python language as introduced in Semester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Getting going with the introductory </a:t>
            </a:r>
            <a:r>
              <a:rPr lang="en-GB" altLang="en-US" dirty="0" err="1">
                <a:cs typeface="Arial" panose="020B0604020202020204" pitchFamily="34" charset="0"/>
              </a:rPr>
              <a:t>practicals</a:t>
            </a:r>
            <a:endParaRPr lang="en-GB" altLang="en-US"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Looking forward to next week</a:t>
            </a:r>
          </a:p>
        </p:txBody>
      </p:sp>
      <p:sp>
        <p:nvSpPr>
          <p:cNvPr id="4" name="Slide Number Placeholder 3"/>
          <p:cNvSpPr>
            <a:spLocks noGrp="1"/>
          </p:cNvSpPr>
          <p:nvPr>
            <p:ph type="sldNum" sz="quarter" idx="5"/>
          </p:nvPr>
        </p:nvSpPr>
        <p:spPr/>
        <p:txBody>
          <a:bodyPr/>
          <a:lstStyle/>
          <a:p>
            <a:fld id="{6D71631D-B206-4E12-8AB2-DDE63A41DC15}" type="slidenum">
              <a:rPr lang="en-GB" smtClean="0"/>
              <a:t>7</a:t>
            </a:fld>
            <a:endParaRPr lang="en-GB"/>
          </a:p>
        </p:txBody>
      </p:sp>
    </p:spTree>
    <p:extLst>
      <p:ext uri="{BB962C8B-B14F-4D97-AF65-F5344CB8AC3E}">
        <p14:creationId xmlns:p14="http://schemas.microsoft.com/office/powerpoint/2010/main" val="2144281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62FE98-6A5F-454F-924C-5379EF723CA3}"/>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66E5A7-F122-426E-86AF-3C196022C7A6}"/>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18C52-6895-4DDF-9736-7E2F48A9C88D}"/>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7E00C-E5C4-41E3-B868-77ECE84D6DE5}"/>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E965BD-EC88-45CF-80E6-2B37FE60F78B}"/>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F7F7928-DD5D-4E8F-AD02-01004E0FD6D5}"/>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6" name="Footer Placeholder 5">
            <a:extLst>
              <a:ext uri="{FF2B5EF4-FFF2-40B4-BE49-F238E27FC236}">
                <a16:creationId xmlns:a16="http://schemas.microsoft.com/office/drawing/2014/main"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4929C9-C34E-49ED-8BD1-FFE3F3A1A03B}"/>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8" name="Footer Placeholder 7">
            <a:extLst>
              <a:ext uri="{FF2B5EF4-FFF2-40B4-BE49-F238E27FC236}">
                <a16:creationId xmlns:a16="http://schemas.microsoft.com/office/drawing/2014/main"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E7D942-9B8C-4E08-B920-A12063AB7BE5}"/>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4" name="Footer Placeholder 3">
            <a:extLst>
              <a:ext uri="{FF2B5EF4-FFF2-40B4-BE49-F238E27FC236}">
                <a16:creationId xmlns:a16="http://schemas.microsoft.com/office/drawing/2014/main"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163DD2-9830-48D5-A321-5CD4B8BEAD4C}"/>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3" name="Footer Placeholder 2">
            <a:extLst>
              <a:ext uri="{FF2B5EF4-FFF2-40B4-BE49-F238E27FC236}">
                <a16:creationId xmlns:a16="http://schemas.microsoft.com/office/drawing/2014/main"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3C90EC-E2BF-482A-AAFB-1DED6EFCE291}"/>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6" name="Footer Placeholder 5">
            <a:extLst>
              <a:ext uri="{FF2B5EF4-FFF2-40B4-BE49-F238E27FC236}">
                <a16:creationId xmlns:a16="http://schemas.microsoft.com/office/drawing/2014/main"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60418F-F5F1-42E4-8711-1EFC7AAA9F2C}"/>
              </a:ext>
            </a:extLst>
          </p:cNvPr>
          <p:cNvSpPr>
            <a:spLocks noGrp="1"/>
          </p:cNvSpPr>
          <p:nvPr>
            <p:ph type="dt" sz="half" idx="10"/>
          </p:nvPr>
        </p:nvSpPr>
        <p:spPr/>
        <p:txBody>
          <a:bodyPr/>
          <a:lstStyle/>
          <a:p>
            <a:fld id="{EFCFEBF4-E8FA-4DFF-976C-EAA9BEBEE218}" type="datetimeFigureOut">
              <a:rPr lang="en-GB" smtClean="0"/>
              <a:t>22/01/2022</a:t>
            </a:fld>
            <a:endParaRPr lang="en-GB"/>
          </a:p>
        </p:txBody>
      </p:sp>
      <p:sp>
        <p:nvSpPr>
          <p:cNvPr id="6" name="Footer Placeholder 5">
            <a:extLst>
              <a:ext uri="{FF2B5EF4-FFF2-40B4-BE49-F238E27FC236}">
                <a16:creationId xmlns:a16="http://schemas.microsoft.com/office/drawing/2014/main"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22/01/2022</a:t>
            </a:fld>
            <a:endParaRPr lang="en-GB"/>
          </a:p>
        </p:txBody>
      </p:sp>
      <p:sp>
        <p:nvSpPr>
          <p:cNvPr id="5" name="Footer Placeholder 4">
            <a:extLst>
              <a:ext uri="{FF2B5EF4-FFF2-40B4-BE49-F238E27FC236}">
                <a16:creationId xmlns:a16="http://schemas.microsoft.com/office/drawing/2014/main"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9368-7315-43BE-A164-6310D2807270}"/>
              </a:ext>
            </a:extLst>
          </p:cNvPr>
          <p:cNvSpPr>
            <a:spLocks noGrp="1"/>
          </p:cNvSpPr>
          <p:nvPr>
            <p:ph type="ctrTitle"/>
          </p:nvPr>
        </p:nvSpPr>
        <p:spPr/>
        <p:txBody>
          <a:bodyPr/>
          <a:lstStyle/>
          <a:p>
            <a:r>
              <a:rPr lang="en-GB" dirty="0"/>
              <a:t>Welcome to the course</a:t>
            </a:r>
          </a:p>
        </p:txBody>
      </p:sp>
      <p:sp>
        <p:nvSpPr>
          <p:cNvPr id="3" name="Subtitle 2">
            <a:extLst>
              <a:ext uri="{FF2B5EF4-FFF2-40B4-BE49-F238E27FC236}">
                <a16:creationId xmlns:a16="http://schemas.microsoft.com/office/drawing/2014/main" id="{189FF16E-05CB-41B8-8246-D7E61C541150}"/>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06583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CB5B-7077-434D-B49D-7833BD998A14}"/>
              </a:ext>
            </a:extLst>
          </p:cNvPr>
          <p:cNvSpPr>
            <a:spLocks noGrp="1"/>
          </p:cNvSpPr>
          <p:nvPr>
            <p:ph type="title"/>
          </p:nvPr>
        </p:nvSpPr>
        <p:spPr/>
        <p:txBody>
          <a:bodyPr/>
          <a:lstStyle/>
          <a:p>
            <a:r>
              <a:rPr lang="en-GB" dirty="0"/>
              <a:t>Aims (1/2)</a:t>
            </a:r>
          </a:p>
        </p:txBody>
      </p:sp>
      <p:sp>
        <p:nvSpPr>
          <p:cNvPr id="3" name="Content Placeholder 2">
            <a:extLst>
              <a:ext uri="{FF2B5EF4-FFF2-40B4-BE49-F238E27FC236}">
                <a16:creationId xmlns:a16="http://schemas.microsoft.com/office/drawing/2014/main" id="{04CCC859-B816-49D3-B8EB-15EF958ECA6D}"/>
              </a:ext>
            </a:extLst>
          </p:cNvPr>
          <p:cNvSpPr>
            <a:spLocks noGrp="1"/>
          </p:cNvSpPr>
          <p:nvPr>
            <p:ph idx="1"/>
          </p:nvPr>
        </p:nvSpPr>
        <p:spPr/>
        <p:txBody>
          <a:bodyPr>
            <a:normAutofit fontScale="85000" lnSpcReduction="20000"/>
          </a:bodyPr>
          <a:lstStyle/>
          <a:p>
            <a:r>
              <a:rPr lang="en-GB" dirty="0"/>
              <a:t>Understand computer programming concepts</a:t>
            </a:r>
          </a:p>
          <a:p>
            <a:pPr lvl="1"/>
            <a:r>
              <a:rPr lang="en-GB" dirty="0"/>
              <a:t>Variables</a:t>
            </a:r>
          </a:p>
          <a:p>
            <a:pPr lvl="1"/>
            <a:r>
              <a:rPr lang="en-GB" dirty="0"/>
              <a:t>Control flow</a:t>
            </a:r>
          </a:p>
          <a:p>
            <a:pPr lvl="1"/>
            <a:r>
              <a:rPr lang="en-GB" dirty="0"/>
              <a:t>Loops</a:t>
            </a:r>
          </a:p>
          <a:p>
            <a:pPr lvl="1"/>
            <a:r>
              <a:rPr lang="en-GB" dirty="0"/>
              <a:t>Conditional statements</a:t>
            </a:r>
          </a:p>
          <a:p>
            <a:pPr lvl="1"/>
            <a:r>
              <a:rPr lang="en-GB" dirty="0"/>
              <a:t>Classes, functions/methods</a:t>
            </a:r>
          </a:p>
          <a:p>
            <a:r>
              <a:rPr lang="en-GB" dirty="0"/>
              <a:t>Develop familiarity with the Python programming language</a:t>
            </a:r>
          </a:p>
          <a:p>
            <a:r>
              <a:rPr lang="en-GB" dirty="0"/>
              <a:t>Learn to:</a:t>
            </a:r>
          </a:p>
          <a:p>
            <a:pPr lvl="1"/>
            <a:r>
              <a:rPr lang="en-GB" dirty="0"/>
              <a:t>Read data from and write data to files</a:t>
            </a:r>
          </a:p>
          <a:p>
            <a:pPr lvl="1"/>
            <a:r>
              <a:rPr lang="en-GB" dirty="0"/>
              <a:t>Use lists as data structures</a:t>
            </a:r>
          </a:p>
          <a:p>
            <a:pPr lvl="1"/>
            <a:r>
              <a:rPr lang="en-GB" dirty="0"/>
              <a:t>Handle coordinates in lists</a:t>
            </a:r>
          </a:p>
          <a:p>
            <a:pPr lvl="1"/>
            <a:r>
              <a:rPr lang="en-GB" dirty="0"/>
              <a:t>Display spatial data</a:t>
            </a:r>
          </a:p>
          <a:p>
            <a:pPr lvl="1"/>
            <a:r>
              <a:rPr lang="en-GB" dirty="0"/>
              <a:t>Process raster data</a:t>
            </a:r>
          </a:p>
          <a:p>
            <a:pPr lvl="1"/>
            <a:r>
              <a:rPr lang="en-GB" dirty="0"/>
              <a:t>Develop an object orientated model that produces an animation </a:t>
            </a:r>
          </a:p>
        </p:txBody>
      </p:sp>
    </p:spTree>
    <p:extLst>
      <p:ext uri="{BB962C8B-B14F-4D97-AF65-F5344CB8AC3E}">
        <p14:creationId xmlns:p14="http://schemas.microsoft.com/office/powerpoint/2010/main" val="103863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CB5B-7077-434D-B49D-7833BD998A14}"/>
              </a:ext>
            </a:extLst>
          </p:cNvPr>
          <p:cNvSpPr>
            <a:spLocks noGrp="1"/>
          </p:cNvSpPr>
          <p:nvPr>
            <p:ph type="title"/>
          </p:nvPr>
        </p:nvSpPr>
        <p:spPr/>
        <p:txBody>
          <a:bodyPr/>
          <a:lstStyle/>
          <a:p>
            <a:r>
              <a:rPr lang="en-GB" dirty="0"/>
              <a:t>Aims (2/2)</a:t>
            </a:r>
          </a:p>
        </p:txBody>
      </p:sp>
      <p:sp>
        <p:nvSpPr>
          <p:cNvPr id="3" name="Content Placeholder 2">
            <a:extLst>
              <a:ext uri="{FF2B5EF4-FFF2-40B4-BE49-F238E27FC236}">
                <a16:creationId xmlns:a16="http://schemas.microsoft.com/office/drawing/2014/main" id="{04CCC859-B816-49D3-B8EB-15EF958ECA6D}"/>
              </a:ext>
            </a:extLst>
          </p:cNvPr>
          <p:cNvSpPr>
            <a:spLocks noGrp="1"/>
          </p:cNvSpPr>
          <p:nvPr>
            <p:ph idx="1"/>
          </p:nvPr>
        </p:nvSpPr>
        <p:spPr/>
        <p:txBody>
          <a:bodyPr>
            <a:normAutofit fontScale="85000" lnSpcReduction="20000"/>
          </a:bodyPr>
          <a:lstStyle/>
          <a:p>
            <a:r>
              <a:rPr lang="en-GB" dirty="0"/>
              <a:t>Advance your computational thinking</a:t>
            </a:r>
          </a:p>
          <a:p>
            <a:r>
              <a:rPr lang="en-GB" dirty="0"/>
              <a:t>Consider how to study geographical things by developing models and ways to process data that you design from scratch</a:t>
            </a:r>
          </a:p>
          <a:p>
            <a:r>
              <a:rPr lang="en-GB" dirty="0"/>
              <a:t>Practice and develop problem solving skills</a:t>
            </a:r>
          </a:p>
          <a:p>
            <a:r>
              <a:rPr lang="en-GB" dirty="0"/>
              <a:t>Understand generic programming tasks and how to go about these in Python</a:t>
            </a:r>
          </a:p>
          <a:p>
            <a:pPr lvl="1"/>
            <a:r>
              <a:rPr lang="en-GB" dirty="0"/>
              <a:t>Tests</a:t>
            </a:r>
          </a:p>
          <a:p>
            <a:pPr lvl="1"/>
            <a:r>
              <a:rPr lang="en-GB" dirty="0"/>
              <a:t>Documentation</a:t>
            </a:r>
          </a:p>
          <a:p>
            <a:pPr lvl="1"/>
            <a:r>
              <a:rPr lang="en-GB" dirty="0"/>
              <a:t>Sharing</a:t>
            </a:r>
          </a:p>
          <a:p>
            <a:r>
              <a:rPr lang="en-GB" dirty="0"/>
              <a:t>Appreciate Python, its limitations and pitfalls</a:t>
            </a:r>
          </a:p>
          <a:p>
            <a:r>
              <a:rPr lang="en-GB" dirty="0"/>
              <a:t>Understand different ways to code and run Python</a:t>
            </a:r>
          </a:p>
          <a:p>
            <a:r>
              <a:rPr lang="en-GB" dirty="0"/>
              <a:t>Appreciate the utility and benefits of Integrated Development Environments, version control and source code repositories</a:t>
            </a:r>
          </a:p>
        </p:txBody>
      </p:sp>
    </p:spTree>
    <p:extLst>
      <p:ext uri="{BB962C8B-B14F-4D97-AF65-F5344CB8AC3E}">
        <p14:creationId xmlns:p14="http://schemas.microsoft.com/office/powerpoint/2010/main" val="44628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D651-BAF6-4FD7-8D5E-7DDA2C8497B5}"/>
              </a:ext>
            </a:extLst>
          </p:cNvPr>
          <p:cNvSpPr>
            <a:spLocks noGrp="1"/>
          </p:cNvSpPr>
          <p:nvPr>
            <p:ph type="title"/>
          </p:nvPr>
        </p:nvSpPr>
        <p:spPr/>
        <p:txBody>
          <a:bodyPr/>
          <a:lstStyle/>
          <a:p>
            <a:r>
              <a:rPr lang="en-GB" dirty="0"/>
              <a:t>Expectations</a:t>
            </a:r>
          </a:p>
        </p:txBody>
      </p:sp>
      <p:sp>
        <p:nvSpPr>
          <p:cNvPr id="3" name="Content Placeholder 2">
            <a:extLst>
              <a:ext uri="{FF2B5EF4-FFF2-40B4-BE49-F238E27FC236}">
                <a16:creationId xmlns:a16="http://schemas.microsoft.com/office/drawing/2014/main" id="{C8445E57-E8EA-481C-99EF-79A47981850D}"/>
              </a:ext>
            </a:extLst>
          </p:cNvPr>
          <p:cNvSpPr>
            <a:spLocks noGrp="1"/>
          </p:cNvSpPr>
          <p:nvPr>
            <p:ph idx="1"/>
          </p:nvPr>
        </p:nvSpPr>
        <p:spPr/>
        <p:txBody>
          <a:bodyPr>
            <a:normAutofit/>
          </a:bodyPr>
          <a:lstStyle/>
          <a:p>
            <a:r>
              <a:rPr lang="en-GB" dirty="0"/>
              <a:t>This is an introductory level course and is designed for complete beginners to become computer programmers</a:t>
            </a:r>
          </a:p>
          <a:p>
            <a:r>
              <a:rPr lang="en-GB" dirty="0"/>
              <a:t>There are some key concepts to learn</a:t>
            </a:r>
          </a:p>
          <a:p>
            <a:pPr lvl="1"/>
            <a:r>
              <a:rPr lang="en-GB" dirty="0"/>
              <a:t>Some are generally easy to grasp</a:t>
            </a:r>
          </a:p>
          <a:p>
            <a:pPr lvl="1"/>
            <a:r>
              <a:rPr lang="en-GB" dirty="0"/>
              <a:t>Others can take a while to understand and fully appreciate</a:t>
            </a:r>
          </a:p>
          <a:p>
            <a:pPr lvl="2"/>
            <a:r>
              <a:rPr lang="en-GB" dirty="0"/>
              <a:t>But given time and a bit of experience the understanding and appreciation should come…</a:t>
            </a:r>
          </a:p>
          <a:p>
            <a:r>
              <a:rPr lang="en-GB" dirty="0"/>
              <a:t>Not everything is likely to work first time or instantly - even if you have followed the instructions correctly </a:t>
            </a:r>
          </a:p>
        </p:txBody>
      </p:sp>
    </p:spTree>
    <p:extLst>
      <p:ext uri="{BB962C8B-B14F-4D97-AF65-F5344CB8AC3E}">
        <p14:creationId xmlns:p14="http://schemas.microsoft.com/office/powerpoint/2010/main" val="117050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78DF-636F-465E-9570-88EF8E9ECFFB}"/>
              </a:ext>
            </a:extLst>
          </p:cNvPr>
          <p:cNvSpPr>
            <a:spLocks noGrp="1"/>
          </p:cNvSpPr>
          <p:nvPr>
            <p:ph type="title"/>
          </p:nvPr>
        </p:nvSpPr>
        <p:spPr/>
        <p:txBody>
          <a:bodyPr/>
          <a:lstStyle/>
          <a:p>
            <a:r>
              <a:rPr lang="en-GB" dirty="0"/>
              <a:t>The learning journey</a:t>
            </a:r>
          </a:p>
        </p:txBody>
      </p:sp>
      <p:sp>
        <p:nvSpPr>
          <p:cNvPr id="3" name="Content Placeholder 2">
            <a:extLst>
              <a:ext uri="{FF2B5EF4-FFF2-40B4-BE49-F238E27FC236}">
                <a16:creationId xmlns:a16="http://schemas.microsoft.com/office/drawing/2014/main" id="{A7EEF279-77EB-459C-933C-A2149EE1A581}"/>
              </a:ext>
            </a:extLst>
          </p:cNvPr>
          <p:cNvSpPr>
            <a:spLocks noGrp="1"/>
          </p:cNvSpPr>
          <p:nvPr>
            <p:ph idx="1"/>
          </p:nvPr>
        </p:nvSpPr>
        <p:spPr/>
        <p:txBody>
          <a:bodyPr>
            <a:normAutofit fontScale="92500" lnSpcReduction="20000"/>
          </a:bodyPr>
          <a:lstStyle/>
          <a:p>
            <a:r>
              <a:rPr lang="en-GB" dirty="0"/>
              <a:t>Go at your own pace</a:t>
            </a:r>
          </a:p>
          <a:p>
            <a:pPr lvl="1"/>
            <a:r>
              <a:rPr lang="en-GB" dirty="0"/>
              <a:t>Take time to develop your skills</a:t>
            </a:r>
          </a:p>
          <a:p>
            <a:pPr lvl="1"/>
            <a:r>
              <a:rPr lang="en-GB" dirty="0"/>
              <a:t>Learners with more experience tend to make faster progress</a:t>
            </a:r>
          </a:p>
          <a:p>
            <a:r>
              <a:rPr lang="en-GB" dirty="0"/>
              <a:t>Build up your skills and knowledge step by step</a:t>
            </a:r>
          </a:p>
          <a:p>
            <a:pPr lvl="1"/>
            <a:r>
              <a:rPr lang="en-GB" dirty="0"/>
              <a:t>Practice is key to success</a:t>
            </a:r>
          </a:p>
          <a:p>
            <a:pPr lvl="1"/>
            <a:r>
              <a:rPr lang="en-GB" dirty="0"/>
              <a:t>Repetition is good</a:t>
            </a:r>
          </a:p>
          <a:p>
            <a:pPr lvl="1"/>
            <a:r>
              <a:rPr lang="en-GB" dirty="0"/>
              <a:t>Test, test, test</a:t>
            </a:r>
          </a:p>
          <a:p>
            <a:r>
              <a:rPr lang="en-GB" dirty="0"/>
              <a:t>Be experimental</a:t>
            </a:r>
          </a:p>
          <a:p>
            <a:pPr lvl="1"/>
            <a:r>
              <a:rPr lang="en-GB" dirty="0"/>
              <a:t>Don’t be scared of errors</a:t>
            </a:r>
          </a:p>
          <a:p>
            <a:pPr lvl="2"/>
            <a:r>
              <a:rPr lang="en-GB" dirty="0"/>
              <a:t>These help us learn what works and what doesn’t</a:t>
            </a:r>
          </a:p>
          <a:p>
            <a:r>
              <a:rPr lang="en-GB" dirty="0"/>
              <a:t>It can help to talk to other learners and work together in class</a:t>
            </a:r>
          </a:p>
          <a:p>
            <a:pPr lvl="1"/>
            <a:r>
              <a:rPr lang="en-GB" dirty="0"/>
              <a:t>Please feel free to do this or work through things on your own</a:t>
            </a:r>
          </a:p>
        </p:txBody>
      </p:sp>
    </p:spTree>
    <p:extLst>
      <p:ext uri="{BB962C8B-B14F-4D97-AF65-F5344CB8AC3E}">
        <p14:creationId xmlns:p14="http://schemas.microsoft.com/office/powerpoint/2010/main" val="130463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78DF-636F-465E-9570-88EF8E9ECFFB}"/>
              </a:ext>
            </a:extLst>
          </p:cNvPr>
          <p:cNvSpPr>
            <a:spLocks noGrp="1"/>
          </p:cNvSpPr>
          <p:nvPr>
            <p:ph type="title"/>
          </p:nvPr>
        </p:nvSpPr>
        <p:spPr/>
        <p:txBody>
          <a:bodyPr/>
          <a:lstStyle/>
          <a:p>
            <a:r>
              <a:rPr lang="en-GB" dirty="0"/>
              <a:t>Assignment/assessment</a:t>
            </a:r>
          </a:p>
        </p:txBody>
      </p:sp>
      <p:sp>
        <p:nvSpPr>
          <p:cNvPr id="3" name="Content Placeholder 2">
            <a:extLst>
              <a:ext uri="{FF2B5EF4-FFF2-40B4-BE49-F238E27FC236}">
                <a16:creationId xmlns:a16="http://schemas.microsoft.com/office/drawing/2014/main" id="{A7EEF279-77EB-459C-933C-A2149EE1A581}"/>
              </a:ext>
            </a:extLst>
          </p:cNvPr>
          <p:cNvSpPr>
            <a:spLocks noGrp="1"/>
          </p:cNvSpPr>
          <p:nvPr>
            <p:ph idx="1"/>
          </p:nvPr>
        </p:nvSpPr>
        <p:spPr/>
        <p:txBody>
          <a:bodyPr>
            <a:normAutofit/>
          </a:bodyPr>
          <a:lstStyle/>
          <a:p>
            <a:r>
              <a:rPr lang="en-GB" dirty="0"/>
              <a:t>Assignment 1</a:t>
            </a:r>
          </a:p>
          <a:p>
            <a:pPr lvl="1"/>
            <a:r>
              <a:rPr lang="en-GB" dirty="0"/>
              <a:t>A portfolio built up from the practical exercises</a:t>
            </a:r>
          </a:p>
          <a:p>
            <a:pPr lvl="1"/>
            <a:r>
              <a:rPr lang="en-GB" dirty="0"/>
              <a:t>20% of the overall module mark</a:t>
            </a:r>
          </a:p>
          <a:p>
            <a:r>
              <a:rPr lang="en-GB" dirty="0"/>
              <a:t>Assignment 2</a:t>
            </a:r>
          </a:p>
          <a:p>
            <a:pPr lvl="1"/>
            <a:r>
              <a:rPr lang="en-GB" dirty="0"/>
              <a:t>An independent project</a:t>
            </a:r>
          </a:p>
          <a:p>
            <a:pPr lvl="1"/>
            <a:r>
              <a:rPr lang="en-GB" dirty="0"/>
              <a:t>80% of the overall module mark</a:t>
            </a:r>
          </a:p>
        </p:txBody>
      </p:sp>
    </p:spTree>
    <p:extLst>
      <p:ext uri="{BB962C8B-B14F-4D97-AF65-F5344CB8AC3E}">
        <p14:creationId xmlns:p14="http://schemas.microsoft.com/office/powerpoint/2010/main" val="2431876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78DF-636F-465E-9570-88EF8E9ECFFB}"/>
              </a:ext>
            </a:extLst>
          </p:cNvPr>
          <p:cNvSpPr>
            <a:spLocks noGrp="1"/>
          </p:cNvSpPr>
          <p:nvPr>
            <p:ph type="title"/>
          </p:nvPr>
        </p:nvSpPr>
        <p:spPr/>
        <p:txBody>
          <a:bodyPr/>
          <a:lstStyle/>
          <a:p>
            <a:r>
              <a:rPr lang="en-GB" dirty="0"/>
              <a:t>Next steps</a:t>
            </a:r>
          </a:p>
        </p:txBody>
      </p:sp>
      <p:sp>
        <p:nvSpPr>
          <p:cNvPr id="3" name="Content Placeholder 2">
            <a:extLst>
              <a:ext uri="{FF2B5EF4-FFF2-40B4-BE49-F238E27FC236}">
                <a16:creationId xmlns:a16="http://schemas.microsoft.com/office/drawing/2014/main" id="{A7EEF279-77EB-459C-933C-A2149EE1A581}"/>
              </a:ext>
            </a:extLst>
          </p:cNvPr>
          <p:cNvSpPr>
            <a:spLocks noGrp="1"/>
          </p:cNvSpPr>
          <p:nvPr>
            <p:ph idx="1"/>
          </p:nvPr>
        </p:nvSpPr>
        <p:spPr/>
        <p:txBody>
          <a:bodyPr>
            <a:normAutofit/>
          </a:bodyPr>
          <a:lstStyle/>
          <a:p>
            <a:r>
              <a:rPr lang="en-GB" altLang="en-US" dirty="0"/>
              <a:t>A first quiz</a:t>
            </a:r>
          </a:p>
          <a:p>
            <a:r>
              <a:rPr lang="en-GB" altLang="en-US" dirty="0"/>
              <a:t>A history of computer programming</a:t>
            </a:r>
          </a:p>
          <a:p>
            <a:r>
              <a:rPr lang="en-GB" altLang="en-US" sz="2800" dirty="0"/>
              <a:t>The basics of the Python programming language</a:t>
            </a:r>
          </a:p>
          <a:p>
            <a:r>
              <a:rPr lang="en-GB" altLang="en-US" dirty="0"/>
              <a:t>The software we will use</a:t>
            </a:r>
            <a:endParaRPr lang="en-GB" altLang="en-US" sz="2800" dirty="0"/>
          </a:p>
          <a:p>
            <a:r>
              <a:rPr lang="en-GB" altLang="en-US" dirty="0"/>
              <a:t>Intro Practical: Running Python 3 ways</a:t>
            </a:r>
          </a:p>
          <a:p>
            <a:pPr lvl="1"/>
            <a:r>
              <a:rPr lang="en-GB" altLang="en-US" dirty="0"/>
              <a:t>REPL</a:t>
            </a:r>
          </a:p>
          <a:p>
            <a:pPr lvl="1"/>
            <a:r>
              <a:rPr lang="en-GB" altLang="en-US" dirty="0" err="1"/>
              <a:t>Jupyter</a:t>
            </a:r>
            <a:r>
              <a:rPr lang="en-GB" altLang="en-US" dirty="0"/>
              <a:t> Notebook</a:t>
            </a:r>
          </a:p>
          <a:p>
            <a:pPr lvl="1"/>
            <a:r>
              <a:rPr lang="en-GB" altLang="en-US" dirty="0"/>
              <a:t>Spyder IDE</a:t>
            </a:r>
          </a:p>
          <a:p>
            <a:r>
              <a:rPr lang="en-GB" altLang="en-US" dirty="0"/>
              <a:t>GitHub practical</a:t>
            </a:r>
          </a:p>
        </p:txBody>
      </p:sp>
    </p:spTree>
    <p:extLst>
      <p:ext uri="{BB962C8B-B14F-4D97-AF65-F5344CB8AC3E}">
        <p14:creationId xmlns:p14="http://schemas.microsoft.com/office/powerpoint/2010/main" val="2929434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7653</TotalTime>
  <Words>875</Words>
  <Application>Microsoft Office PowerPoint</Application>
  <PresentationFormat>Widescreen</PresentationFormat>
  <Paragraphs>99</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Welcome to the course</vt:lpstr>
      <vt:lpstr>Aims (1/2)</vt:lpstr>
      <vt:lpstr>Aims (2/2)</vt:lpstr>
      <vt:lpstr>Expectations</vt:lpstr>
      <vt:lpstr>The learning journey</vt:lpstr>
      <vt:lpstr>Assignment/assessment</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Andy Turner</cp:lastModifiedBy>
  <cp:revision>169</cp:revision>
  <dcterms:created xsi:type="dcterms:W3CDTF">2017-08-07T14:40:53Z</dcterms:created>
  <dcterms:modified xsi:type="dcterms:W3CDTF">2022-01-22T18:23:58Z</dcterms:modified>
</cp:coreProperties>
</file>