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7">
  <p:sldMasterIdLst>
    <p:sldMasterId id="2147483714" r:id="rId1"/>
  </p:sldMasterIdLst>
  <p:notesMasterIdLst>
    <p:notesMasterId r:id="rId20"/>
  </p:notesMasterIdLst>
  <p:handoutMasterIdLst>
    <p:handoutMasterId r:id="rId21"/>
  </p:handoutMasterIdLst>
  <p:sldIdLst>
    <p:sldId id="392" r:id="rId2"/>
    <p:sldId id="307" r:id="rId3"/>
    <p:sldId id="401" r:id="rId4"/>
    <p:sldId id="402" r:id="rId5"/>
    <p:sldId id="403" r:id="rId6"/>
    <p:sldId id="311" r:id="rId7"/>
    <p:sldId id="404" r:id="rId8"/>
    <p:sldId id="405" r:id="rId9"/>
    <p:sldId id="406" r:id="rId10"/>
    <p:sldId id="407" r:id="rId11"/>
    <p:sldId id="316" r:id="rId12"/>
    <p:sldId id="317" r:id="rId13"/>
    <p:sldId id="408" r:id="rId14"/>
    <p:sldId id="409" r:id="rId15"/>
    <p:sldId id="410" r:id="rId16"/>
    <p:sldId id="330" r:id="rId17"/>
    <p:sldId id="344" r:id="rId18"/>
    <p:sldId id="349" r:id="rId19"/>
  </p:sldIdLst>
  <p:sldSz cx="12192000" cy="6858000"/>
  <p:notesSz cx="6797675" cy="987425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75976" autoAdjust="0"/>
  </p:normalViewPr>
  <p:slideViewPr>
    <p:cSldViewPr>
      <p:cViewPr varScale="1">
        <p:scale>
          <a:sx n="80" d="100"/>
          <a:sy n="80" d="100"/>
        </p:scale>
        <p:origin x="106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858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05350"/>
            <a:ext cx="4984750" cy="44656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2227" name="Rectangle 3"/>
          <p:cNvSpPr>
            <a:spLocks noGrp="1" noRot="1" noChangeAspect="1" noChangeArrowheads="1" noTextEdit="1"/>
          </p:cNvSpPr>
          <p:nvPr>
            <p:ph type="sldImg" idx="2"/>
          </p:nvPr>
        </p:nvSpPr>
        <p:spPr bwMode="auto">
          <a:xfrm>
            <a:off x="331788" y="863600"/>
            <a:ext cx="6134100" cy="3451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11356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3C03FA7-782A-4BE9-90DD-1AA08FD53959}"/>
              </a:ext>
            </a:extLst>
          </p:cNvPr>
          <p:cNvSpPr>
            <a:spLocks noGrp="1" noRot="1" noChangeAspect="1" noTextEdit="1"/>
          </p:cNvSpPr>
          <p:nvPr>
            <p:ph type="sldImg"/>
          </p:nvPr>
        </p:nvSpPr>
        <p:spPr>
          <a:xfrm>
            <a:off x="331788" y="863600"/>
            <a:ext cx="6134100" cy="3451225"/>
          </a:xfrm>
          <a:ln/>
        </p:spPr>
      </p:sp>
      <p:sp>
        <p:nvSpPr>
          <p:cNvPr id="66563" name="Notes Placeholder 2">
            <a:extLst>
              <a:ext uri="{FF2B5EF4-FFF2-40B4-BE49-F238E27FC236}">
                <a16:creationId xmlns:a16="http://schemas.microsoft.com/office/drawing/2014/main" id="{B548FE02-1A37-4128-8195-1332EEB339E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Individual-level models are a) often the best way to model systems; b) the latest and greatest thing in modelling; c) relatively easy to understand. Given this, let's look at two types of individual-based model, CAs and ABMs, as examples. This will help when we come to look more generally at the modelling process later. </a:t>
            </a:r>
          </a:p>
        </p:txBody>
      </p:sp>
    </p:spTree>
    <p:extLst>
      <p:ext uri="{BB962C8B-B14F-4D97-AF65-F5344CB8AC3E}">
        <p14:creationId xmlns:p14="http://schemas.microsoft.com/office/powerpoint/2010/main" val="97246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51841C6-EA8A-4C76-A364-AE752F082746}"/>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8763966-2E9E-431A-B2F1-35BE31E1491A}" type="slidenum">
              <a:rPr lang="en-US" altLang="en-US" sz="1800"/>
              <a:pPr eaLnBrk="1" hangingPunct="1">
                <a:spcBef>
                  <a:spcPct val="0"/>
                </a:spcBef>
              </a:pPr>
              <a:t>10</a:t>
            </a:fld>
            <a:endParaRPr lang="en-US" altLang="en-US" sz="1800"/>
          </a:p>
        </p:txBody>
      </p:sp>
      <p:sp>
        <p:nvSpPr>
          <p:cNvPr id="75779" name="Rectangle 2">
            <a:extLst>
              <a:ext uri="{FF2B5EF4-FFF2-40B4-BE49-F238E27FC236}">
                <a16:creationId xmlns:a16="http://schemas.microsoft.com/office/drawing/2014/main" id="{C4A749FE-6F0E-4F66-9F1D-92D595143FBC}"/>
              </a:ext>
            </a:extLst>
          </p:cNvPr>
          <p:cNvSpPr>
            <a:spLocks noGrp="1" noRot="1" noChangeAspect="1" noChangeArrowheads="1" noTextEdit="1"/>
          </p:cNvSpPr>
          <p:nvPr>
            <p:ph type="sldImg"/>
          </p:nvPr>
        </p:nvSpPr>
        <p:spPr>
          <a:xfrm>
            <a:off x="331788" y="863600"/>
            <a:ext cx="6134100" cy="3451225"/>
          </a:xfrm>
          <a:ln/>
        </p:spPr>
      </p:sp>
      <p:sp>
        <p:nvSpPr>
          <p:cNvPr id="75780" name="Rectangle 3">
            <a:extLst>
              <a:ext uri="{FF2B5EF4-FFF2-40B4-BE49-F238E27FC236}">
                <a16:creationId xmlns:a16="http://schemas.microsoft.com/office/drawing/2014/main" id="{834100D0-B978-469E-814D-A601E7D2BEB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If you did the handout experiments, you’ll realise that some CA combinations stay the same over time, some are periodic, and some move (in that order on the handout).</a:t>
            </a:r>
          </a:p>
          <a:p>
            <a:pPr eaLnBrk="1" hangingPunct="1"/>
            <a:r>
              <a:rPr lang="en-GB" altLang="en-US" dirty="0">
                <a:cs typeface="Arial" panose="020B0604020202020204" pitchFamily="34" charset="0"/>
              </a:rPr>
              <a:t>The top example shows a figure known as a “glider”. It moves one square diagonally every five time steps. The figure below is an example of a periodic CA combination. It returns to its starting state after three moves.</a:t>
            </a:r>
          </a:p>
          <a:p>
            <a:pPr eaLnBrk="1" hangingPunct="1"/>
            <a:r>
              <a:rPr lang="en-GB" altLang="en-US" dirty="0">
                <a:cs typeface="Arial" panose="020B0604020202020204" pitchFamily="34" charset="0"/>
              </a:rPr>
              <a:t>A great CA program which can be used to make the Game of Life is “Boppers” by Rudy Rucker. You can download a free version at…</a:t>
            </a:r>
          </a:p>
          <a:p>
            <a:pPr eaLnBrk="1" hangingPunct="1"/>
            <a:r>
              <a:rPr lang="en-GB" altLang="en-US" dirty="0">
                <a:cs typeface="Arial" panose="020B0604020202020204" pitchFamily="34" charset="0"/>
              </a:rPr>
              <a:t>http://www.mathcs.sjsu.edu/faculty/rucker/boppers.htm</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Again, if you can’t read the caption, it says: “Figure from The Computational Beauty of Nature: Computer Explorations of Fractals, Chaos, Complex Systems, and Adaptation. Copyright </a:t>
            </a:r>
            <a:r>
              <a:rPr lang="en-GB" altLang="en-US" dirty="0">
                <a:cs typeface="Times New Roman" panose="02020603050405020304" pitchFamily="18" charset="0"/>
              </a:rPr>
              <a:t>© 1998-2000 by Gary William Flake. All rights reserved. Permission granted for educational, scholarly, and personal use provided that this notice remains intact and unaltered. No part of this work may be reproduced for commercial purposes without prior permission from the MIT Press.” It’s pretty super nice of them to allow us poor academics to use them, so I’m glad to draw attention to it.</a:t>
            </a:r>
            <a:endParaRPr lang="en-US" altLang="en-US" dirty="0">
              <a:cs typeface="Times New Roman" panose="02020603050405020304" pitchFamily="18" charset="0"/>
            </a:endParaRPr>
          </a:p>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409074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A01D893F-3D34-4794-8568-223146EACC9D}"/>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D04C875-6F88-4CC9-B5EA-8E1E990D2BD1}" type="slidenum">
              <a:rPr lang="en-US" altLang="en-US" sz="1800"/>
              <a:pPr eaLnBrk="1" hangingPunct="1">
                <a:spcBef>
                  <a:spcPct val="0"/>
                </a:spcBef>
              </a:pPr>
              <a:t>11</a:t>
            </a:fld>
            <a:endParaRPr lang="en-US" altLang="en-US" sz="1800"/>
          </a:p>
        </p:txBody>
      </p:sp>
      <p:sp>
        <p:nvSpPr>
          <p:cNvPr id="76803" name="Rectangle 2">
            <a:extLst>
              <a:ext uri="{FF2B5EF4-FFF2-40B4-BE49-F238E27FC236}">
                <a16:creationId xmlns:a16="http://schemas.microsoft.com/office/drawing/2014/main" id="{FD8DE0DC-8321-4E7A-AB1D-BEBAA1C98285}"/>
              </a:ext>
            </a:extLst>
          </p:cNvPr>
          <p:cNvSpPr>
            <a:spLocks noGrp="1" noRot="1" noChangeAspect="1" noChangeArrowheads="1" noTextEdit="1"/>
          </p:cNvSpPr>
          <p:nvPr>
            <p:ph type="sldImg"/>
          </p:nvPr>
        </p:nvSpPr>
        <p:spPr>
          <a:xfrm>
            <a:off x="331788" y="863600"/>
            <a:ext cx="6134100" cy="3451225"/>
          </a:xfrm>
          <a:ln/>
        </p:spPr>
      </p:sp>
      <p:sp>
        <p:nvSpPr>
          <p:cNvPr id="76804" name="Rectangle 3">
            <a:extLst>
              <a:ext uri="{FF2B5EF4-FFF2-40B4-BE49-F238E27FC236}">
                <a16:creationId xmlns:a16="http://schemas.microsoft.com/office/drawing/2014/main" id="{ECDEACAA-F059-4BC4-BF41-E64E5317ABA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CAs can very simply be applied to some systems. A good example is forest fires. Each cell is given some fuel, and the rule is basically "if you're next to a fire, catch fire, and burn until the fuel is gone". Obviously you can also include probability to represent wind direction etc. Such models are used by real firefighters to predict fire spreads.</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http://www.youtube.com/watch?v=RVcya3Tg5QU</a:t>
            </a:r>
          </a:p>
          <a:p>
            <a:pPr eaLnBrk="1" hangingPunct="1"/>
            <a:r>
              <a:rPr lang="en-GB" altLang="en-US" dirty="0">
                <a:cs typeface="Arial" panose="020B0604020202020204" pitchFamily="34" charset="0"/>
              </a:rPr>
              <a:t>CAs used in bush/forest fire research…</a:t>
            </a:r>
          </a:p>
          <a:p>
            <a:pPr eaLnBrk="1" hangingPunct="1"/>
            <a:r>
              <a:rPr lang="en-US" altLang="en-US" dirty="0">
                <a:cs typeface="Arial" panose="020B0604020202020204" pitchFamily="34" charset="0"/>
              </a:rPr>
              <a:t>http://www.worldscinet.com/ijmpc/08/0802/S0129183197000175.html</a:t>
            </a:r>
          </a:p>
          <a:p>
            <a:pPr eaLnBrk="1" hangingPunct="1"/>
            <a:r>
              <a:rPr lang="en-GB" altLang="en-US" dirty="0">
                <a:cs typeface="Arial" panose="020B0604020202020204" pitchFamily="34" charset="0"/>
              </a:rPr>
              <a:t>CAs used in ecology modelling (applet)…</a:t>
            </a:r>
          </a:p>
          <a:p>
            <a:pPr eaLnBrk="1" hangingPunct="1"/>
            <a:r>
              <a:rPr lang="en-US" altLang="en-US" dirty="0">
                <a:cs typeface="Arial" panose="020B0604020202020204" pitchFamily="34" charset="0"/>
              </a:rPr>
              <a:t>http://www.stensland.net/java/erin.html</a:t>
            </a:r>
          </a:p>
          <a:p>
            <a:pPr eaLnBrk="1" hangingPunct="1"/>
            <a:r>
              <a:rPr lang="en-US" altLang="en-US" dirty="0">
                <a:cs typeface="Arial" panose="020B0604020202020204" pitchFamily="34" charset="0"/>
              </a:rPr>
              <a:t>The forest fire animation is originally from…</a:t>
            </a:r>
          </a:p>
          <a:p>
            <a:pPr eaLnBrk="1" hangingPunct="1"/>
            <a:r>
              <a:rPr lang="en-US" altLang="en-US" dirty="0">
                <a:cs typeface="Arial" panose="020B0604020202020204" pitchFamily="34" charset="0"/>
              </a:rPr>
              <a:t>http://www.csc.fi/math_topics/Movies/CA.html</a:t>
            </a:r>
          </a:p>
        </p:txBody>
      </p:sp>
    </p:spTree>
    <p:extLst>
      <p:ext uri="{BB962C8B-B14F-4D97-AF65-F5344CB8AC3E}">
        <p14:creationId xmlns:p14="http://schemas.microsoft.com/office/powerpoint/2010/main" val="185268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F0324FA-15B1-4083-8B36-043315AD4617}"/>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4DB12A5-E05B-4C8F-9CA3-7C808AB6C8E0}" type="slidenum">
              <a:rPr lang="en-US" altLang="en-US" sz="1800"/>
              <a:pPr eaLnBrk="1" hangingPunct="1">
                <a:spcBef>
                  <a:spcPct val="0"/>
                </a:spcBef>
              </a:pPr>
              <a:t>12</a:t>
            </a:fld>
            <a:endParaRPr lang="en-US" altLang="en-US" sz="1800"/>
          </a:p>
        </p:txBody>
      </p:sp>
      <p:sp>
        <p:nvSpPr>
          <p:cNvPr id="77827" name="Rectangle 2">
            <a:extLst>
              <a:ext uri="{FF2B5EF4-FFF2-40B4-BE49-F238E27FC236}">
                <a16:creationId xmlns:a16="http://schemas.microsoft.com/office/drawing/2014/main" id="{9F2B4D35-D9F8-46A3-A7FB-4C648C3F6E3A}"/>
              </a:ext>
            </a:extLst>
          </p:cNvPr>
          <p:cNvSpPr>
            <a:spLocks noGrp="1" noRot="1" noChangeAspect="1" noChangeArrowheads="1" noTextEdit="1"/>
          </p:cNvSpPr>
          <p:nvPr>
            <p:ph type="sldImg"/>
          </p:nvPr>
        </p:nvSpPr>
        <p:spPr>
          <a:xfrm>
            <a:off x="331788" y="863600"/>
            <a:ext cx="6134100" cy="3451225"/>
          </a:xfrm>
          <a:ln/>
        </p:spPr>
      </p:sp>
      <p:sp>
        <p:nvSpPr>
          <p:cNvPr id="77828" name="Rectangle 3">
            <a:extLst>
              <a:ext uri="{FF2B5EF4-FFF2-40B4-BE49-F238E27FC236}">
                <a16:creationId xmlns:a16="http://schemas.microsoft.com/office/drawing/2014/main" id="{49183E3E-E53F-4DDB-B802-4A5C3703472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For a good introduction, overview and example of using CAs to model cities see… </a:t>
            </a:r>
          </a:p>
          <a:p>
            <a:pPr eaLnBrk="1" hangingPunct="1"/>
            <a:r>
              <a:rPr lang="en-GB" altLang="en-US">
                <a:cs typeface="Arial" panose="020B0604020202020204" pitchFamily="34" charset="0"/>
              </a:rPr>
              <a:t>Deal, B. and Fournier, D.F. ‘Ecological Urban Dynamics and Spatial Modeling’ Construction Engineering Research Laboratory , University of Illinois.</a:t>
            </a:r>
          </a:p>
          <a:p>
            <a:pPr eaLnBrk="1" hangingPunct="1"/>
            <a:r>
              <a:rPr lang="en-GB" altLang="en-US">
                <a:cs typeface="Arial" panose="020B0604020202020204" pitchFamily="34" charset="0"/>
              </a:rPr>
              <a:t>http://www.rehearsal.uiuc.edu/NSF/report/Sstarlogo2000.html</a:t>
            </a:r>
          </a:p>
          <a:p>
            <a:pPr eaLnBrk="1" hangingPunct="1"/>
            <a:r>
              <a:rPr lang="en-GB" altLang="en-US">
                <a:cs typeface="Arial" panose="020B0604020202020204" pitchFamily="34" charset="0"/>
              </a:rPr>
              <a:t>See also Batty, M. (1992) ‘Urban Modeling in Computer-Graphic and Geographic Information System Environments’ Environment and Planning, B, 19, p.678-708.</a:t>
            </a:r>
          </a:p>
          <a:p>
            <a:pPr eaLnBrk="1" hangingPunct="1"/>
            <a:r>
              <a:rPr lang="en-GB" altLang="en-US">
                <a:cs typeface="Arial" panose="020B0604020202020204" pitchFamily="34" charset="0"/>
              </a:rPr>
              <a:t>http://www.envplan.com/epb/abstracts/b19/b190663.html</a:t>
            </a:r>
          </a:p>
          <a:p>
            <a:pPr eaLnBrk="1" hangingPunct="1"/>
            <a:r>
              <a:rPr lang="en-GB" altLang="en-US">
                <a:cs typeface="Arial" panose="020B0604020202020204" pitchFamily="34" charset="0"/>
              </a:rPr>
              <a:t>In addition, ex-CASA researcher Paul Torrens has an online paper that outline some related work…</a:t>
            </a:r>
          </a:p>
          <a:p>
            <a:pPr eaLnBrk="1" hangingPunct="1"/>
            <a:r>
              <a:rPr lang="en-GB" altLang="en-US">
                <a:cs typeface="Arial" panose="020B0604020202020204" pitchFamily="34" charset="0"/>
              </a:rPr>
              <a:t>Working Paper 28: How Cellular Models of Urban Systems Work (1. Theory) - Paul M.Torrens </a:t>
            </a:r>
          </a:p>
          <a:p>
            <a:pPr eaLnBrk="1" hangingPunct="1"/>
            <a:r>
              <a:rPr lang="en-GB" altLang="en-US">
                <a:cs typeface="Arial" panose="020B0604020202020204" pitchFamily="34" charset="0"/>
              </a:rPr>
              <a:t>http://www.casa.ucl.ac.uk/how_ca_work.pdf</a:t>
            </a:r>
          </a:p>
          <a:p>
            <a:pPr eaLnBrk="1" hangingPunct="1"/>
            <a:endParaRPr lang="en-GB" altLang="en-US">
              <a:cs typeface="Arial" panose="020B0604020202020204" pitchFamily="34" charset="0"/>
            </a:endParaRPr>
          </a:p>
        </p:txBody>
      </p:sp>
    </p:spTree>
    <p:extLst>
      <p:ext uri="{BB962C8B-B14F-4D97-AF65-F5344CB8AC3E}">
        <p14:creationId xmlns:p14="http://schemas.microsoft.com/office/powerpoint/2010/main" val="359688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E405FA1-5D0A-4050-9F08-F5A249D8BED4}"/>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C9016287-6753-42AB-9FAD-F800BBD323E0}" type="slidenum">
              <a:rPr lang="en-US" altLang="en-US" sz="1800"/>
              <a:pPr eaLnBrk="1" hangingPunct="1">
                <a:spcBef>
                  <a:spcPct val="0"/>
                </a:spcBef>
              </a:pPr>
              <a:t>14</a:t>
            </a:fld>
            <a:endParaRPr lang="en-US" altLang="en-US" sz="1800"/>
          </a:p>
        </p:txBody>
      </p:sp>
      <p:sp>
        <p:nvSpPr>
          <p:cNvPr id="78851" name="Rectangle 2">
            <a:extLst>
              <a:ext uri="{FF2B5EF4-FFF2-40B4-BE49-F238E27FC236}">
                <a16:creationId xmlns:a16="http://schemas.microsoft.com/office/drawing/2014/main" id="{2092B38E-334A-4F20-B945-6B4FFBB86264}"/>
              </a:ext>
            </a:extLst>
          </p:cNvPr>
          <p:cNvSpPr>
            <a:spLocks noGrp="1" noRot="1" noChangeAspect="1" noChangeArrowheads="1" noTextEdit="1"/>
          </p:cNvSpPr>
          <p:nvPr>
            <p:ph type="sldImg"/>
          </p:nvPr>
        </p:nvSpPr>
        <p:spPr>
          <a:xfrm>
            <a:off x="331788" y="863600"/>
            <a:ext cx="6134100" cy="3451225"/>
          </a:xfrm>
          <a:ln/>
        </p:spPr>
      </p:sp>
      <p:sp>
        <p:nvSpPr>
          <p:cNvPr id="78852" name="Rectangle 3">
            <a:extLst>
              <a:ext uri="{FF2B5EF4-FFF2-40B4-BE49-F238E27FC236}">
                <a16:creationId xmlns:a16="http://schemas.microsoft.com/office/drawing/2014/main" id="{B3C2E933-9669-4519-A496-47C7BD032F0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Why Axelrod’s competition was too early and stripped down to really fit into Intelligent Agents as such, it is a simple and early example of the way the technology was going. Axelrod set up a computational environment of competing or cooperating software programmes, and looked at which was most successful at gaining computational resources.</a:t>
            </a:r>
            <a:endParaRPr lang="en-US" altLang="en-US" dirty="0">
              <a:cs typeface="Arial" panose="020B0604020202020204" pitchFamily="34" charset="0"/>
            </a:endParaRPr>
          </a:p>
        </p:txBody>
      </p:sp>
    </p:spTree>
    <p:extLst>
      <p:ext uri="{BB962C8B-B14F-4D97-AF65-F5344CB8AC3E}">
        <p14:creationId xmlns:p14="http://schemas.microsoft.com/office/powerpoint/2010/main" val="277797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C2AA186-9ADC-4D46-8487-56CFA0CA4F0C}"/>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34DE5C6-BB85-4DBD-899D-7282B6D49026}" type="slidenum">
              <a:rPr lang="en-US" altLang="en-US" sz="1800"/>
              <a:pPr eaLnBrk="1" hangingPunct="1">
                <a:spcBef>
                  <a:spcPct val="0"/>
                </a:spcBef>
              </a:pPr>
              <a:t>15</a:t>
            </a:fld>
            <a:endParaRPr lang="en-US" altLang="en-US" sz="1800"/>
          </a:p>
        </p:txBody>
      </p:sp>
      <p:sp>
        <p:nvSpPr>
          <p:cNvPr id="79875" name="Rectangle 2">
            <a:extLst>
              <a:ext uri="{FF2B5EF4-FFF2-40B4-BE49-F238E27FC236}">
                <a16:creationId xmlns:a16="http://schemas.microsoft.com/office/drawing/2014/main" id="{6FA9347F-30DA-41B4-8516-9B9A32C31B77}"/>
              </a:ext>
            </a:extLst>
          </p:cNvPr>
          <p:cNvSpPr>
            <a:spLocks noGrp="1" noRot="1" noChangeAspect="1" noChangeArrowheads="1" noTextEdit="1"/>
          </p:cNvSpPr>
          <p:nvPr>
            <p:ph type="sldImg"/>
          </p:nvPr>
        </p:nvSpPr>
        <p:spPr>
          <a:xfrm>
            <a:off x="331788" y="863600"/>
            <a:ext cx="6134100" cy="3451225"/>
          </a:xfrm>
          <a:ln/>
        </p:spPr>
      </p:sp>
      <p:sp>
        <p:nvSpPr>
          <p:cNvPr id="79876" name="Rectangle 3">
            <a:extLst>
              <a:ext uri="{FF2B5EF4-FFF2-40B4-BE49-F238E27FC236}">
                <a16:creationId xmlns:a16="http://schemas.microsoft.com/office/drawing/2014/main" id="{A96D9F89-D340-4FAE-9E98-E8CCA2C08DB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Axelrod’s competition is a repeated version of the Prisoner’s Dilemma. The idea is the people submitted several different kinds of behavioural rules, and the rules were allowed to fight it out over hundreds of runs of the Prisoner’s Dilemma to see which one came out best. It’s like seeing who would be most successful in an environment of lots of different types of people. It looks at whether we can “breed” social ethics simply by the interplay of competition and cooperation.  </a:t>
            </a:r>
            <a:endParaRPr lang="en-US" altLang="en-US">
              <a:cs typeface="Arial" panose="020B0604020202020204" pitchFamily="34" charset="0"/>
            </a:endParaRPr>
          </a:p>
        </p:txBody>
      </p:sp>
    </p:spTree>
    <p:extLst>
      <p:ext uri="{BB962C8B-B14F-4D97-AF65-F5344CB8AC3E}">
        <p14:creationId xmlns:p14="http://schemas.microsoft.com/office/powerpoint/2010/main" val="75921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seen in the core course how to build a basic agent. The above summarises this. For an Artificial Life, they're surprisingly easy to build.</a:t>
            </a:r>
          </a:p>
        </p:txBody>
      </p:sp>
    </p:spTree>
    <p:extLst>
      <p:ext uri="{BB962C8B-B14F-4D97-AF65-F5344CB8AC3E}">
        <p14:creationId xmlns:p14="http://schemas.microsoft.com/office/powerpoint/2010/main" val="2754166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18DEA381-2237-491B-BA3E-0A77385C3878}"/>
              </a:ext>
            </a:extLst>
          </p:cNvPr>
          <p:cNvSpPr>
            <a:spLocks noGrp="1" noRot="1" noChangeAspect="1" noTextEdit="1"/>
          </p:cNvSpPr>
          <p:nvPr>
            <p:ph type="sldImg"/>
          </p:nvPr>
        </p:nvSpPr>
        <p:spPr>
          <a:xfrm>
            <a:off x="331788" y="863600"/>
            <a:ext cx="6134100" cy="3451225"/>
          </a:xfrm>
          <a:ln/>
        </p:spPr>
      </p:sp>
      <p:sp>
        <p:nvSpPr>
          <p:cNvPr id="89091" name="Notes Placeholder 2">
            <a:extLst>
              <a:ext uri="{FF2B5EF4-FFF2-40B4-BE49-F238E27FC236}">
                <a16:creationId xmlns:a16="http://schemas.microsoft.com/office/drawing/2014/main" id="{188E615B-60B2-4816-A501-CBD63872A22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r>
              <a:rPr lang="en-US" altLang="en-US" dirty="0">
                <a:ea typeface="MS PGothic" panose="020B0600070205080204" pitchFamily="34" charset="-128"/>
                <a:cs typeface="Arial" panose="020B0604020202020204" pitchFamily="34" charset="0"/>
              </a:rPr>
              <a:t>While we built ours from scratch, there are toolkits to help you build agent based systems. </a:t>
            </a:r>
          </a:p>
        </p:txBody>
      </p:sp>
      <p:sp>
        <p:nvSpPr>
          <p:cNvPr id="89092" name="Slide Number Placeholder 3">
            <a:extLst>
              <a:ext uri="{FF2B5EF4-FFF2-40B4-BE49-F238E27FC236}">
                <a16:creationId xmlns:a16="http://schemas.microsoft.com/office/drawing/2014/main" id="{942F6355-782D-4136-8B51-07539FA93DE9}"/>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58D33C0-4254-47B5-9880-96A40F98A788}" type="slidenum">
              <a:rPr lang="en-GB" altLang="en-US" sz="1800">
                <a:latin typeface="Arial" panose="020B0604020202020204" pitchFamily="34" charset="0"/>
              </a:rPr>
              <a:pPr eaLnBrk="1" hangingPunct="1">
                <a:spcBef>
                  <a:spcPct val="0"/>
                </a:spcBef>
              </a:pPr>
              <a:t>17</a:t>
            </a:fld>
            <a:endParaRPr lang="en-GB" altLang="en-US" sz="1800">
              <a:latin typeface="Arial" panose="020B0604020202020204" pitchFamily="34" charset="0"/>
            </a:endParaRPr>
          </a:p>
        </p:txBody>
      </p:sp>
    </p:spTree>
    <p:extLst>
      <p:ext uri="{BB962C8B-B14F-4D97-AF65-F5344CB8AC3E}">
        <p14:creationId xmlns:p14="http://schemas.microsoft.com/office/powerpoint/2010/main" val="2981086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31951C9-22F6-4B74-BEDA-EE3708411EDD}"/>
              </a:ext>
            </a:extLst>
          </p:cNvPr>
          <p:cNvSpPr>
            <a:spLocks noGrp="1" noRot="1" noChangeAspect="1" noTextEdit="1"/>
          </p:cNvSpPr>
          <p:nvPr>
            <p:ph type="sldImg"/>
          </p:nvPr>
        </p:nvSpPr>
        <p:spPr>
          <a:xfrm>
            <a:off x="331788" y="863600"/>
            <a:ext cx="6134100" cy="3451225"/>
          </a:xfrm>
          <a:ln/>
        </p:spPr>
      </p:sp>
      <p:sp>
        <p:nvSpPr>
          <p:cNvPr id="92163" name="Notes Placeholder 2">
            <a:extLst>
              <a:ext uri="{FF2B5EF4-FFF2-40B4-BE49-F238E27FC236}">
                <a16:creationId xmlns:a16="http://schemas.microsoft.com/office/drawing/2014/main" id="{247C1E0C-E533-40A9-9102-2CE3EAF66E7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r>
              <a:rPr lang="en-GB" altLang="en-US" dirty="0">
                <a:ea typeface="MS PGothic" panose="020B0600070205080204" pitchFamily="34" charset="-128"/>
                <a:cs typeface="Arial" panose="020B0604020202020204" pitchFamily="34" charset="0"/>
              </a:rPr>
              <a:t>Generally speaking, you tend to find with frameworks that they provide nice functionality (for example, zoomable maps), but you trade that against having to build things their way, which often isn't how you'd want to do it (and can get in the way).</a:t>
            </a:r>
          </a:p>
          <a:p>
            <a:pPr eaLnBrk="1" hangingPunct="1">
              <a:spcBef>
                <a:spcPct val="0"/>
              </a:spcBef>
            </a:pPr>
            <a:endParaRPr lang="en-GB" altLang="en-US" dirty="0">
              <a:ea typeface="MS PGothic" panose="020B0600070205080204" pitchFamily="34" charset="-128"/>
              <a:cs typeface="Arial" panose="020B0604020202020204" pitchFamily="34" charset="0"/>
            </a:endParaRPr>
          </a:p>
          <a:p>
            <a:pPr eaLnBrk="1" hangingPunct="1">
              <a:spcBef>
                <a:spcPct val="0"/>
              </a:spcBef>
            </a:pPr>
            <a:r>
              <a:rPr lang="en-GB" altLang="en-US" dirty="0" err="1">
                <a:ea typeface="MS PGothic" panose="020B0600070205080204" pitchFamily="34" charset="-128"/>
                <a:cs typeface="Arial" panose="020B0604020202020204" pitchFamily="34" charset="0"/>
              </a:rPr>
              <a:t>Railsback</a:t>
            </a:r>
            <a:r>
              <a:rPr lang="en-GB" altLang="en-US" dirty="0">
                <a:ea typeface="MS PGothic" panose="020B0600070205080204" pitchFamily="34" charset="-128"/>
                <a:cs typeface="Arial" panose="020B0604020202020204" pitchFamily="34" charset="0"/>
              </a:rPr>
              <a:t>, Steven F., Steven L. </a:t>
            </a:r>
            <a:r>
              <a:rPr lang="en-GB" altLang="en-US" dirty="0" err="1">
                <a:ea typeface="MS PGothic" panose="020B0600070205080204" pitchFamily="34" charset="-128"/>
                <a:cs typeface="Arial" panose="020B0604020202020204" pitchFamily="34" charset="0"/>
              </a:rPr>
              <a:t>Lytinen</a:t>
            </a:r>
            <a:r>
              <a:rPr lang="en-GB" altLang="en-US" dirty="0">
                <a:ea typeface="MS PGothic" panose="020B0600070205080204" pitchFamily="34" charset="-128"/>
                <a:cs typeface="Arial" panose="020B0604020202020204" pitchFamily="34" charset="0"/>
              </a:rPr>
              <a:t>, and Stephen K. Jackson. 2006. Agent-based Simulation Platforms: Review and Development Recommendations. </a:t>
            </a:r>
            <a:r>
              <a:rPr lang="en-GB" altLang="en-US" i="1" dirty="0">
                <a:ea typeface="MS PGothic" panose="020B0600070205080204" pitchFamily="34" charset="-128"/>
                <a:cs typeface="Arial" panose="020B0604020202020204" pitchFamily="34" charset="0"/>
              </a:rPr>
              <a:t>Simulation</a:t>
            </a:r>
            <a:r>
              <a:rPr lang="en-GB" altLang="en-US" dirty="0">
                <a:ea typeface="MS PGothic" panose="020B0600070205080204" pitchFamily="34" charset="-128"/>
                <a:cs typeface="Arial" panose="020B0604020202020204" pitchFamily="34" charset="0"/>
              </a:rPr>
              <a:t> 82:9.</a:t>
            </a:r>
          </a:p>
          <a:p>
            <a:pPr eaLnBrk="1" hangingPunct="1">
              <a:spcBef>
                <a:spcPct val="0"/>
              </a:spcBef>
            </a:pPr>
            <a:endParaRPr lang="en-GB" altLang="en-US" dirty="0">
              <a:ea typeface="MS PGothic" panose="020B0600070205080204" pitchFamily="34" charset="-128"/>
              <a:cs typeface="Arial" panose="020B0604020202020204" pitchFamily="34" charset="0"/>
            </a:endParaRPr>
          </a:p>
          <a:p>
            <a:pPr eaLnBrk="1" hangingPunct="1">
              <a:spcBef>
                <a:spcPct val="0"/>
              </a:spcBef>
            </a:pPr>
            <a:r>
              <a:rPr lang="en-GB" altLang="en-US" dirty="0">
                <a:ea typeface="MS PGothic" panose="020B0600070205080204" pitchFamily="34" charset="-128"/>
                <a:cs typeface="Arial" panose="020B0604020202020204" pitchFamily="34" charset="0"/>
              </a:rPr>
              <a:t>Tobias, Robert, and Carole Hofmann. 2004. Evaluation of free Java-libraries for social-scientific agent based simulation. </a:t>
            </a:r>
            <a:r>
              <a:rPr lang="en-GB" altLang="en-US" i="1" dirty="0">
                <a:ea typeface="MS PGothic" panose="020B0600070205080204" pitchFamily="34" charset="-128"/>
                <a:cs typeface="Arial" panose="020B0604020202020204" pitchFamily="34" charset="0"/>
              </a:rPr>
              <a:t>Journal of Artificial Societies and Social Simulation</a:t>
            </a:r>
            <a:r>
              <a:rPr lang="en-GB" altLang="en-US" dirty="0">
                <a:ea typeface="MS PGothic" panose="020B0600070205080204" pitchFamily="34" charset="-128"/>
                <a:cs typeface="Arial" panose="020B0604020202020204" pitchFamily="34" charset="0"/>
              </a:rPr>
              <a:t> 7(1). http://jasss.soc.surrey.ac.uk/7/1/6.html</a:t>
            </a:r>
          </a:p>
          <a:p>
            <a:pPr eaLnBrk="1" hangingPunct="1">
              <a:spcBef>
                <a:spcPct val="0"/>
              </a:spcBef>
            </a:pPr>
            <a:r>
              <a:rPr lang="en-GB" altLang="en-US" dirty="0">
                <a:ea typeface="MS PGothic" panose="020B0600070205080204" pitchFamily="34" charset="-128"/>
                <a:cs typeface="Arial" panose="020B0604020202020204" pitchFamily="34" charset="0"/>
              </a:rPr>
              <a:t>http://www.swarm.org/wiki/Tools_for_Agent-Based_Modelling</a:t>
            </a:r>
          </a:p>
          <a:p>
            <a:pPr eaLnBrk="1" hangingPunct="1">
              <a:spcBef>
                <a:spcPct val="0"/>
              </a:spcBef>
            </a:pPr>
            <a:endParaRPr lang="en-GB" altLang="en-US" dirty="0">
              <a:ea typeface="MS PGothic" panose="020B0600070205080204" pitchFamily="34" charset="-128"/>
              <a:cs typeface="Arial" panose="020B0604020202020204" pitchFamily="34" charset="0"/>
            </a:endParaRPr>
          </a:p>
          <a:p>
            <a:pPr eaLnBrk="1" hangingPunct="1">
              <a:spcBef>
                <a:spcPct val="0"/>
              </a:spcBef>
            </a:pPr>
            <a:r>
              <a:rPr lang="en-GB" altLang="en-US" dirty="0">
                <a:ea typeface="MS PGothic" panose="020B0600070205080204" pitchFamily="34" charset="-128"/>
                <a:cs typeface="Arial" panose="020B0604020202020204" pitchFamily="34" charset="0"/>
              </a:rPr>
              <a:t>The image is from the MESA website.</a:t>
            </a:r>
          </a:p>
        </p:txBody>
      </p:sp>
      <p:sp>
        <p:nvSpPr>
          <p:cNvPr id="92164" name="Slide Number Placeholder 3">
            <a:extLst>
              <a:ext uri="{FF2B5EF4-FFF2-40B4-BE49-F238E27FC236}">
                <a16:creationId xmlns:a16="http://schemas.microsoft.com/office/drawing/2014/main" id="{A57A54AB-47A9-45BF-BD5F-69B4ADB96DA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19A8F9E-4961-4548-870F-480EB9FADB27}" type="slidenum">
              <a:rPr lang="en-GB" altLang="en-US" sz="1800">
                <a:latin typeface="Arial" panose="020B0604020202020204" pitchFamily="34" charset="0"/>
              </a:rPr>
              <a:pPr eaLnBrk="1" hangingPunct="1">
                <a:spcBef>
                  <a:spcPct val="0"/>
                </a:spcBef>
              </a:pPr>
              <a:t>18</a:t>
            </a:fld>
            <a:endParaRPr lang="en-GB" altLang="en-US" sz="1800">
              <a:latin typeface="Arial" panose="020B0604020202020204" pitchFamily="34" charset="0"/>
            </a:endParaRPr>
          </a:p>
        </p:txBody>
      </p:sp>
    </p:spTree>
    <p:extLst>
      <p:ext uri="{BB962C8B-B14F-4D97-AF65-F5344CB8AC3E}">
        <p14:creationId xmlns:p14="http://schemas.microsoft.com/office/powerpoint/2010/main" val="157242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F411D07-F857-48E6-9FC0-6E2784348832}"/>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8FDB6BA-2B52-49DE-9BB1-1200EBC94C90}" type="slidenum">
              <a:rPr lang="en-US" altLang="en-US" sz="1800"/>
              <a:pPr eaLnBrk="1" hangingPunct="1">
                <a:spcBef>
                  <a:spcPct val="0"/>
                </a:spcBef>
              </a:pPr>
              <a:t>2</a:t>
            </a:fld>
            <a:endParaRPr lang="en-US" altLang="en-US" sz="1800"/>
          </a:p>
        </p:txBody>
      </p:sp>
      <p:sp>
        <p:nvSpPr>
          <p:cNvPr id="67587" name="Rectangle 2">
            <a:extLst>
              <a:ext uri="{FF2B5EF4-FFF2-40B4-BE49-F238E27FC236}">
                <a16:creationId xmlns:a16="http://schemas.microsoft.com/office/drawing/2014/main" id="{008963A7-CE82-439A-B4E2-8413577CFB41}"/>
              </a:ext>
            </a:extLst>
          </p:cNvPr>
          <p:cNvSpPr>
            <a:spLocks noGrp="1" noRot="1" noChangeAspect="1" noChangeArrowheads="1" noTextEdit="1"/>
          </p:cNvSpPr>
          <p:nvPr>
            <p:ph type="sldImg"/>
          </p:nvPr>
        </p:nvSpPr>
        <p:spPr>
          <a:xfrm>
            <a:off x="331788" y="863600"/>
            <a:ext cx="6134100" cy="3451225"/>
          </a:xfrm>
          <a:ln/>
        </p:spPr>
      </p:sp>
      <p:sp>
        <p:nvSpPr>
          <p:cNvPr id="67588" name="Rectangle 3">
            <a:extLst>
              <a:ext uri="{FF2B5EF4-FFF2-40B4-BE49-F238E27FC236}">
                <a16:creationId xmlns:a16="http://schemas.microsoft.com/office/drawing/2014/main" id="{FD79C387-52DF-4CE4-AC04-435C7D90367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cs typeface="Arial" panose="020B0604020202020204" pitchFamily="34" charset="0"/>
            </a:endParaRPr>
          </a:p>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402488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1CF8354-7C10-4AC2-9B99-554C1E421187}"/>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311B748-2F34-43F0-A6B7-4C5764B31F25}" type="slidenum">
              <a:rPr lang="en-US" altLang="en-US" sz="1800"/>
              <a:pPr eaLnBrk="1" hangingPunct="1">
                <a:spcBef>
                  <a:spcPct val="0"/>
                </a:spcBef>
              </a:pPr>
              <a:t>3</a:t>
            </a:fld>
            <a:endParaRPr lang="en-US" altLang="en-US" sz="1800"/>
          </a:p>
        </p:txBody>
      </p:sp>
      <p:sp>
        <p:nvSpPr>
          <p:cNvPr id="68611" name="Rectangle 2">
            <a:extLst>
              <a:ext uri="{FF2B5EF4-FFF2-40B4-BE49-F238E27FC236}">
                <a16:creationId xmlns:a16="http://schemas.microsoft.com/office/drawing/2014/main" id="{D8F4F2DA-9CC2-41B5-B84D-392D05B74D28}"/>
              </a:ext>
            </a:extLst>
          </p:cNvPr>
          <p:cNvSpPr>
            <a:spLocks noGrp="1" noRot="1" noChangeAspect="1" noChangeArrowheads="1" noTextEdit="1"/>
          </p:cNvSpPr>
          <p:nvPr>
            <p:ph type="sldImg"/>
          </p:nvPr>
        </p:nvSpPr>
        <p:spPr>
          <a:xfrm>
            <a:off x="331788" y="863600"/>
            <a:ext cx="6134100" cy="3451225"/>
          </a:xfrm>
          <a:ln/>
        </p:spPr>
      </p:sp>
      <p:sp>
        <p:nvSpPr>
          <p:cNvPr id="68612" name="Rectangle 3">
            <a:extLst>
              <a:ext uri="{FF2B5EF4-FFF2-40B4-BE49-F238E27FC236}">
                <a16:creationId xmlns:a16="http://schemas.microsoft.com/office/drawing/2014/main" id="{0617F843-795E-4E02-8F1D-870F96FCF5D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At this point you should do the 1D CA exercise on the handout associated with this lecture.</a:t>
            </a:r>
          </a:p>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28869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607839EA-E2BD-42D7-8A12-D532BC0CF4E0}"/>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A35D0B0-03B1-40A2-B7B8-2EAFE5BCF98D}" type="slidenum">
              <a:rPr lang="en-US" altLang="en-US" sz="1800"/>
              <a:pPr eaLnBrk="1" hangingPunct="1">
                <a:spcBef>
                  <a:spcPct val="0"/>
                </a:spcBef>
              </a:pPr>
              <a:t>4</a:t>
            </a:fld>
            <a:endParaRPr lang="en-US" altLang="en-US" sz="1800"/>
          </a:p>
        </p:txBody>
      </p:sp>
      <p:sp>
        <p:nvSpPr>
          <p:cNvPr id="69635" name="Rectangle 2">
            <a:extLst>
              <a:ext uri="{FF2B5EF4-FFF2-40B4-BE49-F238E27FC236}">
                <a16:creationId xmlns:a16="http://schemas.microsoft.com/office/drawing/2014/main" id="{9987A499-C6D7-4646-9A0C-395BFB13FFEE}"/>
              </a:ext>
            </a:extLst>
          </p:cNvPr>
          <p:cNvSpPr>
            <a:spLocks noGrp="1" noRot="1" noChangeAspect="1" noChangeArrowheads="1" noTextEdit="1"/>
          </p:cNvSpPr>
          <p:nvPr>
            <p:ph type="sldImg"/>
          </p:nvPr>
        </p:nvSpPr>
        <p:spPr>
          <a:xfrm>
            <a:off x="1098550" y="863600"/>
            <a:ext cx="4600575" cy="3451225"/>
          </a:xfrm>
          <a:ln/>
        </p:spPr>
      </p:sp>
      <p:sp>
        <p:nvSpPr>
          <p:cNvPr id="69636" name="Rectangle 3">
            <a:extLst>
              <a:ext uri="{FF2B5EF4-FFF2-40B4-BE49-F238E27FC236}">
                <a16:creationId xmlns:a16="http://schemas.microsoft.com/office/drawing/2014/main" id="{3C005FD8-B607-457A-B097-EAA3E14DB2A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The figure above (which is that generated by the 1D CA on the handout) is pretty much identical to a fractal form called the “</a:t>
            </a:r>
            <a:r>
              <a:rPr lang="en-GB" altLang="en-US" dirty="0" err="1">
                <a:cs typeface="Arial" panose="020B0604020202020204" pitchFamily="34" charset="0"/>
              </a:rPr>
              <a:t>Sierpinski</a:t>
            </a:r>
            <a:r>
              <a:rPr lang="en-GB" altLang="en-US" dirty="0">
                <a:cs typeface="Arial" panose="020B0604020202020204" pitchFamily="34" charset="0"/>
              </a:rPr>
              <a:t> Gasket”. Another way you can form the shape is by taking a triangle and replacing all the corners with triangles a third the size, and repeating the operation. </a:t>
            </a:r>
          </a:p>
          <a:p>
            <a:pPr eaLnBrk="1" hangingPunct="1"/>
            <a:r>
              <a:rPr lang="en-GB" altLang="en-US" dirty="0">
                <a:cs typeface="Arial" panose="020B0604020202020204" pitchFamily="34" charset="0"/>
              </a:rPr>
              <a:t>http://www.cut-the-knot.com/ctk/Sierpinski.html</a:t>
            </a:r>
          </a:p>
          <a:p>
            <a:pPr eaLnBrk="1" hangingPunct="1"/>
            <a:r>
              <a:rPr lang="en-GB" altLang="en-US" dirty="0">
                <a:cs typeface="Arial" panose="020B0604020202020204" pitchFamily="34" charset="0"/>
              </a:rPr>
              <a:t>The generation of this complex shape from a simple rule seems unlikely, but this kind of development is characteristic of a number of simple systems.</a:t>
            </a:r>
          </a:p>
          <a:p>
            <a:pPr eaLnBrk="1" hangingPunct="1"/>
            <a:r>
              <a:rPr lang="en-GB" altLang="en-US" dirty="0">
                <a:cs typeface="Arial" panose="020B0604020202020204" pitchFamily="34" charset="0"/>
              </a:rPr>
              <a:t>The figure is from the excellent book The Computational Beauty of Nature, by Gary William Flake. </a:t>
            </a:r>
          </a:p>
          <a:p>
            <a:pPr eaLnBrk="1" hangingPunct="1"/>
            <a:r>
              <a:rPr lang="en-US" altLang="en-US" dirty="0">
                <a:cs typeface="Arial" panose="020B0604020202020204" pitchFamily="34" charset="0"/>
              </a:rPr>
              <a:t>http://www.amazon.co.uk/exec/obidos/ASIN/0262561271/</a:t>
            </a:r>
            <a:endParaRPr lang="en-GB" altLang="en-US" dirty="0">
              <a:cs typeface="Arial" panose="020B0604020202020204" pitchFamily="34" charset="0"/>
            </a:endParaRPr>
          </a:p>
          <a:p>
            <a:pPr eaLnBrk="1" hangingPunct="1"/>
            <a:r>
              <a:rPr lang="en-US" altLang="en-US" dirty="0">
                <a:cs typeface="Arial" panose="020B0604020202020204" pitchFamily="34" charset="0"/>
              </a:rPr>
              <a:t>http://www-mitpress.mit.edu/books/FLAOH/cbnhtml/</a:t>
            </a:r>
            <a:endParaRPr lang="en-GB" altLang="en-US" dirty="0">
              <a:cs typeface="Arial" panose="020B0604020202020204" pitchFamily="34" charset="0"/>
            </a:endParaRPr>
          </a:p>
          <a:p>
            <a:pPr eaLnBrk="1" hangingPunct="1"/>
            <a:r>
              <a:rPr lang="en-GB" altLang="en-US" dirty="0">
                <a:cs typeface="Arial" panose="020B0604020202020204" pitchFamily="34" charset="0"/>
              </a:rPr>
              <a:t>The book covers much of the material covered in this course (fractals, AI, neural nets, CAs, Genetic Algorithms), but isn’t recommended as a “light read”. If you’re prepared to put in the hours on the (actually very basic) maths, it covers some astonishing ground, and you don’t actually need to know anything before you start as even the maths is explained.</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If you can’t read the notice on the bottom it says “Figure from The Computational Beauty of Nature: Computer Explorations of Fractals, Chaos, Complex Systems, and Adaptation. Copyright </a:t>
            </a:r>
            <a:r>
              <a:rPr lang="en-GB" altLang="en-US" dirty="0">
                <a:cs typeface="Times New Roman" panose="02020603050405020304" pitchFamily="18" charset="0"/>
              </a:rPr>
              <a:t>© 1998-2000 by Gary William Flake. All rights reserved. Permission granted for educational, scholarly, and personal use provided that this notice remains intact and unaltered. No part of this work may be reproduced for commercial purposes without prior permission from the MIT Press.”</a:t>
            </a:r>
            <a:endParaRPr lang="en-US" altLang="en-US" dirty="0">
              <a:cs typeface="Times New Roman" panose="02020603050405020304" pitchFamily="18" charset="0"/>
            </a:endParaRPr>
          </a:p>
        </p:txBody>
      </p:sp>
    </p:spTree>
    <p:extLst>
      <p:ext uri="{BB962C8B-B14F-4D97-AF65-F5344CB8AC3E}">
        <p14:creationId xmlns:p14="http://schemas.microsoft.com/office/powerpoint/2010/main" val="237305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89C96FA-C5DA-45DE-8580-ECF69EC80082}"/>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C35D813-57E4-4855-A80C-802BA1DFFF33}" type="slidenum">
              <a:rPr lang="en-US" altLang="en-US" sz="1800"/>
              <a:pPr eaLnBrk="1" hangingPunct="1">
                <a:spcBef>
                  <a:spcPct val="0"/>
                </a:spcBef>
              </a:pPr>
              <a:t>5</a:t>
            </a:fld>
            <a:endParaRPr lang="en-US" altLang="en-US" sz="1800"/>
          </a:p>
        </p:txBody>
      </p:sp>
      <p:sp>
        <p:nvSpPr>
          <p:cNvPr id="70659" name="Rectangle 2">
            <a:extLst>
              <a:ext uri="{FF2B5EF4-FFF2-40B4-BE49-F238E27FC236}">
                <a16:creationId xmlns:a16="http://schemas.microsoft.com/office/drawing/2014/main" id="{9F28181A-A601-42A3-8520-0C64275D79C7}"/>
              </a:ext>
            </a:extLst>
          </p:cNvPr>
          <p:cNvSpPr>
            <a:spLocks noGrp="1" noRot="1" noChangeAspect="1" noChangeArrowheads="1" noTextEdit="1"/>
          </p:cNvSpPr>
          <p:nvPr>
            <p:ph type="sldImg"/>
          </p:nvPr>
        </p:nvSpPr>
        <p:spPr>
          <a:xfrm>
            <a:off x="331788" y="863600"/>
            <a:ext cx="6134100" cy="3451225"/>
          </a:xfrm>
          <a:ln/>
        </p:spPr>
      </p:sp>
      <p:sp>
        <p:nvSpPr>
          <p:cNvPr id="70660" name="Rectangle 3">
            <a:extLst>
              <a:ext uri="{FF2B5EF4-FFF2-40B4-BE49-F238E27FC236}">
                <a16:creationId xmlns:a16="http://schemas.microsoft.com/office/drawing/2014/main" id="{F6838B80-8B2D-4E95-BB87-7F991398572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Note that just because a natural pattern looks like one generated from simple rules, it doesn’t follow that it is. To make that assumption would be a bit like saying “I own two pot plants, and there are two people next door: because they have the same number they </a:t>
            </a:r>
            <a:r>
              <a:rPr lang="en-GB" altLang="en-US" i="1">
                <a:cs typeface="Arial" panose="020B0604020202020204" pitchFamily="34" charset="0"/>
              </a:rPr>
              <a:t>must</a:t>
            </a:r>
            <a:r>
              <a:rPr lang="en-GB" altLang="en-US">
                <a:cs typeface="Arial" panose="020B0604020202020204" pitchFamily="34" charset="0"/>
              </a:rPr>
              <a:t> be caused by the same thing”.  </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Again, if you can’t read the notice on the bottom it says “Figure from The Computational Beauty of Nature: Computer Explorations of Fractals, Chaos, Complex Systems, and Adaptation. Copyright </a:t>
            </a:r>
            <a:r>
              <a:rPr lang="en-GB" altLang="en-US">
                <a:cs typeface="Times New Roman" panose="02020603050405020304" pitchFamily="18" charset="0"/>
              </a:rPr>
              <a:t>© 1998-2000 by Gary William Flake. All rights reserved. Permission granted for educational, scholarly, and personal use provided that this notice remains intact and unaltered. No part of this work may be reproduced for commercial purposes without prior permission from the MIT Press.”</a:t>
            </a:r>
            <a:endParaRPr lang="en-US" altLang="en-US">
              <a:cs typeface="Times New Roman" panose="02020603050405020304" pitchFamily="18" charset="0"/>
            </a:endParaRPr>
          </a:p>
          <a:p>
            <a:pPr eaLnBrk="1" hangingPunct="1">
              <a:buFontTx/>
              <a:buChar char="•"/>
            </a:pPr>
            <a:endParaRPr lang="en-US" altLang="en-US">
              <a:cs typeface="Arial" panose="020B0604020202020204" pitchFamily="34" charset="0"/>
            </a:endParaRPr>
          </a:p>
        </p:txBody>
      </p:sp>
    </p:spTree>
    <p:extLst>
      <p:ext uri="{BB962C8B-B14F-4D97-AF65-F5344CB8AC3E}">
        <p14:creationId xmlns:p14="http://schemas.microsoft.com/office/powerpoint/2010/main" val="379174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8D88A9AC-C1B5-4F7A-9E70-875F6FC408CB}"/>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4CE1210B-25ED-4B37-9C09-0E76B8AD1034}" type="slidenum">
              <a:rPr lang="en-US" altLang="en-US" sz="1800"/>
              <a:pPr eaLnBrk="1" hangingPunct="1">
                <a:spcBef>
                  <a:spcPct val="0"/>
                </a:spcBef>
              </a:pPr>
              <a:t>6</a:t>
            </a:fld>
            <a:endParaRPr lang="en-US" altLang="en-US" sz="1800"/>
          </a:p>
        </p:txBody>
      </p:sp>
      <p:sp>
        <p:nvSpPr>
          <p:cNvPr id="71683" name="Rectangle 2">
            <a:extLst>
              <a:ext uri="{FF2B5EF4-FFF2-40B4-BE49-F238E27FC236}">
                <a16:creationId xmlns:a16="http://schemas.microsoft.com/office/drawing/2014/main" id="{5DDFF2FC-379C-42CF-8A66-305643703A6E}"/>
              </a:ext>
            </a:extLst>
          </p:cNvPr>
          <p:cNvSpPr>
            <a:spLocks noGrp="1" noRot="1" noChangeAspect="1" noChangeArrowheads="1" noTextEdit="1"/>
          </p:cNvSpPr>
          <p:nvPr>
            <p:ph type="sldImg"/>
          </p:nvPr>
        </p:nvSpPr>
        <p:spPr>
          <a:xfrm>
            <a:off x="331788" y="863600"/>
            <a:ext cx="6134100" cy="3451225"/>
          </a:xfrm>
          <a:ln/>
        </p:spPr>
      </p:sp>
      <p:sp>
        <p:nvSpPr>
          <p:cNvPr id="71684" name="Rectangle 3">
            <a:extLst>
              <a:ext uri="{FF2B5EF4-FFF2-40B4-BE49-F238E27FC236}">
                <a16:creationId xmlns:a16="http://schemas.microsoft.com/office/drawing/2014/main" id="{9F0CD508-8013-4BEB-BDE6-D7DDAA96605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Notice how the shell in Gary Flake’s picture above looks somewhat like the 1D CA problem you worked through. Can we say the same processes are working at a chemical level to produce this pattern? Well, no, but we can at least say they </a:t>
            </a:r>
            <a:r>
              <a:rPr lang="en-GB" altLang="en-US" i="1">
                <a:cs typeface="Arial" panose="020B0604020202020204" pitchFamily="34" charset="0"/>
              </a:rPr>
              <a:t>might</a:t>
            </a:r>
            <a:r>
              <a:rPr lang="en-GB" altLang="en-US">
                <a:cs typeface="Arial" panose="020B0604020202020204" pitchFamily="34" charset="0"/>
              </a:rPr>
              <a:t> be.</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As with previous slides, the picture carries the following notice: “Figure from The Computational Beauty of Nature: Computer Explorations of Fractals, Chaos, Complex Systems, and Adaptation. Copyright </a:t>
            </a:r>
            <a:r>
              <a:rPr lang="en-GB" altLang="en-US">
                <a:cs typeface="Times New Roman" panose="02020603050405020304" pitchFamily="18" charset="0"/>
              </a:rPr>
              <a:t>© 1998-2000 by Gary William Flake. All rights reserved. Permission granted for educational, scholarly, and personal use provided that this notice remains intact and unaltered. No part of this work may be reproduced for commercial purposes without prior permission from the MIT Press.”</a:t>
            </a:r>
            <a:endParaRPr lang="en-US" altLang="en-US">
              <a:cs typeface="Times New Roman" panose="02020603050405020304" pitchFamily="18" charset="0"/>
            </a:endParaRPr>
          </a:p>
          <a:p>
            <a:pPr eaLnBrk="1" hangingPunct="1">
              <a:buFontTx/>
              <a:buChar char="•"/>
            </a:pPr>
            <a:endParaRPr lang="en-US" altLang="en-US">
              <a:cs typeface="Arial" panose="020B0604020202020204" pitchFamily="34" charset="0"/>
            </a:endParaRPr>
          </a:p>
        </p:txBody>
      </p:sp>
    </p:spTree>
    <p:extLst>
      <p:ext uri="{BB962C8B-B14F-4D97-AF65-F5344CB8AC3E}">
        <p14:creationId xmlns:p14="http://schemas.microsoft.com/office/powerpoint/2010/main" val="178697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046E476-7303-4C2F-822D-924D56E26A13}"/>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ED7437CE-B792-4506-840F-9C452757C09D}" type="slidenum">
              <a:rPr lang="en-US" altLang="en-US" sz="1800"/>
              <a:pPr eaLnBrk="1" hangingPunct="1">
                <a:spcBef>
                  <a:spcPct val="0"/>
                </a:spcBef>
              </a:pPr>
              <a:t>7</a:t>
            </a:fld>
            <a:endParaRPr lang="en-US" altLang="en-US" sz="1800"/>
          </a:p>
        </p:txBody>
      </p:sp>
      <p:sp>
        <p:nvSpPr>
          <p:cNvPr id="72707" name="Rectangle 2">
            <a:extLst>
              <a:ext uri="{FF2B5EF4-FFF2-40B4-BE49-F238E27FC236}">
                <a16:creationId xmlns:a16="http://schemas.microsoft.com/office/drawing/2014/main" id="{C4D14FC1-9775-4B68-83B5-E7BEC91C9392}"/>
              </a:ext>
            </a:extLst>
          </p:cNvPr>
          <p:cNvSpPr>
            <a:spLocks noGrp="1" noRot="1" noChangeAspect="1" noChangeArrowheads="1" noTextEdit="1"/>
          </p:cNvSpPr>
          <p:nvPr>
            <p:ph type="sldImg"/>
          </p:nvPr>
        </p:nvSpPr>
        <p:spPr>
          <a:xfrm>
            <a:off x="331788" y="863600"/>
            <a:ext cx="6134100" cy="3451225"/>
          </a:xfrm>
          <a:ln/>
        </p:spPr>
      </p:sp>
      <p:sp>
        <p:nvSpPr>
          <p:cNvPr id="72708" name="Rectangle 3">
            <a:extLst>
              <a:ext uri="{FF2B5EF4-FFF2-40B4-BE49-F238E27FC236}">
                <a16:creationId xmlns:a16="http://schemas.microsoft.com/office/drawing/2014/main" id="{6F84BFD1-9D01-4836-BC0A-818B7464D9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Models of Segregation (in Strategic Theory and Its Applications, Thomas C. Schelling (1969) The American Economic Review, Vol. 59, No. 2, Papers and Proceedings of the Eighty-first Annual Meeting of the American Economic Association. (May, 1969), pp. 488-493.</a:t>
            </a:r>
          </a:p>
          <a:p>
            <a:pPr eaLnBrk="1" hangingPunct="1"/>
            <a:r>
              <a:rPr lang="en-GB" altLang="en-US" dirty="0">
                <a:cs typeface="Arial" panose="020B0604020202020204" pitchFamily="34" charset="0"/>
              </a:rPr>
              <a:t>http://links.jstor.org/sici?sici=0002-8282%28196905%2959%3A2%3C488%3AMOS%3E2.0.CO%3B2-S </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Schelling felt that 50% was a mild preference. Of course, now we might thing that no preference is 'mild'.</a:t>
            </a:r>
          </a:p>
          <a:p>
            <a:pPr eaLnBrk="1" hangingPunct="1"/>
            <a:endParaRPr lang="en-GB" altLang="en-US" dirty="0">
              <a:cs typeface="Arial" panose="020B0604020202020204" pitchFamily="34" charset="0"/>
            </a:endParaRPr>
          </a:p>
        </p:txBody>
      </p:sp>
    </p:spTree>
    <p:extLst>
      <p:ext uri="{BB962C8B-B14F-4D97-AF65-F5344CB8AC3E}">
        <p14:creationId xmlns:p14="http://schemas.microsoft.com/office/powerpoint/2010/main" val="362344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2EBF93B-40D8-421C-A05C-E63D128A964D}"/>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4C595E2D-FD87-4E64-9D13-E26FF655D346}" type="slidenum">
              <a:rPr lang="en-US" altLang="en-US" sz="1800"/>
              <a:pPr eaLnBrk="1" hangingPunct="1">
                <a:spcBef>
                  <a:spcPct val="0"/>
                </a:spcBef>
              </a:pPr>
              <a:t>8</a:t>
            </a:fld>
            <a:endParaRPr lang="en-US" altLang="en-US" sz="1800"/>
          </a:p>
        </p:txBody>
      </p:sp>
      <p:sp>
        <p:nvSpPr>
          <p:cNvPr id="73731" name="Rectangle 2">
            <a:extLst>
              <a:ext uri="{FF2B5EF4-FFF2-40B4-BE49-F238E27FC236}">
                <a16:creationId xmlns:a16="http://schemas.microsoft.com/office/drawing/2014/main" id="{8A591AEE-42C3-48F6-81F0-A5378311B56C}"/>
              </a:ext>
            </a:extLst>
          </p:cNvPr>
          <p:cNvSpPr>
            <a:spLocks noGrp="1" noRot="1" noChangeAspect="1" noChangeArrowheads="1" noTextEdit="1"/>
          </p:cNvSpPr>
          <p:nvPr>
            <p:ph type="sldImg"/>
          </p:nvPr>
        </p:nvSpPr>
        <p:spPr>
          <a:xfrm>
            <a:off x="331788" y="863600"/>
            <a:ext cx="6134100" cy="3451225"/>
          </a:xfrm>
          <a:ln/>
        </p:spPr>
      </p:sp>
      <p:sp>
        <p:nvSpPr>
          <p:cNvPr id="73732" name="Rectangle 3">
            <a:extLst>
              <a:ext uri="{FF2B5EF4-FFF2-40B4-BE49-F238E27FC236}">
                <a16:creationId xmlns:a16="http://schemas.microsoft.com/office/drawing/2014/main" id="{6FFD9083-B7C2-4CA4-8171-E3E193F89A6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The classic paper in CA is…</a:t>
            </a:r>
          </a:p>
          <a:p>
            <a:pPr eaLnBrk="1" hangingPunct="1"/>
            <a:r>
              <a:rPr lang="en-US" altLang="en-US">
                <a:cs typeface="Arial" panose="020B0604020202020204" pitchFamily="34" charset="0"/>
              </a:rPr>
              <a:t>Neumann von, John (1966), Theory of Self-Reproducing Automata, University of Illionois Press, Champain, IL</a:t>
            </a:r>
            <a:endParaRPr lang="en-GB" altLang="en-US">
              <a:cs typeface="Arial" panose="020B0604020202020204" pitchFamily="34" charset="0"/>
            </a:endParaRPr>
          </a:p>
          <a:p>
            <a:pPr eaLnBrk="1" hangingPunct="1"/>
            <a:r>
              <a:rPr lang="en-GB" altLang="en-US">
                <a:cs typeface="Arial" panose="020B0604020202020204" pitchFamily="34" charset="0"/>
              </a:rPr>
              <a:t>You can find a summary at…</a:t>
            </a:r>
          </a:p>
          <a:p>
            <a:pPr eaLnBrk="1" hangingPunct="1"/>
            <a:r>
              <a:rPr lang="en-GB" altLang="en-US">
                <a:cs typeface="Arial" panose="020B0604020202020204" pitchFamily="34" charset="0"/>
              </a:rPr>
              <a:t>http://cba.mit.edu/events/03.11.ASE/docs/VonNeumann.pdf</a:t>
            </a:r>
          </a:p>
          <a:p>
            <a:pPr eaLnBrk="1" hangingPunct="1"/>
            <a:r>
              <a:rPr lang="en-GB" altLang="en-US">
                <a:cs typeface="Arial" panose="020B0604020202020204" pitchFamily="34" charset="0"/>
              </a:rPr>
              <a:t>You can find an explaination of Conway’s Game of Life, with animations, at…</a:t>
            </a:r>
          </a:p>
          <a:p>
            <a:pPr eaLnBrk="1" hangingPunct="1"/>
            <a:r>
              <a:rPr lang="en-US" altLang="en-US">
                <a:cs typeface="Arial" panose="020B0604020202020204" pitchFamily="34" charset="0"/>
              </a:rPr>
              <a:t>http://en.wikipedia.org/wiki/Conway%27s_Game_of_Life</a:t>
            </a:r>
          </a:p>
          <a:p>
            <a:pPr eaLnBrk="1" hangingPunct="1"/>
            <a:r>
              <a:rPr lang="en-GB" altLang="en-US">
                <a:cs typeface="Arial" panose="020B0604020202020204" pitchFamily="34" charset="0"/>
              </a:rPr>
              <a:t>At this point you should have a go at the Game of Life experiments on the handout associated with this lecture.</a:t>
            </a:r>
          </a:p>
        </p:txBody>
      </p:sp>
    </p:spTree>
    <p:extLst>
      <p:ext uri="{BB962C8B-B14F-4D97-AF65-F5344CB8AC3E}">
        <p14:creationId xmlns:p14="http://schemas.microsoft.com/office/powerpoint/2010/main" val="387560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2BF097F-B92B-47C5-82EA-BA6E95EB76EC}"/>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35D3060-DEB5-4E3C-90F5-5A835BDA32E2}" type="slidenum">
              <a:rPr lang="en-US" altLang="en-US" sz="1800"/>
              <a:pPr eaLnBrk="1" hangingPunct="1">
                <a:spcBef>
                  <a:spcPct val="0"/>
                </a:spcBef>
              </a:pPr>
              <a:t>9</a:t>
            </a:fld>
            <a:endParaRPr lang="en-US" altLang="en-US" sz="1800"/>
          </a:p>
        </p:txBody>
      </p:sp>
      <p:sp>
        <p:nvSpPr>
          <p:cNvPr id="74755" name="Rectangle 2">
            <a:extLst>
              <a:ext uri="{FF2B5EF4-FFF2-40B4-BE49-F238E27FC236}">
                <a16:creationId xmlns:a16="http://schemas.microsoft.com/office/drawing/2014/main" id="{CDAFF0B5-F5E8-49AD-8826-309051B82FA2}"/>
              </a:ext>
            </a:extLst>
          </p:cNvPr>
          <p:cNvSpPr>
            <a:spLocks noGrp="1" noRot="1" noChangeAspect="1" noChangeArrowheads="1" noTextEdit="1"/>
          </p:cNvSpPr>
          <p:nvPr>
            <p:ph type="sldImg"/>
          </p:nvPr>
        </p:nvSpPr>
        <p:spPr>
          <a:xfrm>
            <a:off x="331788" y="863600"/>
            <a:ext cx="6134100" cy="3451225"/>
          </a:xfrm>
          <a:ln/>
        </p:spPr>
      </p:sp>
      <p:sp>
        <p:nvSpPr>
          <p:cNvPr id="74756" name="Rectangle 3">
            <a:extLst>
              <a:ext uri="{FF2B5EF4-FFF2-40B4-BE49-F238E27FC236}">
                <a16:creationId xmlns:a16="http://schemas.microsoft.com/office/drawing/2014/main" id="{001CDE89-BEAE-464C-8CA9-CB8A51681D5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Look at this slide as a presentation to see the animation.</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You can run different creatures here… http://www.bitstorm.org/gameoflife/</a:t>
            </a:r>
          </a:p>
          <a:p>
            <a:pPr eaLnBrk="1" hangingPunct="1"/>
            <a:r>
              <a:rPr lang="en-GB" altLang="en-US" dirty="0">
                <a:cs typeface="Arial" panose="020B0604020202020204" pitchFamily="34" charset="0"/>
              </a:rPr>
              <a:t>This site also gives the rules, thus…</a:t>
            </a:r>
          </a:p>
          <a:p>
            <a:pPr eaLnBrk="1" hangingPunct="1"/>
            <a:r>
              <a:rPr lang="en-GB" altLang="en-US" dirty="0">
                <a:cs typeface="Arial" panose="020B0604020202020204" pitchFamily="34" charset="0"/>
              </a:rPr>
              <a:t>For a space that is 'populated': </a:t>
            </a:r>
          </a:p>
          <a:p>
            <a:pPr lvl="1" eaLnBrk="1" hangingPunct="1"/>
            <a:r>
              <a:rPr lang="en-GB" altLang="en-US" dirty="0">
                <a:cs typeface="Arial" panose="020B0604020202020204" pitchFamily="34" charset="0"/>
              </a:rPr>
              <a:t>Each cell with one or no </a:t>
            </a:r>
            <a:r>
              <a:rPr lang="en-GB" altLang="en-US" dirty="0" err="1">
                <a:cs typeface="Arial" panose="020B0604020202020204" pitchFamily="34" charset="0"/>
              </a:rPr>
              <a:t>neighbors</a:t>
            </a:r>
            <a:r>
              <a:rPr lang="en-GB" altLang="en-US" dirty="0">
                <a:cs typeface="Arial" panose="020B0604020202020204" pitchFamily="34" charset="0"/>
              </a:rPr>
              <a:t> dies, as if by loneliness. </a:t>
            </a:r>
          </a:p>
          <a:p>
            <a:pPr lvl="1" eaLnBrk="1" hangingPunct="1"/>
            <a:r>
              <a:rPr lang="en-GB" altLang="en-US" dirty="0">
                <a:cs typeface="Arial" panose="020B0604020202020204" pitchFamily="34" charset="0"/>
              </a:rPr>
              <a:t>Each cell with four or more </a:t>
            </a:r>
            <a:r>
              <a:rPr lang="en-GB" altLang="en-US" dirty="0" err="1">
                <a:cs typeface="Arial" panose="020B0604020202020204" pitchFamily="34" charset="0"/>
              </a:rPr>
              <a:t>neighbors</a:t>
            </a:r>
            <a:r>
              <a:rPr lang="en-GB" altLang="en-US" dirty="0">
                <a:cs typeface="Arial" panose="020B0604020202020204" pitchFamily="34" charset="0"/>
              </a:rPr>
              <a:t> dies, as if by overpopulation. </a:t>
            </a:r>
          </a:p>
          <a:p>
            <a:pPr lvl="1" eaLnBrk="1" hangingPunct="1"/>
            <a:r>
              <a:rPr lang="en-GB" altLang="en-US" dirty="0">
                <a:cs typeface="Arial" panose="020B0604020202020204" pitchFamily="34" charset="0"/>
              </a:rPr>
              <a:t>Each cell with two or three </a:t>
            </a:r>
            <a:r>
              <a:rPr lang="en-GB" altLang="en-US" dirty="0" err="1">
                <a:cs typeface="Arial" panose="020B0604020202020204" pitchFamily="34" charset="0"/>
              </a:rPr>
              <a:t>neighbors</a:t>
            </a:r>
            <a:r>
              <a:rPr lang="en-GB" altLang="en-US" dirty="0">
                <a:cs typeface="Arial" panose="020B0604020202020204" pitchFamily="34" charset="0"/>
              </a:rPr>
              <a:t> survives. </a:t>
            </a:r>
          </a:p>
          <a:p>
            <a:pPr eaLnBrk="1" hangingPunct="1"/>
            <a:r>
              <a:rPr lang="en-GB" altLang="en-US" dirty="0">
                <a:cs typeface="Arial" panose="020B0604020202020204" pitchFamily="34" charset="0"/>
              </a:rPr>
              <a:t>For a space that is 'empty' or 'unpopulated' </a:t>
            </a:r>
          </a:p>
          <a:p>
            <a:pPr lvl="1" eaLnBrk="1" hangingPunct="1"/>
            <a:r>
              <a:rPr lang="en-GB" altLang="en-US" dirty="0">
                <a:cs typeface="Arial" panose="020B0604020202020204" pitchFamily="34" charset="0"/>
              </a:rPr>
              <a:t>Each cell with three </a:t>
            </a:r>
            <a:r>
              <a:rPr lang="en-GB" altLang="en-US" dirty="0" err="1">
                <a:cs typeface="Arial" panose="020B0604020202020204" pitchFamily="34" charset="0"/>
              </a:rPr>
              <a:t>neighbors</a:t>
            </a:r>
            <a:r>
              <a:rPr lang="en-GB" altLang="en-US" dirty="0">
                <a:cs typeface="Arial" panose="020B0604020202020204" pitchFamily="34" charset="0"/>
              </a:rPr>
              <a:t> becomes populated.</a:t>
            </a:r>
          </a:p>
          <a:p>
            <a:pPr lvl="1" eaLnBrk="1" hangingPunct="1"/>
            <a:endParaRPr lang="en-GB" altLang="en-US" dirty="0">
              <a:cs typeface="Arial" panose="020B0604020202020204" pitchFamily="34" charset="0"/>
            </a:endParaRPr>
          </a:p>
          <a:p>
            <a:pPr lvl="1" eaLnBrk="1" hangingPunct="1"/>
            <a:r>
              <a:rPr lang="en-GB" altLang="en-US" dirty="0">
                <a:cs typeface="Arial" panose="020B0604020202020204" pitchFamily="34" charset="0"/>
              </a:rPr>
              <a:t>There are some examples on the handout you can try.</a:t>
            </a:r>
          </a:p>
          <a:p>
            <a:pPr eaLnBrk="1" hangingPunct="1"/>
            <a:endParaRPr lang="en-GB" altLang="en-US" dirty="0">
              <a:cs typeface="Arial" panose="020B0604020202020204" pitchFamily="34" charset="0"/>
            </a:endParaRPr>
          </a:p>
        </p:txBody>
      </p:sp>
    </p:spTree>
    <p:extLst>
      <p:ext uri="{BB962C8B-B14F-4D97-AF65-F5344CB8AC3E}">
        <p14:creationId xmlns:p14="http://schemas.microsoft.com/office/powerpoint/2010/main" val="222801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DBC8C8-B2AA-4877-ACAF-EC77FF4A9711}" type="slidenum">
              <a:rPr lang="en-GB"/>
              <a:pPr>
                <a:defRPr/>
              </a:pPr>
              <a:t>‹#›</a:t>
            </a:fld>
            <a:endParaRPr lang="en-GB"/>
          </a:p>
        </p:txBody>
      </p:sp>
    </p:spTree>
    <p:extLst>
      <p:ext uri="{BB962C8B-B14F-4D97-AF65-F5344CB8AC3E}">
        <p14:creationId xmlns:p14="http://schemas.microsoft.com/office/powerpoint/2010/main" val="388283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3A91D5-16BC-4ECB-8549-282307842A6A}" type="slidenum">
              <a:rPr lang="en-GB"/>
              <a:pPr>
                <a:defRPr/>
              </a:pPr>
              <a:t>‹#›</a:t>
            </a:fld>
            <a:endParaRPr lang="en-GB"/>
          </a:p>
        </p:txBody>
      </p:sp>
    </p:spTree>
    <p:extLst>
      <p:ext uri="{BB962C8B-B14F-4D97-AF65-F5344CB8AC3E}">
        <p14:creationId xmlns:p14="http://schemas.microsoft.com/office/powerpoint/2010/main" val="198924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4A1D1-4DAF-413D-A774-3B20D7182B58}" type="slidenum">
              <a:rPr lang="en-GB"/>
              <a:pPr>
                <a:defRPr/>
              </a:pPr>
              <a:t>‹#›</a:t>
            </a:fld>
            <a:endParaRPr lang="en-GB"/>
          </a:p>
        </p:txBody>
      </p:sp>
    </p:spTree>
    <p:extLst>
      <p:ext uri="{BB962C8B-B14F-4D97-AF65-F5344CB8AC3E}">
        <p14:creationId xmlns:p14="http://schemas.microsoft.com/office/powerpoint/2010/main" val="387218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47315B6-AE06-446A-BFCD-1797090A8881}"/>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C4B940C3-0334-4C9A-9DB6-F027C00A5D0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4BF4C48-6F08-4EFF-8758-A05A7E802CEC}"/>
              </a:ext>
            </a:extLst>
          </p:cNvPr>
          <p:cNvSpPr>
            <a:spLocks noGrp="1"/>
          </p:cNvSpPr>
          <p:nvPr>
            <p:ph type="sldNum" sz="quarter" idx="12"/>
          </p:nvPr>
        </p:nvSpPr>
        <p:spPr/>
        <p:txBody>
          <a:bodyPr/>
          <a:lstStyle>
            <a:lvl1pPr>
              <a:defRPr/>
            </a:lvl1pPr>
          </a:lstStyle>
          <a:p>
            <a:fld id="{EFC36D1F-9F5F-4035-9349-7EFDCBDE2711}" type="slidenum">
              <a:rPr lang="en-GB" altLang="en-US"/>
              <a:pPr/>
              <a:t>‹#›</a:t>
            </a:fld>
            <a:endParaRPr lang="en-GB" altLang="en-US"/>
          </a:p>
        </p:txBody>
      </p:sp>
    </p:spTree>
    <p:extLst>
      <p:ext uri="{BB962C8B-B14F-4D97-AF65-F5344CB8AC3E}">
        <p14:creationId xmlns:p14="http://schemas.microsoft.com/office/powerpoint/2010/main" val="52224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a:extLst>
              <a:ext uri="{FF2B5EF4-FFF2-40B4-BE49-F238E27FC236}">
                <a16:creationId xmlns:a16="http://schemas.microsoft.com/office/drawing/2014/main" id="{DCD4D525-C4AE-4FF4-8833-18E8AF256C7D}"/>
              </a:ext>
            </a:extLst>
          </p:cNvPr>
          <p:cNvSpPr>
            <a:spLocks noGrp="1"/>
          </p:cNvSpPr>
          <p:nvPr>
            <p:ph type="dt" sz="half" idx="10"/>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EA071D9C-2F1A-49B3-983B-CCFCA3739D41}"/>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B956AD91-30A7-4BBA-AEE1-79000D123E55}"/>
              </a:ext>
            </a:extLst>
          </p:cNvPr>
          <p:cNvSpPr>
            <a:spLocks noGrp="1"/>
          </p:cNvSpPr>
          <p:nvPr>
            <p:ph type="sldNum" sz="quarter" idx="12"/>
          </p:nvPr>
        </p:nvSpPr>
        <p:spPr/>
        <p:txBody>
          <a:bodyPr/>
          <a:lstStyle>
            <a:lvl1pPr>
              <a:defRPr/>
            </a:lvl1pPr>
          </a:lstStyle>
          <a:p>
            <a:fld id="{1C8D4340-D378-415E-8FB6-97F008E8DAA0}" type="slidenum">
              <a:rPr lang="en-GB" altLang="en-US"/>
              <a:pPr/>
              <a:t>‹#›</a:t>
            </a:fld>
            <a:endParaRPr lang="en-GB" altLang="en-US"/>
          </a:p>
        </p:txBody>
      </p:sp>
    </p:spTree>
    <p:extLst>
      <p:ext uri="{BB962C8B-B14F-4D97-AF65-F5344CB8AC3E}">
        <p14:creationId xmlns:p14="http://schemas.microsoft.com/office/powerpoint/2010/main" val="38790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BDE741-46DC-42B7-9AFD-CABEF59374F4}" type="slidenum">
              <a:rPr lang="en-GB"/>
              <a:pPr>
                <a:defRPr/>
              </a:pPr>
              <a:t>‹#›</a:t>
            </a:fld>
            <a:endParaRPr lang="en-GB"/>
          </a:p>
        </p:txBody>
      </p:sp>
    </p:spTree>
    <p:extLst>
      <p:ext uri="{BB962C8B-B14F-4D97-AF65-F5344CB8AC3E}">
        <p14:creationId xmlns:p14="http://schemas.microsoft.com/office/powerpoint/2010/main" val="77687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83A1E5-3B9B-4AE1-99FD-0917BC4B093A}" type="slidenum">
              <a:rPr lang="en-GB"/>
              <a:pPr>
                <a:defRPr/>
              </a:pPr>
              <a:t>‹#›</a:t>
            </a:fld>
            <a:endParaRPr lang="en-GB"/>
          </a:p>
        </p:txBody>
      </p:sp>
    </p:spTree>
    <p:extLst>
      <p:ext uri="{BB962C8B-B14F-4D97-AF65-F5344CB8AC3E}">
        <p14:creationId xmlns:p14="http://schemas.microsoft.com/office/powerpoint/2010/main" val="232629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A5F330-7792-484B-8315-C4CB1D2BF978}" type="slidenum">
              <a:rPr lang="en-GB"/>
              <a:pPr>
                <a:defRPr/>
              </a:pPr>
              <a:t>‹#›</a:t>
            </a:fld>
            <a:endParaRPr lang="en-GB"/>
          </a:p>
        </p:txBody>
      </p:sp>
    </p:spTree>
    <p:extLst>
      <p:ext uri="{BB962C8B-B14F-4D97-AF65-F5344CB8AC3E}">
        <p14:creationId xmlns:p14="http://schemas.microsoft.com/office/powerpoint/2010/main" val="253962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D11429-59BD-4851-B3DD-FD51FBEB67B9}" type="slidenum">
              <a:rPr lang="en-GB"/>
              <a:pPr>
                <a:defRPr/>
              </a:pPr>
              <a:t>‹#›</a:t>
            </a:fld>
            <a:endParaRPr lang="en-GB"/>
          </a:p>
        </p:txBody>
      </p:sp>
    </p:spTree>
    <p:extLst>
      <p:ext uri="{BB962C8B-B14F-4D97-AF65-F5344CB8AC3E}">
        <p14:creationId xmlns:p14="http://schemas.microsoft.com/office/powerpoint/2010/main" val="277338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9534B4-5505-47B5-B946-487A961F2E6C}" type="slidenum">
              <a:rPr lang="en-GB"/>
              <a:pPr>
                <a:defRPr/>
              </a:pPr>
              <a:t>‹#›</a:t>
            </a:fld>
            <a:endParaRPr lang="en-GB"/>
          </a:p>
        </p:txBody>
      </p:sp>
    </p:spTree>
    <p:extLst>
      <p:ext uri="{BB962C8B-B14F-4D97-AF65-F5344CB8AC3E}">
        <p14:creationId xmlns:p14="http://schemas.microsoft.com/office/powerpoint/2010/main" val="140830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EDACC8-AE9F-45D0-97B4-5F193EBA0D9C}" type="slidenum">
              <a:rPr lang="en-GB"/>
              <a:pPr>
                <a:defRPr/>
              </a:pPr>
              <a:t>‹#›</a:t>
            </a:fld>
            <a:endParaRPr lang="en-GB"/>
          </a:p>
        </p:txBody>
      </p:sp>
    </p:spTree>
    <p:extLst>
      <p:ext uri="{BB962C8B-B14F-4D97-AF65-F5344CB8AC3E}">
        <p14:creationId xmlns:p14="http://schemas.microsoft.com/office/powerpoint/2010/main" val="325575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817C8D-EE70-4516-90B9-995AD30D89C0}" type="slidenum">
              <a:rPr lang="en-GB"/>
              <a:pPr>
                <a:defRPr/>
              </a:pPr>
              <a:t>‹#›</a:t>
            </a:fld>
            <a:endParaRPr lang="en-GB"/>
          </a:p>
        </p:txBody>
      </p:sp>
    </p:spTree>
    <p:extLst>
      <p:ext uri="{BB962C8B-B14F-4D97-AF65-F5344CB8AC3E}">
        <p14:creationId xmlns:p14="http://schemas.microsoft.com/office/powerpoint/2010/main" val="284628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C65995-8545-400F-9D7E-CFD8A59DE4A8}" type="slidenum">
              <a:rPr lang="en-GB"/>
              <a:pPr>
                <a:defRPr/>
              </a:pPr>
              <a:t>‹#›</a:t>
            </a:fld>
            <a:endParaRPr lang="en-GB"/>
          </a:p>
        </p:txBody>
      </p:sp>
    </p:spTree>
    <p:extLst>
      <p:ext uri="{BB962C8B-B14F-4D97-AF65-F5344CB8AC3E}">
        <p14:creationId xmlns:p14="http://schemas.microsoft.com/office/powerpoint/2010/main" val="11440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2B69F344-FAC5-40BC-938D-431F41F2854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3.png"/><Relationship Id="rId4" Type="http://schemas.openxmlformats.org/officeDocument/2006/relationships/oleObject" Target="../embeddings/oleObject7.bin"/><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6.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D8458D25-5D3C-4405-ACCE-E12D34A2174A}"/>
              </a:ext>
            </a:extLst>
          </p:cNvPr>
          <p:cNvSpPr>
            <a:spLocks noGrp="1" noChangeArrowheads="1"/>
          </p:cNvSpPr>
          <p:nvPr>
            <p:ph idx="1"/>
          </p:nvPr>
        </p:nvSpPr>
        <p:spPr>
          <a:xfrm>
            <a:off x="695400" y="2349500"/>
            <a:ext cx="11017224" cy="4237038"/>
          </a:xfrm>
        </p:spPr>
        <p:txBody>
          <a:bodyPr rtlCol="0">
            <a:normAutofit/>
          </a:bodyPr>
          <a:lstStyle/>
          <a:p>
            <a:pPr lvl="1" eaLnBrk="1" fontAlgn="auto" hangingPunct="1">
              <a:spcAft>
                <a:spcPts val="0"/>
              </a:spcAft>
              <a:buNone/>
              <a:defRPr/>
            </a:pPr>
            <a:r>
              <a:rPr lang="en-GB" dirty="0">
                <a:solidFill>
                  <a:schemeClr val="bg1">
                    <a:lumMod val="50000"/>
                  </a:schemeClr>
                </a:solidFill>
              </a:rPr>
              <a:t>Modelling</a:t>
            </a:r>
          </a:p>
          <a:p>
            <a:pPr lvl="1" eaLnBrk="1" fontAlgn="auto" hangingPunct="1">
              <a:spcAft>
                <a:spcPts val="0"/>
              </a:spcAft>
              <a:buNone/>
              <a:defRPr/>
            </a:pPr>
            <a:r>
              <a:rPr lang="en-GB" sz="3600" dirty="0"/>
              <a:t>Examples:</a:t>
            </a:r>
          </a:p>
          <a:p>
            <a:pPr lvl="1" eaLnBrk="1" fontAlgn="auto" hangingPunct="1">
              <a:spcAft>
                <a:spcPts val="0"/>
              </a:spcAft>
              <a:buNone/>
              <a:defRPr/>
            </a:pPr>
            <a:r>
              <a:rPr lang="en-GB" sz="3600" dirty="0"/>
              <a:t>	Cellular Automata</a:t>
            </a:r>
          </a:p>
          <a:p>
            <a:pPr lvl="1" eaLnBrk="1" fontAlgn="auto" hangingPunct="1">
              <a:spcAft>
                <a:spcPts val="0"/>
              </a:spcAft>
              <a:buNone/>
              <a:defRPr/>
            </a:pPr>
            <a:r>
              <a:rPr lang="en-GB" dirty="0">
                <a:solidFill>
                  <a:schemeClr val="bg1">
                    <a:lumMod val="50000"/>
                  </a:schemeClr>
                </a:solidFill>
              </a:rPr>
              <a:t>	Agent-based models</a:t>
            </a:r>
          </a:p>
          <a:p>
            <a:pPr lvl="1" eaLnBrk="1" fontAlgn="auto" hangingPunct="1">
              <a:spcAft>
                <a:spcPts val="0"/>
              </a:spcAft>
              <a:buNone/>
              <a:defRPr/>
            </a:pPr>
            <a:r>
              <a:rPr lang="en-GB" sz="2000" dirty="0">
                <a:solidFill>
                  <a:schemeClr val="bg1">
                    <a:lumMod val="50000"/>
                  </a:schemeClr>
                </a:solidFill>
              </a:rPr>
              <a:t>The modelling process</a:t>
            </a: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56244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5660E76-DD26-4502-8155-103E214D2D46}"/>
              </a:ext>
            </a:extLst>
          </p:cNvPr>
          <p:cNvSpPr>
            <a:spLocks noGrp="1" noChangeArrowheads="1"/>
          </p:cNvSpPr>
          <p:nvPr>
            <p:ph type="title"/>
          </p:nvPr>
        </p:nvSpPr>
        <p:spPr>
          <a:xfrm>
            <a:off x="4079776" y="304800"/>
            <a:ext cx="7772400" cy="762000"/>
          </a:xfrm>
        </p:spPr>
        <p:txBody>
          <a:bodyPr/>
          <a:lstStyle/>
          <a:p>
            <a:r>
              <a:rPr lang="en-GB" altLang="en-US" sz="4000" dirty="0"/>
              <a:t>Two dimensional Game of Life CA</a:t>
            </a:r>
          </a:p>
        </p:txBody>
      </p:sp>
      <p:sp>
        <p:nvSpPr>
          <p:cNvPr id="22531" name="Rectangle 3">
            <a:extLst>
              <a:ext uri="{FF2B5EF4-FFF2-40B4-BE49-F238E27FC236}">
                <a16:creationId xmlns:a16="http://schemas.microsoft.com/office/drawing/2014/main" id="{F643E60D-BF8A-4890-99B2-680CF57BAFE0}"/>
              </a:ext>
            </a:extLst>
          </p:cNvPr>
          <p:cNvSpPr>
            <a:spLocks noGrp="1" noChangeArrowheads="1"/>
          </p:cNvSpPr>
          <p:nvPr>
            <p:ph sz="quarter" idx="1"/>
          </p:nvPr>
        </p:nvSpPr>
        <p:spPr>
          <a:xfrm>
            <a:off x="263352" y="1219200"/>
            <a:ext cx="9795048" cy="1143000"/>
          </a:xfrm>
        </p:spPr>
        <p:txBody>
          <a:bodyPr/>
          <a:lstStyle/>
          <a:p>
            <a:pPr marL="0" indent="0">
              <a:lnSpc>
                <a:spcPct val="90000"/>
              </a:lnSpc>
              <a:buNone/>
            </a:pPr>
            <a:r>
              <a:rPr lang="en-GB" altLang="en-US" sz="2600" dirty="0"/>
              <a:t>In two dimensions, over time, some CA cell combinations form moving or periodically repeating multi-cellular organisms.</a:t>
            </a:r>
          </a:p>
        </p:txBody>
      </p:sp>
      <p:grpSp>
        <p:nvGrpSpPr>
          <p:cNvPr id="22532" name="Group 11">
            <a:extLst>
              <a:ext uri="{FF2B5EF4-FFF2-40B4-BE49-F238E27FC236}">
                <a16:creationId xmlns:a16="http://schemas.microsoft.com/office/drawing/2014/main" id="{9B20D348-4481-458D-819D-67A87F83E10E}"/>
              </a:ext>
            </a:extLst>
          </p:cNvPr>
          <p:cNvGrpSpPr>
            <a:grpSpLocks/>
          </p:cNvGrpSpPr>
          <p:nvPr/>
        </p:nvGrpSpPr>
        <p:grpSpPr bwMode="auto">
          <a:xfrm>
            <a:off x="2667000" y="2667000"/>
            <a:ext cx="7086600" cy="3733800"/>
            <a:chOff x="672" y="1629"/>
            <a:chExt cx="4224" cy="2144"/>
          </a:xfrm>
        </p:grpSpPr>
        <p:graphicFrame>
          <p:nvGraphicFramePr>
            <p:cNvPr id="22533" name="Object 6">
              <a:extLst>
                <a:ext uri="{FF2B5EF4-FFF2-40B4-BE49-F238E27FC236}">
                  <a16:creationId xmlns:a16="http://schemas.microsoft.com/office/drawing/2014/main" id="{EF19507D-E71D-4692-84B7-CBCBA862A8BA}"/>
                </a:ext>
              </a:extLst>
            </p:cNvPr>
            <p:cNvGraphicFramePr>
              <a:graphicFrameLocks noChangeAspect="1"/>
            </p:cNvGraphicFramePr>
            <p:nvPr/>
          </p:nvGraphicFramePr>
          <p:xfrm>
            <a:off x="672" y="3552"/>
            <a:ext cx="4224" cy="221"/>
          </p:xfrm>
          <a:graphic>
            <a:graphicData uri="http://schemas.openxmlformats.org/presentationml/2006/ole">
              <mc:AlternateContent xmlns:mc="http://schemas.openxmlformats.org/markup-compatibility/2006">
                <mc:Choice xmlns:v="urn:schemas-microsoft-com:vml" Requires="v">
                  <p:oleObj spid="_x0000_s4185" name="Photo Editor Photo" r:id="rId4" imgW="11484335" imgH="601905" progId="MSPhotoEd.3">
                    <p:embed/>
                  </p:oleObj>
                </mc:Choice>
                <mc:Fallback>
                  <p:oleObj name="Photo Editor Photo" r:id="rId4" imgW="11484335" imgH="601905" progId="MSPhotoEd.3">
                    <p:embed/>
                    <p:pic>
                      <p:nvPicPr>
                        <p:cNvPr id="22533" name="Object 6">
                          <a:extLst>
                            <a:ext uri="{FF2B5EF4-FFF2-40B4-BE49-F238E27FC236}">
                              <a16:creationId xmlns:a16="http://schemas.microsoft.com/office/drawing/2014/main" id="{EF19507D-E71D-4692-84B7-CBCBA862A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552"/>
                          <a:ext cx="4224"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8">
              <a:extLst>
                <a:ext uri="{FF2B5EF4-FFF2-40B4-BE49-F238E27FC236}">
                  <a16:creationId xmlns:a16="http://schemas.microsoft.com/office/drawing/2014/main" id="{FF321DEF-5221-4781-BB17-3971D8CEB78C}"/>
                </a:ext>
              </a:extLst>
            </p:cNvPr>
            <p:cNvGraphicFramePr>
              <a:graphicFrameLocks noChangeAspect="1"/>
            </p:cNvGraphicFramePr>
            <p:nvPr/>
          </p:nvGraphicFramePr>
          <p:xfrm>
            <a:off x="672" y="2496"/>
            <a:ext cx="4224" cy="1081"/>
          </p:xfrm>
          <a:graphic>
            <a:graphicData uri="http://schemas.openxmlformats.org/presentationml/2006/ole">
              <mc:AlternateContent xmlns:mc="http://schemas.openxmlformats.org/markup-compatibility/2006">
                <mc:Choice xmlns:v="urn:schemas-microsoft-com:vml" Requires="v">
                  <p:oleObj spid="_x0000_s4186" name="Photo Editor Photo" r:id="rId6" imgW="11575783" imgH="2964437" progId="MSPhotoEd.3">
                    <p:embed/>
                  </p:oleObj>
                </mc:Choice>
                <mc:Fallback>
                  <p:oleObj name="Photo Editor Photo" r:id="rId6" imgW="11575783" imgH="2964437" progId="MSPhotoEd.3">
                    <p:embed/>
                    <p:pic>
                      <p:nvPicPr>
                        <p:cNvPr id="22534" name="Object 8">
                          <a:extLst>
                            <a:ext uri="{FF2B5EF4-FFF2-40B4-BE49-F238E27FC236}">
                              <a16:creationId xmlns:a16="http://schemas.microsoft.com/office/drawing/2014/main" id="{FF321DEF-5221-4781-BB17-3971D8CEB7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2496"/>
                          <a:ext cx="4224" cy="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10">
              <a:extLst>
                <a:ext uri="{FF2B5EF4-FFF2-40B4-BE49-F238E27FC236}">
                  <a16:creationId xmlns:a16="http://schemas.microsoft.com/office/drawing/2014/main" id="{1CC8E038-25D0-4142-BBC7-D9FD582578B9}"/>
                </a:ext>
              </a:extLst>
            </p:cNvPr>
            <p:cNvGraphicFramePr>
              <a:graphicFrameLocks noChangeAspect="1"/>
            </p:cNvGraphicFramePr>
            <p:nvPr/>
          </p:nvGraphicFramePr>
          <p:xfrm>
            <a:off x="672" y="1629"/>
            <a:ext cx="4224" cy="881"/>
          </p:xfrm>
          <a:graphic>
            <a:graphicData uri="http://schemas.openxmlformats.org/presentationml/2006/ole">
              <mc:AlternateContent xmlns:mc="http://schemas.openxmlformats.org/markup-compatibility/2006">
                <mc:Choice xmlns:v="urn:schemas-microsoft-com:vml" Requires="v">
                  <p:oleObj spid="_x0000_s4187" name="Photo Editor Photo" r:id="rId8" imgW="8070279" imgH="1684166" progId="MSPhotoEd.3">
                    <p:embed/>
                  </p:oleObj>
                </mc:Choice>
                <mc:Fallback>
                  <p:oleObj name="Photo Editor Photo" r:id="rId8" imgW="8070279" imgH="1684166" progId="MSPhotoEd.3">
                    <p:embed/>
                    <p:pic>
                      <p:nvPicPr>
                        <p:cNvPr id="22535" name="Object 10">
                          <a:extLst>
                            <a:ext uri="{FF2B5EF4-FFF2-40B4-BE49-F238E27FC236}">
                              <a16:creationId xmlns:a16="http://schemas.microsoft.com/office/drawing/2014/main" id="{1CC8E038-25D0-4142-BBC7-D9FD582578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 y="1629"/>
                          <a:ext cx="4224" cy="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81783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A7ED0F7-2827-4C74-B2D5-A7C844C1896D}"/>
              </a:ext>
            </a:extLst>
          </p:cNvPr>
          <p:cNvSpPr>
            <a:spLocks noGrp="1" noChangeArrowheads="1"/>
          </p:cNvSpPr>
          <p:nvPr>
            <p:ph type="title"/>
          </p:nvPr>
        </p:nvSpPr>
        <p:spPr>
          <a:xfrm>
            <a:off x="2063750" y="692150"/>
            <a:ext cx="9792890" cy="1143000"/>
          </a:xfrm>
        </p:spPr>
        <p:txBody>
          <a:bodyPr/>
          <a:lstStyle/>
          <a:p>
            <a:pPr algn="r"/>
            <a:r>
              <a:rPr lang="en-GB" altLang="en-US" sz="4000" dirty="0"/>
              <a:t>Classic two dimensional CA uses</a:t>
            </a:r>
          </a:p>
        </p:txBody>
      </p:sp>
      <p:sp>
        <p:nvSpPr>
          <p:cNvPr id="27651" name="Rectangle 3">
            <a:extLst>
              <a:ext uri="{FF2B5EF4-FFF2-40B4-BE49-F238E27FC236}">
                <a16:creationId xmlns:a16="http://schemas.microsoft.com/office/drawing/2014/main" id="{842D5927-7C2C-4C63-ADD0-3CA3D1683C21}"/>
              </a:ext>
            </a:extLst>
          </p:cNvPr>
          <p:cNvSpPr>
            <a:spLocks noGrp="1" noChangeArrowheads="1"/>
          </p:cNvSpPr>
          <p:nvPr>
            <p:ph type="body" sz="half" idx="1"/>
          </p:nvPr>
        </p:nvSpPr>
        <p:spPr>
          <a:xfrm>
            <a:off x="479376" y="3143251"/>
            <a:ext cx="5540424" cy="2987675"/>
          </a:xfrm>
        </p:spPr>
        <p:txBody>
          <a:bodyPr/>
          <a:lstStyle/>
          <a:p>
            <a:pPr marL="0" indent="0">
              <a:buNone/>
              <a:defRPr/>
            </a:pPr>
            <a:r>
              <a:rPr lang="en-GB" sz="2600" dirty="0"/>
              <a:t>Modelling forest fires.</a:t>
            </a:r>
          </a:p>
          <a:p>
            <a:pPr marL="0" indent="0">
              <a:buNone/>
              <a:defRPr/>
            </a:pPr>
            <a:r>
              <a:rPr lang="en-GB" sz="2600" dirty="0"/>
              <a:t>Modelling animal and plant systems.</a:t>
            </a:r>
          </a:p>
          <a:p>
            <a:pPr marL="0" indent="0">
              <a:buNone/>
              <a:defRPr/>
            </a:pPr>
            <a:r>
              <a:rPr lang="en-GB" sz="2600" dirty="0"/>
              <a:t>Finding routes through mazes / landscapes etc.</a:t>
            </a:r>
          </a:p>
          <a:p>
            <a:pPr marL="0" indent="0">
              <a:buNone/>
              <a:defRPr/>
            </a:pPr>
            <a:endParaRPr lang="en-GB" sz="2800" dirty="0"/>
          </a:p>
          <a:p>
            <a:pPr>
              <a:buFont typeface="Arial" charset="0"/>
              <a:buChar char="•"/>
              <a:defRPr/>
            </a:pPr>
            <a:endParaRPr lang="en-GB" sz="2800" dirty="0"/>
          </a:p>
        </p:txBody>
      </p:sp>
      <p:pic>
        <p:nvPicPr>
          <p:cNvPr id="23557" name="Picture 6">
            <a:extLst>
              <a:ext uri="{FF2B5EF4-FFF2-40B4-BE49-F238E27FC236}">
                <a16:creationId xmlns:a16="http://schemas.microsoft.com/office/drawing/2014/main" id="{14951C98-C78B-4D3A-A445-1221213E2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288" y="3068960"/>
            <a:ext cx="261937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62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DAE265B-DDBA-4193-BEEB-CACE1EEC73F6}"/>
              </a:ext>
            </a:extLst>
          </p:cNvPr>
          <p:cNvSpPr>
            <a:spLocks noGrp="1" noChangeArrowheads="1"/>
          </p:cNvSpPr>
          <p:nvPr>
            <p:ph type="title"/>
          </p:nvPr>
        </p:nvSpPr>
        <p:spPr>
          <a:xfrm>
            <a:off x="2135188" y="188913"/>
            <a:ext cx="9505428" cy="1143000"/>
          </a:xfrm>
        </p:spPr>
        <p:txBody>
          <a:bodyPr/>
          <a:lstStyle/>
          <a:p>
            <a:pPr algn="r"/>
            <a:r>
              <a:rPr lang="en-GB" altLang="en-US" sz="4000" dirty="0"/>
              <a:t>Other uses</a:t>
            </a:r>
          </a:p>
        </p:txBody>
      </p:sp>
      <p:sp>
        <p:nvSpPr>
          <p:cNvPr id="24579" name="Rectangle 3">
            <a:extLst>
              <a:ext uri="{FF2B5EF4-FFF2-40B4-BE49-F238E27FC236}">
                <a16:creationId xmlns:a16="http://schemas.microsoft.com/office/drawing/2014/main" id="{0D984CA7-08EE-4B19-889D-C18B04C1965D}"/>
              </a:ext>
            </a:extLst>
          </p:cNvPr>
          <p:cNvSpPr>
            <a:spLocks noGrp="1" noChangeArrowheads="1"/>
          </p:cNvSpPr>
          <p:nvPr>
            <p:ph type="body" sz="half" idx="1"/>
          </p:nvPr>
        </p:nvSpPr>
        <p:spPr>
          <a:xfrm>
            <a:off x="335360" y="1196975"/>
            <a:ext cx="11089232" cy="3887788"/>
          </a:xfrm>
        </p:spPr>
        <p:txBody>
          <a:bodyPr/>
          <a:lstStyle/>
          <a:p>
            <a:pPr>
              <a:buFont typeface="Wingdings 2" panose="05020102010507070707" pitchFamily="18" charset="2"/>
              <a:buNone/>
            </a:pPr>
            <a:r>
              <a:rPr lang="en-GB" altLang="en-US" sz="2600" dirty="0"/>
              <a:t>SLEUTH Model of Keith Clarke (Santa Barbara).</a:t>
            </a:r>
          </a:p>
          <a:p>
            <a:pPr>
              <a:buFont typeface="Wingdings 2" panose="05020102010507070707" pitchFamily="18" charset="2"/>
              <a:buNone/>
            </a:pPr>
            <a:r>
              <a:rPr lang="en-GB" altLang="en-US" sz="2600" dirty="0"/>
              <a:t>Uses CA to investigate urban growth.</a:t>
            </a:r>
          </a:p>
          <a:p>
            <a:pPr lvl="1">
              <a:buFont typeface="Wingdings 2" panose="05020102010507070707" pitchFamily="18" charset="2"/>
              <a:buNone/>
            </a:pPr>
            <a:r>
              <a:rPr lang="en-GB" altLang="en-US" sz="2600" dirty="0"/>
              <a:t>Uses current urban areas, slope, transport, </a:t>
            </a:r>
            <a:r>
              <a:rPr lang="en-GB" altLang="en-US" sz="2600" dirty="0" err="1"/>
              <a:t>landuse</a:t>
            </a:r>
            <a:r>
              <a:rPr lang="en-GB" altLang="en-US" sz="2600" dirty="0"/>
              <a:t>, exclusions.</a:t>
            </a:r>
          </a:p>
          <a:p>
            <a:pPr lvl="1">
              <a:buFont typeface="Wingdings 2" panose="05020102010507070707" pitchFamily="18" charset="2"/>
              <a:buNone/>
            </a:pPr>
            <a:r>
              <a:rPr lang="en-GB" altLang="en-US" sz="2600" dirty="0"/>
              <a:t>Grows cities. </a:t>
            </a:r>
          </a:p>
          <a:p>
            <a:pPr>
              <a:buFont typeface="Wingdings 2" panose="05020102010507070707" pitchFamily="18" charset="2"/>
              <a:buNone/>
            </a:pPr>
            <a:r>
              <a:rPr lang="en-GB" altLang="en-US" sz="2600" dirty="0"/>
              <a:t>Used to study “what if?” scenarios.</a:t>
            </a:r>
          </a:p>
          <a:p>
            <a:pPr>
              <a:buFont typeface="Wingdings 2" panose="05020102010507070707" pitchFamily="18" charset="2"/>
              <a:buNone/>
            </a:pPr>
            <a:r>
              <a:rPr lang="en-GB" altLang="en-US" sz="2600" dirty="0"/>
              <a:t>Essentially a whole new way of looking at urban form.</a:t>
            </a:r>
          </a:p>
          <a:p>
            <a:pPr>
              <a:buFont typeface="Wingdings 2" panose="05020102010507070707" pitchFamily="18" charset="2"/>
              <a:buNone/>
            </a:pPr>
            <a:r>
              <a:rPr lang="en-GB" altLang="en-US" sz="2600" dirty="0" err="1"/>
              <a:t>Gigalopolis</a:t>
            </a:r>
            <a:r>
              <a:rPr lang="en-GB" altLang="en-US" sz="2600" dirty="0"/>
              <a:t>: http://www.ncgia.ucsb.edu/projects/gig/</a:t>
            </a:r>
          </a:p>
        </p:txBody>
      </p:sp>
      <p:pic>
        <p:nvPicPr>
          <p:cNvPr id="24580" name="Picture 10" descr="SLEUTH">
            <a:extLst>
              <a:ext uri="{FF2B5EF4-FFF2-40B4-BE49-F238E27FC236}">
                <a16:creationId xmlns:a16="http://schemas.microsoft.com/office/drawing/2014/main" id="{C2F97F30-2D88-4C37-9D64-C82A3019BEB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43475" y="5084764"/>
            <a:ext cx="5583238" cy="1673225"/>
          </a:xfrm>
          <a:noFill/>
        </p:spPr>
      </p:pic>
    </p:spTree>
    <p:extLst>
      <p:ext uri="{BB962C8B-B14F-4D97-AF65-F5344CB8AC3E}">
        <p14:creationId xmlns:p14="http://schemas.microsoft.com/office/powerpoint/2010/main" val="335716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7EE4793-6B26-47B0-A6F4-3C0648265787}"/>
              </a:ext>
            </a:extLst>
          </p:cNvPr>
          <p:cNvSpPr>
            <a:spLocks noGrp="1" noChangeArrowheads="1"/>
          </p:cNvSpPr>
          <p:nvPr>
            <p:ph type="title"/>
          </p:nvPr>
        </p:nvSpPr>
        <p:spPr>
          <a:xfrm>
            <a:off x="2566988" y="549275"/>
            <a:ext cx="9145636" cy="838200"/>
          </a:xfrm>
        </p:spPr>
        <p:txBody>
          <a:bodyPr/>
          <a:lstStyle/>
          <a:p>
            <a:pPr algn="r"/>
            <a:r>
              <a:rPr lang="en-GB" altLang="en-US" sz="4000" dirty="0"/>
              <a:t>The lessons of CA</a:t>
            </a:r>
          </a:p>
        </p:txBody>
      </p:sp>
      <p:sp>
        <p:nvSpPr>
          <p:cNvPr id="25603" name="Rectangle 3">
            <a:extLst>
              <a:ext uri="{FF2B5EF4-FFF2-40B4-BE49-F238E27FC236}">
                <a16:creationId xmlns:a16="http://schemas.microsoft.com/office/drawing/2014/main" id="{36F637C0-B7A4-462D-9E3F-5949EF86005E}"/>
              </a:ext>
            </a:extLst>
          </p:cNvPr>
          <p:cNvSpPr>
            <a:spLocks noGrp="1" noChangeArrowheads="1"/>
          </p:cNvSpPr>
          <p:nvPr>
            <p:ph sz="quarter" idx="1"/>
          </p:nvPr>
        </p:nvSpPr>
        <p:spPr>
          <a:xfrm>
            <a:off x="407368" y="2133601"/>
            <a:ext cx="11305256" cy="4608513"/>
          </a:xfrm>
        </p:spPr>
        <p:txBody>
          <a:bodyPr/>
          <a:lstStyle/>
          <a:p>
            <a:pPr marL="0" indent="0">
              <a:lnSpc>
                <a:spcPct val="90000"/>
              </a:lnSpc>
              <a:buNone/>
            </a:pPr>
            <a:r>
              <a:rPr lang="en-GB" altLang="en-US" sz="2600" dirty="0"/>
              <a:t>Perfect fidelity (representation) isn’t necessary to model the world.</a:t>
            </a:r>
          </a:p>
          <a:p>
            <a:pPr marL="0" indent="0">
              <a:lnSpc>
                <a:spcPct val="90000"/>
              </a:lnSpc>
              <a:buNone/>
            </a:pPr>
            <a:endParaRPr lang="en-GB" altLang="en-US" sz="2600" dirty="0"/>
          </a:p>
          <a:p>
            <a:pPr marL="0" indent="0">
              <a:lnSpc>
                <a:spcPct val="90000"/>
              </a:lnSpc>
              <a:buNone/>
            </a:pPr>
            <a:r>
              <a:rPr lang="en-GB" altLang="en-US" sz="2600" dirty="0"/>
              <a:t>Simple rules can lead to realistic and complex behaviour.</a:t>
            </a:r>
          </a:p>
          <a:p>
            <a:pPr marL="0" indent="0">
              <a:lnSpc>
                <a:spcPct val="90000"/>
              </a:lnSpc>
              <a:buNone/>
            </a:pPr>
            <a:endParaRPr lang="en-GB" altLang="en-US" sz="2600" dirty="0"/>
          </a:p>
          <a:p>
            <a:pPr marL="0" indent="0">
              <a:lnSpc>
                <a:spcPct val="90000"/>
              </a:lnSpc>
              <a:buNone/>
            </a:pPr>
            <a:r>
              <a:rPr lang="en-GB" altLang="en-US" sz="2600" dirty="0"/>
              <a:t>These can be quite robust – missing information can turn out to be irrelevant to generating patterns, and they can often survive changes (</a:t>
            </a:r>
            <a:r>
              <a:rPr lang="en-GB" altLang="en-US" sz="2600" dirty="0" err="1"/>
              <a:t>eg.</a:t>
            </a:r>
            <a:r>
              <a:rPr lang="en-GB" altLang="en-US" sz="2600" dirty="0"/>
              <a:t> forest fire models can skip a blank cell).</a:t>
            </a:r>
          </a:p>
          <a:p>
            <a:pPr marL="0" indent="0">
              <a:lnSpc>
                <a:spcPct val="90000"/>
              </a:lnSpc>
              <a:buNone/>
            </a:pPr>
            <a:endParaRPr lang="en-GB" altLang="en-US" sz="2600" dirty="0"/>
          </a:p>
          <a:p>
            <a:pPr marL="0" indent="0">
              <a:lnSpc>
                <a:spcPct val="90000"/>
              </a:lnSpc>
              <a:buNone/>
            </a:pPr>
            <a:r>
              <a:rPr lang="en-GB" altLang="en-US" sz="2600" dirty="0"/>
              <a:t>However, representing the world as fixed and movement by state-changes seems wrong. Why not move the objects?</a:t>
            </a:r>
            <a:endParaRPr lang="en-US" altLang="en-US" sz="2600" dirty="0"/>
          </a:p>
        </p:txBody>
      </p:sp>
    </p:spTree>
    <p:extLst>
      <p:ext uri="{BB962C8B-B14F-4D97-AF65-F5344CB8AC3E}">
        <p14:creationId xmlns:p14="http://schemas.microsoft.com/office/powerpoint/2010/main" val="3309121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9420798-C740-411A-BA5C-19CCB667C0FC}"/>
              </a:ext>
            </a:extLst>
          </p:cNvPr>
          <p:cNvSpPr>
            <a:spLocks noGrp="1" noChangeArrowheads="1"/>
          </p:cNvSpPr>
          <p:nvPr>
            <p:ph type="title"/>
          </p:nvPr>
        </p:nvSpPr>
        <p:spPr>
          <a:xfrm>
            <a:off x="2495550" y="692150"/>
            <a:ext cx="9217074" cy="1143000"/>
          </a:xfrm>
        </p:spPr>
        <p:txBody>
          <a:bodyPr/>
          <a:lstStyle/>
          <a:p>
            <a:pPr algn="r"/>
            <a:r>
              <a:rPr lang="en-GB" altLang="en-US" sz="4000" dirty="0"/>
              <a:t>Intelligent Agents</a:t>
            </a:r>
          </a:p>
        </p:txBody>
      </p:sp>
      <p:sp>
        <p:nvSpPr>
          <p:cNvPr id="26627" name="Rectangle 3">
            <a:extLst>
              <a:ext uri="{FF2B5EF4-FFF2-40B4-BE49-F238E27FC236}">
                <a16:creationId xmlns:a16="http://schemas.microsoft.com/office/drawing/2014/main" id="{E786C0FD-1A30-4004-B499-D0654BF96B2E}"/>
              </a:ext>
            </a:extLst>
          </p:cNvPr>
          <p:cNvSpPr>
            <a:spLocks noGrp="1" noChangeArrowheads="1"/>
          </p:cNvSpPr>
          <p:nvPr>
            <p:ph sz="quarter" idx="1"/>
          </p:nvPr>
        </p:nvSpPr>
        <p:spPr>
          <a:xfrm>
            <a:off x="335360" y="2781300"/>
            <a:ext cx="11521280" cy="3714750"/>
          </a:xfrm>
        </p:spPr>
        <p:txBody>
          <a:bodyPr/>
          <a:lstStyle/>
          <a:p>
            <a:pPr marL="0" indent="0">
              <a:spcAft>
                <a:spcPts val="1200"/>
              </a:spcAft>
              <a:buNone/>
            </a:pPr>
            <a:r>
              <a:rPr lang="en-GB" altLang="en-US" sz="2600" dirty="0"/>
              <a:t>In part evolved from CAs.</a:t>
            </a:r>
          </a:p>
          <a:p>
            <a:pPr marL="0" indent="0">
              <a:spcAft>
                <a:spcPts val="1200"/>
              </a:spcAft>
              <a:buNone/>
            </a:pPr>
            <a:r>
              <a:rPr lang="en-GB" altLang="en-US" sz="2600" dirty="0"/>
              <a:t>Essentially free moving cells or programs that intelligently interact with each other and their environment.</a:t>
            </a:r>
          </a:p>
          <a:p>
            <a:pPr marL="0" indent="0">
              <a:spcAft>
                <a:spcPts val="1200"/>
              </a:spcAft>
              <a:buNone/>
            </a:pPr>
            <a:r>
              <a:rPr lang="en-GB" altLang="en-US" sz="2600" dirty="0"/>
              <a:t>One of the most important was Robert Axelrod’s 1980 cooperation competition. </a:t>
            </a:r>
          </a:p>
        </p:txBody>
      </p:sp>
    </p:spTree>
    <p:extLst>
      <p:ext uri="{BB962C8B-B14F-4D97-AF65-F5344CB8AC3E}">
        <p14:creationId xmlns:p14="http://schemas.microsoft.com/office/powerpoint/2010/main" val="342394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9E7CBD0-37EE-4E36-BAB9-5BA1FB22A97F}"/>
              </a:ext>
            </a:extLst>
          </p:cNvPr>
          <p:cNvSpPr>
            <a:spLocks noGrp="1" noChangeArrowheads="1"/>
          </p:cNvSpPr>
          <p:nvPr>
            <p:ph type="title"/>
          </p:nvPr>
        </p:nvSpPr>
        <p:spPr>
          <a:xfrm>
            <a:off x="2566988" y="549275"/>
            <a:ext cx="9289652" cy="685800"/>
          </a:xfrm>
        </p:spPr>
        <p:txBody>
          <a:bodyPr/>
          <a:lstStyle/>
          <a:p>
            <a:pPr algn="r"/>
            <a:r>
              <a:rPr lang="en-GB" altLang="en-US" sz="4000" dirty="0"/>
              <a:t>Axelrod’s competition</a:t>
            </a:r>
          </a:p>
        </p:txBody>
      </p:sp>
      <p:sp>
        <p:nvSpPr>
          <p:cNvPr id="33795" name="Rectangle 3">
            <a:extLst>
              <a:ext uri="{FF2B5EF4-FFF2-40B4-BE49-F238E27FC236}">
                <a16:creationId xmlns:a16="http://schemas.microsoft.com/office/drawing/2014/main" id="{5126AB96-A49A-4970-A3C5-25AEC3AC1ED4}"/>
              </a:ext>
            </a:extLst>
          </p:cNvPr>
          <p:cNvSpPr>
            <a:spLocks noGrp="1" noChangeArrowheads="1"/>
          </p:cNvSpPr>
          <p:nvPr>
            <p:ph sz="quarter" idx="1"/>
          </p:nvPr>
        </p:nvSpPr>
        <p:spPr>
          <a:xfrm>
            <a:off x="551384" y="1412876"/>
            <a:ext cx="11305256" cy="5216525"/>
          </a:xfrm>
        </p:spPr>
        <p:txBody>
          <a:bodyPr/>
          <a:lstStyle/>
          <a:p>
            <a:pPr marL="0" indent="0">
              <a:lnSpc>
                <a:spcPct val="90000"/>
              </a:lnSpc>
              <a:buNone/>
              <a:defRPr/>
            </a:pPr>
            <a:r>
              <a:rPr lang="en-GB" sz="2600" dirty="0"/>
              <a:t>Imagine you’re an agent. </a:t>
            </a:r>
          </a:p>
          <a:p>
            <a:pPr marL="0" indent="0">
              <a:lnSpc>
                <a:spcPct val="30000"/>
              </a:lnSpc>
              <a:buNone/>
              <a:defRPr/>
            </a:pPr>
            <a:endParaRPr lang="en-GB" sz="2600" dirty="0"/>
          </a:p>
          <a:p>
            <a:pPr marL="530225" lvl="1" indent="0">
              <a:lnSpc>
                <a:spcPct val="90000"/>
              </a:lnSpc>
              <a:buNone/>
              <a:defRPr/>
            </a:pPr>
            <a:r>
              <a:rPr lang="en-GB" sz="2600" dirty="0"/>
              <a:t>If you cooperate with another agent, you get a moderate reward.</a:t>
            </a:r>
          </a:p>
          <a:p>
            <a:pPr marL="530225" lvl="1" indent="0">
              <a:lnSpc>
                <a:spcPct val="90000"/>
              </a:lnSpc>
              <a:buNone/>
              <a:defRPr/>
            </a:pPr>
            <a:r>
              <a:rPr lang="en-GB" sz="2600" dirty="0"/>
              <a:t>Alternatively, if they’re suckered into cooperating with you, and you stab them in the back, you get a massive reward.</a:t>
            </a:r>
          </a:p>
          <a:p>
            <a:pPr marL="530225" lvl="1" indent="0">
              <a:lnSpc>
                <a:spcPct val="90000"/>
              </a:lnSpc>
              <a:buNone/>
              <a:defRPr/>
            </a:pPr>
            <a:r>
              <a:rPr lang="en-GB" sz="2600" dirty="0"/>
              <a:t>However, if you both stab each other in the back, you get very little. </a:t>
            </a:r>
          </a:p>
          <a:p>
            <a:pPr marL="0" lvl="1" indent="0">
              <a:lnSpc>
                <a:spcPct val="30000"/>
              </a:lnSpc>
              <a:buNone/>
              <a:defRPr/>
            </a:pPr>
            <a:endParaRPr lang="en-GB" sz="2600" dirty="0"/>
          </a:p>
          <a:p>
            <a:pPr marL="0" indent="0">
              <a:lnSpc>
                <a:spcPct val="90000"/>
              </a:lnSpc>
              <a:buNone/>
              <a:defRPr/>
            </a:pPr>
            <a:r>
              <a:rPr lang="en-GB" sz="2600" dirty="0"/>
              <a:t>The competition invited people to put in agents with different behaviours to see who won after hundreds of rounds. </a:t>
            </a:r>
          </a:p>
          <a:p>
            <a:pPr marL="0" indent="0">
              <a:lnSpc>
                <a:spcPct val="90000"/>
              </a:lnSpc>
              <a:buNone/>
              <a:defRPr/>
            </a:pPr>
            <a:r>
              <a:rPr lang="en-GB" sz="2600" dirty="0"/>
              <a:t>Consistently it was “Tit-for-tat”. Starts off cooperating but punishes backstabbers.</a:t>
            </a:r>
          </a:p>
          <a:p>
            <a:pPr marL="0" indent="0">
              <a:lnSpc>
                <a:spcPct val="90000"/>
              </a:lnSpc>
              <a:buNone/>
              <a:defRPr/>
            </a:pPr>
            <a:r>
              <a:rPr lang="en-GB" sz="2600" dirty="0"/>
              <a:t>This competition was later run with intelligent 2D </a:t>
            </a:r>
            <a:r>
              <a:rPr lang="en-GB" sz="2600" dirty="0" err="1"/>
              <a:t>CAs</a:t>
            </a:r>
            <a:r>
              <a:rPr lang="en-GB" sz="2600" dirty="0"/>
              <a:t>.</a:t>
            </a:r>
          </a:p>
        </p:txBody>
      </p:sp>
    </p:spTree>
    <p:extLst>
      <p:ext uri="{BB962C8B-B14F-4D97-AF65-F5344CB8AC3E}">
        <p14:creationId xmlns:p14="http://schemas.microsoft.com/office/powerpoint/2010/main" val="132416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475C0DB-4280-40F8-80FB-DCC1CF9E20BD}"/>
              </a:ext>
            </a:extLst>
          </p:cNvPr>
          <p:cNvSpPr>
            <a:spLocks noGrp="1" noChangeArrowheads="1"/>
          </p:cNvSpPr>
          <p:nvPr>
            <p:ph type="title"/>
          </p:nvPr>
        </p:nvSpPr>
        <p:spPr/>
        <p:txBody>
          <a:bodyPr/>
          <a:lstStyle/>
          <a:p>
            <a:pPr algn="r"/>
            <a:r>
              <a:rPr lang="en-GB" altLang="en-US" sz="4000"/>
              <a:t>Coding an Agent</a:t>
            </a:r>
          </a:p>
        </p:txBody>
      </p:sp>
      <p:sp>
        <p:nvSpPr>
          <p:cNvPr id="31747" name="Rectangle 3">
            <a:extLst>
              <a:ext uri="{FF2B5EF4-FFF2-40B4-BE49-F238E27FC236}">
                <a16:creationId xmlns:a16="http://schemas.microsoft.com/office/drawing/2014/main" id="{2AE6BD67-BE60-40E6-B02E-C497533112AF}"/>
              </a:ext>
            </a:extLst>
          </p:cNvPr>
          <p:cNvSpPr>
            <a:spLocks noGrp="1" noChangeArrowheads="1"/>
          </p:cNvSpPr>
          <p:nvPr>
            <p:ph sz="quarter" idx="1"/>
          </p:nvPr>
        </p:nvSpPr>
        <p:spPr>
          <a:xfrm>
            <a:off x="479376" y="1916832"/>
            <a:ext cx="11233248" cy="4752256"/>
          </a:xfrm>
        </p:spPr>
        <p:txBody>
          <a:bodyPr/>
          <a:lstStyle/>
          <a:p>
            <a:pPr>
              <a:lnSpc>
                <a:spcPct val="90000"/>
              </a:lnSpc>
              <a:buFont typeface="Wingdings 2" panose="05020102010507070707" pitchFamily="18" charset="2"/>
              <a:buNone/>
            </a:pPr>
            <a:r>
              <a:rPr lang="en-GB" altLang="en-US" sz="2600" dirty="0"/>
              <a:t>Agent Class </a:t>
            </a:r>
          </a:p>
          <a:p>
            <a:pPr lvl="1">
              <a:lnSpc>
                <a:spcPct val="90000"/>
              </a:lnSpc>
              <a:buFont typeface="Wingdings 2" panose="05020102010507070707" pitchFamily="18" charset="2"/>
              <a:buNone/>
            </a:pPr>
            <a:r>
              <a:rPr lang="en-GB" altLang="en-US" sz="2600" dirty="0"/>
              <a:t>Has an update method called each iteration, </a:t>
            </a:r>
            <a:r>
              <a:rPr lang="en-GB" altLang="en-US" sz="2600" dirty="0" err="1"/>
              <a:t>eg.</a:t>
            </a:r>
            <a:r>
              <a:rPr lang="en-GB" altLang="en-US" sz="2600" dirty="0"/>
              <a:t> move(), trade().</a:t>
            </a:r>
          </a:p>
          <a:p>
            <a:pPr lvl="1">
              <a:lnSpc>
                <a:spcPct val="90000"/>
              </a:lnSpc>
              <a:buFont typeface="Wingdings 2" panose="05020102010507070707" pitchFamily="18" charset="2"/>
              <a:buNone/>
            </a:pPr>
            <a:r>
              <a:rPr lang="en-GB" altLang="en-US" sz="2600" dirty="0"/>
              <a:t>Has a position.</a:t>
            </a:r>
          </a:p>
          <a:p>
            <a:pPr lvl="1">
              <a:lnSpc>
                <a:spcPct val="90000"/>
              </a:lnSpc>
              <a:buFont typeface="Wingdings 2" panose="05020102010507070707" pitchFamily="18" charset="2"/>
              <a:buNone/>
            </a:pPr>
            <a:r>
              <a:rPr lang="en-GB" altLang="en-US" sz="2600" dirty="0"/>
              <a:t>Has a list of all other agents and can get their position.</a:t>
            </a:r>
          </a:p>
          <a:p>
            <a:pPr lvl="1">
              <a:lnSpc>
                <a:spcPct val="90000"/>
              </a:lnSpc>
              <a:buFont typeface="Wingdings 2" panose="05020102010507070707" pitchFamily="18" charset="2"/>
              <a:buNone/>
            </a:pPr>
            <a:r>
              <a:rPr lang="en-GB" altLang="en-US" sz="2600" dirty="0"/>
              <a:t>Can communicate with other agents if necessary.</a:t>
            </a:r>
          </a:p>
          <a:p>
            <a:pPr>
              <a:lnSpc>
                <a:spcPct val="90000"/>
              </a:lnSpc>
              <a:buFont typeface="Wingdings 2" panose="05020102010507070707" pitchFamily="18" charset="2"/>
              <a:buNone/>
            </a:pPr>
            <a:r>
              <a:rPr lang="en-GB" altLang="en-US" sz="2600" dirty="0"/>
              <a:t>Environment Class</a:t>
            </a:r>
          </a:p>
          <a:p>
            <a:pPr lvl="1">
              <a:lnSpc>
                <a:spcPct val="90000"/>
              </a:lnSpc>
              <a:buFont typeface="Wingdings 2" panose="05020102010507070707" pitchFamily="18" charset="2"/>
              <a:buNone/>
            </a:pPr>
            <a:r>
              <a:rPr lang="en-GB" altLang="en-US" sz="2600" dirty="0"/>
              <a:t>Has environmental conditions.</a:t>
            </a:r>
          </a:p>
          <a:p>
            <a:pPr lvl="1">
              <a:lnSpc>
                <a:spcPct val="90000"/>
              </a:lnSpc>
              <a:buFont typeface="Wingdings 2" panose="05020102010507070707" pitchFamily="18" charset="2"/>
              <a:buNone/>
            </a:pPr>
            <a:r>
              <a:rPr lang="en-GB" altLang="en-US" sz="2600" dirty="0"/>
              <a:t>Calls the agents to update.</a:t>
            </a:r>
          </a:p>
          <a:p>
            <a:pPr lvl="1">
              <a:lnSpc>
                <a:spcPct val="90000"/>
              </a:lnSpc>
              <a:buFont typeface="Wingdings 2" panose="05020102010507070707" pitchFamily="18" charset="2"/>
              <a:buNone/>
            </a:pPr>
            <a:endParaRPr lang="en-GB" altLang="en-US" sz="2600" dirty="0"/>
          </a:p>
          <a:p>
            <a:pPr>
              <a:lnSpc>
                <a:spcPct val="90000"/>
              </a:lnSpc>
              <a:buFont typeface="Wingdings 2" panose="05020102010507070707" pitchFamily="18" charset="2"/>
              <a:buNone/>
            </a:pPr>
            <a:r>
              <a:rPr lang="en-GB" altLang="en-US" sz="2600" dirty="0"/>
              <a:t>Agents might, for example, trade with their nearest neighbours.</a:t>
            </a:r>
          </a:p>
        </p:txBody>
      </p:sp>
    </p:spTree>
    <p:extLst>
      <p:ext uri="{BB962C8B-B14F-4D97-AF65-F5344CB8AC3E}">
        <p14:creationId xmlns:p14="http://schemas.microsoft.com/office/powerpoint/2010/main" val="296067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7D38582-CDF1-41B9-8523-C4068B19765E}"/>
              </a:ext>
            </a:extLst>
          </p:cNvPr>
          <p:cNvSpPr>
            <a:spLocks noGrp="1"/>
          </p:cNvSpPr>
          <p:nvPr>
            <p:ph type="title"/>
          </p:nvPr>
        </p:nvSpPr>
        <p:spPr>
          <a:xfrm>
            <a:off x="2128837" y="333375"/>
            <a:ext cx="9428757" cy="1143000"/>
          </a:xfrm>
        </p:spPr>
        <p:txBody>
          <a:bodyPr/>
          <a:lstStyle/>
          <a:p>
            <a:pPr algn="r" eaLnBrk="1" hangingPunct="1"/>
            <a:r>
              <a:rPr lang="en-GB" altLang="en-US" sz="4000" dirty="0">
                <a:ea typeface="MS PGothic" panose="020B0600070205080204" pitchFamily="34" charset="-128"/>
              </a:rPr>
              <a:t>ABM Frameworks</a:t>
            </a:r>
          </a:p>
        </p:txBody>
      </p:sp>
      <p:sp>
        <p:nvSpPr>
          <p:cNvPr id="18435" name="Content Placeholder 2">
            <a:extLst>
              <a:ext uri="{FF2B5EF4-FFF2-40B4-BE49-F238E27FC236}">
                <a16:creationId xmlns:a16="http://schemas.microsoft.com/office/drawing/2014/main" id="{01DD610D-DABB-44C8-94CE-148052192C83}"/>
              </a:ext>
            </a:extLst>
          </p:cNvPr>
          <p:cNvSpPr>
            <a:spLocks noGrp="1"/>
          </p:cNvSpPr>
          <p:nvPr>
            <p:ph idx="1"/>
          </p:nvPr>
        </p:nvSpPr>
        <p:spPr>
          <a:xfrm>
            <a:off x="551385" y="1988840"/>
            <a:ext cx="7272808" cy="4037310"/>
          </a:xfrm>
        </p:spPr>
        <p:txBody>
          <a:bodyPr/>
          <a:lstStyle/>
          <a:p>
            <a:pPr marL="0" indent="0" eaLnBrk="1" hangingPunct="1">
              <a:buNone/>
              <a:defRPr/>
            </a:pPr>
            <a:r>
              <a:rPr lang="en-GB" sz="2600" dirty="0">
                <a:ea typeface="ＭＳ Ｐゴシック" charset="-128"/>
              </a:rPr>
              <a:t>What are they?</a:t>
            </a:r>
          </a:p>
          <a:p>
            <a:pPr marL="457200" lvl="1" indent="0" eaLnBrk="1" hangingPunct="1">
              <a:buNone/>
              <a:defRPr/>
            </a:pPr>
            <a:r>
              <a:rPr lang="en-GB" sz="2600" dirty="0"/>
              <a:t>Pieces of software to help people build ABMs</a:t>
            </a:r>
          </a:p>
          <a:p>
            <a:pPr marL="57150" indent="0" eaLnBrk="1" hangingPunct="1">
              <a:buNone/>
              <a:defRPr/>
            </a:pPr>
            <a:r>
              <a:rPr lang="en-GB" sz="2600" dirty="0"/>
              <a:t>They often include:</a:t>
            </a:r>
          </a:p>
          <a:p>
            <a:pPr marL="57150" indent="0" eaLnBrk="1" hangingPunct="1">
              <a:buNone/>
              <a:defRPr/>
            </a:pPr>
            <a:r>
              <a:rPr lang="en-GB" sz="2600" dirty="0"/>
              <a:t>A framework of basic agent types.</a:t>
            </a:r>
          </a:p>
          <a:p>
            <a:pPr marL="57150" indent="0" eaLnBrk="1" hangingPunct="1">
              <a:buNone/>
              <a:defRPr/>
            </a:pPr>
            <a:r>
              <a:rPr lang="en-GB" sz="2600" dirty="0"/>
              <a:t>Environments with functions for dealing with different types of space (e.g. networks)</a:t>
            </a:r>
          </a:p>
          <a:p>
            <a:pPr marL="57150" indent="0" eaLnBrk="1" hangingPunct="1">
              <a:buNone/>
              <a:defRPr/>
            </a:pPr>
            <a:r>
              <a:rPr lang="en-GB" sz="2600" dirty="0"/>
              <a:t>Schedulers (for timing agent actions)</a:t>
            </a:r>
          </a:p>
          <a:p>
            <a:pPr marL="57150" indent="0" eaLnBrk="1" hangingPunct="1">
              <a:buNone/>
              <a:defRPr/>
            </a:pPr>
            <a:r>
              <a:rPr lang="en-GB" sz="2600" dirty="0"/>
              <a:t>Options for parameter sweeps and calibration.</a:t>
            </a:r>
          </a:p>
        </p:txBody>
      </p:sp>
      <p:pic>
        <p:nvPicPr>
          <p:cNvPr id="6" name="Picture 6">
            <a:extLst>
              <a:ext uri="{FF2B5EF4-FFF2-40B4-BE49-F238E27FC236}">
                <a16:creationId xmlns:a16="http://schemas.microsoft.com/office/drawing/2014/main" id="{7B127655-CB64-4340-BF4B-058E6B23AF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8119" y="2687817"/>
            <a:ext cx="33480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04931DF4-4CEE-442A-BCDD-D227C7ED8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320" y="4592817"/>
            <a:ext cx="258127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757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A9B273E-685B-46AA-A53D-0AEA99A874A2}"/>
              </a:ext>
            </a:extLst>
          </p:cNvPr>
          <p:cNvSpPr>
            <a:spLocks noGrp="1"/>
          </p:cNvSpPr>
          <p:nvPr>
            <p:ph type="title"/>
          </p:nvPr>
        </p:nvSpPr>
        <p:spPr/>
        <p:txBody>
          <a:bodyPr/>
          <a:lstStyle/>
          <a:p>
            <a:pPr algn="r" eaLnBrk="1" hangingPunct="1"/>
            <a:r>
              <a:rPr lang="en-GB" altLang="en-US" sz="4000">
                <a:ea typeface="MS PGothic" panose="020B0600070205080204" pitchFamily="34" charset="-128"/>
              </a:rPr>
              <a:t>Commonly Used Platforms</a:t>
            </a:r>
          </a:p>
        </p:txBody>
      </p:sp>
      <p:sp>
        <p:nvSpPr>
          <p:cNvPr id="41987" name="Content Placeholder 2">
            <a:extLst>
              <a:ext uri="{FF2B5EF4-FFF2-40B4-BE49-F238E27FC236}">
                <a16:creationId xmlns:a16="http://schemas.microsoft.com/office/drawing/2014/main" id="{82F9F1B4-DF02-4D91-909B-0196FD4B9AD7}"/>
              </a:ext>
            </a:extLst>
          </p:cNvPr>
          <p:cNvSpPr>
            <a:spLocks noGrp="1"/>
          </p:cNvSpPr>
          <p:nvPr>
            <p:ph idx="1"/>
          </p:nvPr>
        </p:nvSpPr>
        <p:spPr>
          <a:xfrm>
            <a:off x="479376" y="1340768"/>
            <a:ext cx="11103024" cy="5183858"/>
          </a:xfrm>
        </p:spPr>
        <p:txBody>
          <a:bodyPr/>
          <a:lstStyle/>
          <a:p>
            <a:pPr marL="0" indent="0" eaLnBrk="1" hangingPunct="1">
              <a:buNone/>
            </a:pPr>
            <a:r>
              <a:rPr lang="en-GB" altLang="en-US" sz="2600" dirty="0">
                <a:ea typeface="MS PGothic" panose="020B0600070205080204" pitchFamily="34" charset="-128"/>
              </a:rPr>
              <a:t>It has to be said, most are in Java, which is a much clearer Object Oriented language (ABM map excellently onto Object Oriented languages):</a:t>
            </a:r>
          </a:p>
          <a:p>
            <a:pPr marL="0" indent="0" eaLnBrk="1" hangingPunct="1">
              <a:buNone/>
            </a:pPr>
            <a:r>
              <a:rPr lang="en-GB" altLang="en-US" sz="2600" dirty="0" err="1">
                <a:ea typeface="MS PGothic" panose="020B0600070205080204" pitchFamily="34" charset="-128"/>
              </a:rPr>
              <a:t>Netlogo</a:t>
            </a:r>
            <a:r>
              <a:rPr lang="en-GB" altLang="en-US" sz="2600" dirty="0">
                <a:ea typeface="MS PGothic" panose="020B0600070205080204" pitchFamily="34" charset="-128"/>
              </a:rPr>
              <a:t>: http://ccl.northwestern.edu/netlogo/</a:t>
            </a:r>
          </a:p>
          <a:p>
            <a:pPr marL="0" indent="0" eaLnBrk="1" hangingPunct="1">
              <a:buNone/>
            </a:pPr>
            <a:r>
              <a:rPr lang="en-GB" altLang="en-US" sz="2600" dirty="0">
                <a:ea typeface="MS PGothic" panose="020B0600070205080204" pitchFamily="34" charset="-128"/>
              </a:rPr>
              <a:t>Repast: http://repast.sourceforge.net/</a:t>
            </a:r>
          </a:p>
          <a:p>
            <a:pPr marL="0" indent="0" eaLnBrk="1" hangingPunct="1">
              <a:buNone/>
            </a:pPr>
            <a:r>
              <a:rPr lang="en-GB" altLang="en-US" sz="2600" dirty="0">
                <a:ea typeface="MS PGothic" panose="020B0600070205080204" pitchFamily="34" charset="-128"/>
              </a:rPr>
              <a:t>MASON: http://cs.gmu.edu/~eclab/projects/mason/</a:t>
            </a:r>
          </a:p>
          <a:p>
            <a:pPr marL="0" indent="0" eaLnBrk="1" hangingPunct="1">
              <a:buNone/>
            </a:pPr>
            <a:endParaRPr lang="en-GB" altLang="en-US" sz="2600" dirty="0">
              <a:ea typeface="MS PGothic" panose="020B0600070205080204" pitchFamily="34" charset="-128"/>
            </a:endParaRPr>
          </a:p>
          <a:p>
            <a:pPr marL="0" indent="0" eaLnBrk="1" hangingPunct="1">
              <a:buNone/>
            </a:pPr>
            <a:r>
              <a:rPr lang="en-GB" altLang="en-US" sz="2600" dirty="0">
                <a:ea typeface="MS PGothic" panose="020B0600070205080204" pitchFamily="34" charset="-128"/>
              </a:rPr>
              <a:t>However, for Python there is MESA:</a:t>
            </a:r>
          </a:p>
          <a:p>
            <a:pPr marL="0" indent="0" eaLnBrk="1" hangingPunct="1">
              <a:buNone/>
            </a:pPr>
            <a:r>
              <a:rPr lang="en-GB" altLang="en-US" sz="2600" dirty="0">
                <a:ea typeface="MS PGothic" panose="020B0600070205080204" pitchFamily="34" charset="-128"/>
              </a:rPr>
              <a:t>https://pypi.python.org/pypi/Mesa/</a:t>
            </a:r>
          </a:p>
          <a:p>
            <a:pPr marL="0" indent="0" eaLnBrk="1" hangingPunct="1">
              <a:buNone/>
            </a:pPr>
            <a:endParaRPr lang="en-GB" altLang="en-US" sz="2600" dirty="0">
              <a:ea typeface="MS PGothic" panose="020B0600070205080204" pitchFamily="34" charset="-128"/>
            </a:endParaRPr>
          </a:p>
          <a:p>
            <a:pPr marL="0" indent="0" eaLnBrk="1" hangingPunct="1">
              <a:buNone/>
            </a:pPr>
            <a:r>
              <a:rPr lang="en-GB" altLang="en-US" sz="2600" dirty="0">
                <a:ea typeface="MS PGothic" panose="020B0600070205080204" pitchFamily="34" charset="-128"/>
              </a:rPr>
              <a:t>In general the trade is ease </a:t>
            </a:r>
          </a:p>
          <a:p>
            <a:pPr marL="0" indent="0" eaLnBrk="1" hangingPunct="1">
              <a:buNone/>
            </a:pPr>
            <a:r>
              <a:rPr lang="en-GB" altLang="en-US" sz="2600" dirty="0">
                <a:ea typeface="MS PGothic" panose="020B0600070205080204" pitchFamily="34" charset="-128"/>
              </a:rPr>
              <a:t>against flexibility.</a:t>
            </a:r>
          </a:p>
        </p:txBody>
      </p:sp>
      <p:pic>
        <p:nvPicPr>
          <p:cNvPr id="3" name="Picture 2" descr="A screenshot of a social media post&#10;&#10;Description generated with very high confidence">
            <a:extLst>
              <a:ext uri="{FF2B5EF4-FFF2-40B4-BE49-F238E27FC236}">
                <a16:creationId xmlns:a16="http://schemas.microsoft.com/office/drawing/2014/main" id="{DF0D500D-69AB-4C90-BE5B-89CA30EF3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03044"/>
            <a:ext cx="5802263" cy="2677968"/>
          </a:xfrm>
          <a:prstGeom prst="rect">
            <a:avLst/>
          </a:prstGeom>
        </p:spPr>
      </p:pic>
    </p:spTree>
    <p:extLst>
      <p:ext uri="{BB962C8B-B14F-4D97-AF65-F5344CB8AC3E}">
        <p14:creationId xmlns:p14="http://schemas.microsoft.com/office/powerpoint/2010/main" val="299488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282CB84-0978-4D10-8E03-4249A14C7646}"/>
              </a:ext>
            </a:extLst>
          </p:cNvPr>
          <p:cNvSpPr>
            <a:spLocks noGrp="1" noChangeArrowheads="1"/>
          </p:cNvSpPr>
          <p:nvPr>
            <p:ph type="title"/>
          </p:nvPr>
        </p:nvSpPr>
        <p:spPr>
          <a:xfrm>
            <a:off x="2640012" y="549275"/>
            <a:ext cx="9000603" cy="914400"/>
          </a:xfrm>
        </p:spPr>
        <p:txBody>
          <a:bodyPr/>
          <a:lstStyle/>
          <a:p>
            <a:pPr algn="r"/>
            <a:r>
              <a:rPr lang="en-GB" altLang="en-US" sz="4000" dirty="0"/>
              <a:t>Cellular Automata (CA)</a:t>
            </a:r>
            <a:endParaRPr lang="en-US" altLang="en-US" sz="4000" dirty="0"/>
          </a:p>
        </p:txBody>
      </p:sp>
      <p:sp>
        <p:nvSpPr>
          <p:cNvPr id="22531" name="Rectangle 3">
            <a:extLst>
              <a:ext uri="{FF2B5EF4-FFF2-40B4-BE49-F238E27FC236}">
                <a16:creationId xmlns:a16="http://schemas.microsoft.com/office/drawing/2014/main" id="{FE03CE7A-30D8-472B-AEC8-F89CFE3FAAD0}"/>
              </a:ext>
            </a:extLst>
          </p:cNvPr>
          <p:cNvSpPr>
            <a:spLocks noGrp="1" noChangeArrowheads="1"/>
          </p:cNvSpPr>
          <p:nvPr>
            <p:ph sz="quarter" idx="1"/>
          </p:nvPr>
        </p:nvSpPr>
        <p:spPr>
          <a:xfrm>
            <a:off x="407368" y="1928814"/>
            <a:ext cx="11377264" cy="4700587"/>
          </a:xfrm>
        </p:spPr>
        <p:txBody>
          <a:bodyPr/>
          <a:lstStyle/>
          <a:p>
            <a:pPr marL="0" indent="0">
              <a:lnSpc>
                <a:spcPct val="90000"/>
              </a:lnSpc>
              <a:buNone/>
              <a:defRPr/>
            </a:pPr>
            <a:r>
              <a:rPr lang="en-GB" sz="2600" dirty="0"/>
              <a:t>Can be used for simulation but much </a:t>
            </a:r>
            <a:r>
              <a:rPr lang="en-GB" sz="2600" dirty="0" err="1"/>
              <a:t>much</a:t>
            </a:r>
            <a:r>
              <a:rPr lang="en-GB" sz="2600" dirty="0"/>
              <a:t> more.</a:t>
            </a:r>
          </a:p>
          <a:p>
            <a:pPr marL="0" indent="0">
              <a:lnSpc>
                <a:spcPct val="15000"/>
              </a:lnSpc>
              <a:buNone/>
              <a:defRPr/>
            </a:pPr>
            <a:endParaRPr lang="en-GB" sz="2600" dirty="0"/>
          </a:p>
          <a:p>
            <a:pPr marL="0" indent="0">
              <a:buNone/>
              <a:defRPr/>
            </a:pPr>
            <a:r>
              <a:rPr lang="en-GB" sz="2600" dirty="0"/>
              <a:t>Essentially a grid of cells which may be different </a:t>
            </a:r>
            <a:r>
              <a:rPr lang="en-GB" sz="2600" dirty="0">
                <a:solidFill>
                  <a:schemeClr val="accent1">
                    <a:lumMod val="60000"/>
                    <a:lumOff val="40000"/>
                  </a:schemeClr>
                </a:solidFill>
              </a:rPr>
              <a:t>states</a:t>
            </a:r>
            <a:r>
              <a:rPr lang="en-GB" sz="2600" dirty="0"/>
              <a:t> dependant on the conditions around them.</a:t>
            </a:r>
          </a:p>
          <a:p>
            <a:pPr marL="0" indent="0">
              <a:buNone/>
              <a:defRPr/>
            </a:pPr>
            <a:r>
              <a:rPr lang="en-GB" sz="2600" dirty="0"/>
              <a:t>Each cell has a rule base determining how it reacts.</a:t>
            </a:r>
          </a:p>
          <a:p>
            <a:pPr marL="0" indent="0">
              <a:lnSpc>
                <a:spcPct val="40000"/>
              </a:lnSpc>
              <a:buNone/>
              <a:defRPr/>
            </a:pPr>
            <a:endParaRPr lang="en-GB" sz="2600" dirty="0"/>
          </a:p>
          <a:p>
            <a:pPr marL="0" indent="0">
              <a:lnSpc>
                <a:spcPct val="90000"/>
              </a:lnSpc>
              <a:buNone/>
              <a:defRPr/>
            </a:pPr>
            <a:r>
              <a:rPr lang="en-GB" sz="2600" dirty="0"/>
              <a:t>For example, </a:t>
            </a:r>
          </a:p>
          <a:p>
            <a:pPr marL="0" lvl="1" indent="0">
              <a:lnSpc>
                <a:spcPct val="90000"/>
              </a:lnSpc>
              <a:buNone/>
              <a:defRPr/>
            </a:pPr>
            <a:r>
              <a:rPr lang="en-GB" sz="2600" dirty="0"/>
              <a:t>	if a cell has less than two neighbours it dies, </a:t>
            </a:r>
          </a:p>
          <a:p>
            <a:pPr marL="900113" lvl="1" indent="-900113">
              <a:lnSpc>
                <a:spcPct val="90000"/>
              </a:lnSpc>
              <a:buNone/>
              <a:defRPr/>
            </a:pPr>
            <a:r>
              <a:rPr lang="en-GB" sz="2600" dirty="0"/>
              <a:t>	if it has more than two it reproduces and the neighbouring cells come alive.</a:t>
            </a:r>
          </a:p>
          <a:p>
            <a:pPr marL="0" indent="0">
              <a:lnSpc>
                <a:spcPct val="90000"/>
              </a:lnSpc>
              <a:buNone/>
              <a:defRPr/>
            </a:pPr>
            <a:r>
              <a:rPr lang="en-GB" sz="2600" dirty="0"/>
              <a:t>Can be used for searches, modelling crowds, ecosystems etc.</a:t>
            </a:r>
            <a:endParaRPr lang="en-US" sz="2600" dirty="0"/>
          </a:p>
        </p:txBody>
      </p:sp>
      <p:pic>
        <p:nvPicPr>
          <p:cNvPr id="4" name="Picture 10" descr="CA5">
            <a:extLst>
              <a:ext uri="{FF2B5EF4-FFF2-40B4-BE49-F238E27FC236}">
                <a16:creationId xmlns:a16="http://schemas.microsoft.com/office/drawing/2014/main" id="{A52BC574-136D-4590-A488-20C1BCBCD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103" y="306896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3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E381E52-AA97-4EAD-8645-6E6D8497B47A}"/>
              </a:ext>
            </a:extLst>
          </p:cNvPr>
          <p:cNvSpPr>
            <a:spLocks noGrp="1" noChangeArrowheads="1"/>
          </p:cNvSpPr>
          <p:nvPr>
            <p:ph type="title"/>
          </p:nvPr>
        </p:nvSpPr>
        <p:spPr>
          <a:xfrm>
            <a:off x="5448301" y="765175"/>
            <a:ext cx="4854575" cy="685800"/>
          </a:xfrm>
        </p:spPr>
        <p:txBody>
          <a:bodyPr/>
          <a:lstStyle/>
          <a:p>
            <a:pPr algn="r"/>
            <a:r>
              <a:rPr lang="en-GB" altLang="en-US" sz="4000"/>
              <a:t>One dimensional CA</a:t>
            </a:r>
            <a:endParaRPr lang="en-US" altLang="en-US" sz="4000"/>
          </a:p>
        </p:txBody>
      </p:sp>
      <p:sp>
        <p:nvSpPr>
          <p:cNvPr id="15363" name="Rectangle 3">
            <a:extLst>
              <a:ext uri="{FF2B5EF4-FFF2-40B4-BE49-F238E27FC236}">
                <a16:creationId xmlns:a16="http://schemas.microsoft.com/office/drawing/2014/main" id="{7BFCFB10-F609-4859-A72E-E05EB5F97279}"/>
              </a:ext>
            </a:extLst>
          </p:cNvPr>
          <p:cNvSpPr>
            <a:spLocks noGrp="1" noChangeArrowheads="1"/>
          </p:cNvSpPr>
          <p:nvPr>
            <p:ph sz="quarter" idx="1"/>
          </p:nvPr>
        </p:nvSpPr>
        <p:spPr>
          <a:xfrm>
            <a:off x="479376" y="2500314"/>
            <a:ext cx="11017224" cy="4129087"/>
          </a:xfrm>
        </p:spPr>
        <p:txBody>
          <a:bodyPr/>
          <a:lstStyle/>
          <a:p>
            <a:pPr marL="0" indent="0">
              <a:lnSpc>
                <a:spcPct val="90000"/>
              </a:lnSpc>
              <a:spcAft>
                <a:spcPts val="1200"/>
              </a:spcAft>
              <a:buNone/>
            </a:pPr>
            <a:r>
              <a:rPr lang="en-GB" altLang="en-US" sz="2600" dirty="0"/>
              <a:t>Simplest CA: a line of cells.</a:t>
            </a:r>
          </a:p>
          <a:p>
            <a:pPr marL="0" indent="0">
              <a:lnSpc>
                <a:spcPct val="90000"/>
              </a:lnSpc>
              <a:spcAft>
                <a:spcPts val="1200"/>
              </a:spcAft>
              <a:buNone/>
            </a:pPr>
            <a:r>
              <a:rPr lang="en-GB" altLang="en-US" sz="2600" dirty="0"/>
              <a:t>Each cell has a number of states it can be in, depending on the state of its neighbours and itself at the last time step.</a:t>
            </a:r>
          </a:p>
          <a:p>
            <a:pPr marL="0" indent="0">
              <a:lnSpc>
                <a:spcPct val="90000"/>
              </a:lnSpc>
              <a:spcAft>
                <a:spcPts val="1200"/>
              </a:spcAft>
              <a:buNone/>
            </a:pPr>
            <a:r>
              <a:rPr lang="en-GB" altLang="en-US" sz="2600" dirty="0"/>
              <a:t>Usually drawn as a line of cells, with each line below each other being another time step.</a:t>
            </a:r>
          </a:p>
          <a:p>
            <a:pPr marL="0" indent="0">
              <a:lnSpc>
                <a:spcPct val="90000"/>
              </a:lnSpc>
              <a:spcAft>
                <a:spcPts val="1200"/>
              </a:spcAft>
              <a:buNone/>
            </a:pPr>
            <a:r>
              <a:rPr lang="en-GB" altLang="en-US" sz="2600" dirty="0"/>
              <a:t>Simple rules can generate complex emergent behaviour. </a:t>
            </a:r>
            <a:endParaRPr lang="en-US" altLang="en-US" sz="2600" dirty="0"/>
          </a:p>
        </p:txBody>
      </p:sp>
    </p:spTree>
    <p:extLst>
      <p:ext uri="{BB962C8B-B14F-4D97-AF65-F5344CB8AC3E}">
        <p14:creationId xmlns:p14="http://schemas.microsoft.com/office/powerpoint/2010/main" val="5743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B0B21-9558-4942-8E3D-6B926FB6DB45}"/>
              </a:ext>
            </a:extLst>
          </p:cNvPr>
          <p:cNvSpPr>
            <a:spLocks noGrp="1" noChangeArrowheads="1"/>
          </p:cNvSpPr>
          <p:nvPr>
            <p:ph type="title"/>
          </p:nvPr>
        </p:nvSpPr>
        <p:spPr>
          <a:xfrm>
            <a:off x="2424113" y="188913"/>
            <a:ext cx="7772400" cy="685800"/>
          </a:xfrm>
        </p:spPr>
        <p:txBody>
          <a:bodyPr/>
          <a:lstStyle/>
          <a:p>
            <a:pPr algn="r"/>
            <a:r>
              <a:rPr lang="en-GB" altLang="en-US" sz="4000"/>
              <a:t>Emergence</a:t>
            </a:r>
            <a:endParaRPr lang="en-US" altLang="en-US" sz="4000"/>
          </a:p>
        </p:txBody>
      </p:sp>
      <p:grpSp>
        <p:nvGrpSpPr>
          <p:cNvPr id="16387" name="Group 5">
            <a:extLst>
              <a:ext uri="{FF2B5EF4-FFF2-40B4-BE49-F238E27FC236}">
                <a16:creationId xmlns:a16="http://schemas.microsoft.com/office/drawing/2014/main" id="{6E09CA89-4246-4E16-8928-C010BF7B509A}"/>
              </a:ext>
            </a:extLst>
          </p:cNvPr>
          <p:cNvGrpSpPr>
            <a:grpSpLocks/>
          </p:cNvGrpSpPr>
          <p:nvPr/>
        </p:nvGrpSpPr>
        <p:grpSpPr bwMode="auto">
          <a:xfrm>
            <a:off x="2286000" y="2133600"/>
            <a:ext cx="7772400" cy="4229100"/>
            <a:chOff x="432" y="1318"/>
            <a:chExt cx="4896" cy="2664"/>
          </a:xfrm>
        </p:grpSpPr>
        <p:graphicFrame>
          <p:nvGraphicFramePr>
            <p:cNvPr id="16389" name="Object 3">
              <a:extLst>
                <a:ext uri="{FF2B5EF4-FFF2-40B4-BE49-F238E27FC236}">
                  <a16:creationId xmlns:a16="http://schemas.microsoft.com/office/drawing/2014/main" id="{0C68FC52-925F-4E1D-802F-6C326A2F5A11}"/>
                </a:ext>
              </a:extLst>
            </p:cNvPr>
            <p:cNvGraphicFramePr>
              <a:graphicFrameLocks noChangeAspect="1"/>
            </p:cNvGraphicFramePr>
            <p:nvPr/>
          </p:nvGraphicFramePr>
          <p:xfrm>
            <a:off x="432" y="1318"/>
            <a:ext cx="4896" cy="2451"/>
          </p:xfrm>
          <a:graphic>
            <a:graphicData uri="http://schemas.openxmlformats.org/presentationml/2006/ole">
              <mc:AlternateContent xmlns:mc="http://schemas.openxmlformats.org/markup-compatibility/2006">
                <mc:Choice xmlns:v="urn:schemas-microsoft-com:vml" Requires="v">
                  <p:oleObj spid="_x0000_s1084" name="Photo Editor Photo" r:id="rId4" imgW="8085714" imgH="4048690" progId="MSPhotoEd.3">
                    <p:embed/>
                  </p:oleObj>
                </mc:Choice>
                <mc:Fallback>
                  <p:oleObj name="Photo Editor Photo" r:id="rId4" imgW="8085714" imgH="4048690" progId="MSPhotoEd.3">
                    <p:embed/>
                    <p:pic>
                      <p:nvPicPr>
                        <p:cNvPr id="16389" name="Object 3">
                          <a:extLst>
                            <a:ext uri="{FF2B5EF4-FFF2-40B4-BE49-F238E27FC236}">
                              <a16:creationId xmlns:a16="http://schemas.microsoft.com/office/drawing/2014/main" id="{0C68FC52-925F-4E1D-802F-6C326A2F5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1318"/>
                          <a:ext cx="4896" cy="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0" name="Object 4">
              <a:extLst>
                <a:ext uri="{FF2B5EF4-FFF2-40B4-BE49-F238E27FC236}">
                  <a16:creationId xmlns:a16="http://schemas.microsoft.com/office/drawing/2014/main" id="{1E34C558-B46B-4150-B899-2BCADE38AC7C}"/>
                </a:ext>
              </a:extLst>
            </p:cNvPr>
            <p:cNvGraphicFramePr>
              <a:graphicFrameLocks noChangeAspect="1"/>
            </p:cNvGraphicFramePr>
            <p:nvPr/>
          </p:nvGraphicFramePr>
          <p:xfrm>
            <a:off x="432" y="3744"/>
            <a:ext cx="4896" cy="238"/>
          </p:xfrm>
          <a:graphic>
            <a:graphicData uri="http://schemas.openxmlformats.org/presentationml/2006/ole">
              <mc:AlternateContent xmlns:mc="http://schemas.openxmlformats.org/markup-compatibility/2006">
                <mc:Choice xmlns:v="urn:schemas-microsoft-com:vml" Requires="v">
                  <p:oleObj spid="_x0000_s1085" name="Photo Editor Photo" r:id="rId6" imgW="14295238" imgH="695238" progId="MSPhotoEd.3">
                    <p:embed/>
                  </p:oleObj>
                </mc:Choice>
                <mc:Fallback>
                  <p:oleObj name="Photo Editor Photo" r:id="rId6" imgW="14295238" imgH="695238" progId="MSPhotoEd.3">
                    <p:embed/>
                    <p:pic>
                      <p:nvPicPr>
                        <p:cNvPr id="16390" name="Object 4">
                          <a:extLst>
                            <a:ext uri="{FF2B5EF4-FFF2-40B4-BE49-F238E27FC236}">
                              <a16:creationId xmlns:a16="http://schemas.microsoft.com/office/drawing/2014/main" id="{1E34C558-B46B-4150-B899-2BCADE38AC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3744"/>
                          <a:ext cx="489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0" name="Text Box 6">
            <a:extLst>
              <a:ext uri="{FF2B5EF4-FFF2-40B4-BE49-F238E27FC236}">
                <a16:creationId xmlns:a16="http://schemas.microsoft.com/office/drawing/2014/main" id="{D26E72BE-19C4-4E7D-85CE-BC9E0538FF3C}"/>
              </a:ext>
            </a:extLst>
          </p:cNvPr>
          <p:cNvSpPr txBox="1">
            <a:spLocks noChangeArrowheads="1"/>
          </p:cNvSpPr>
          <p:nvPr/>
        </p:nvSpPr>
        <p:spPr bwMode="auto">
          <a:xfrm>
            <a:off x="1774825" y="1052514"/>
            <a:ext cx="87137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2600" dirty="0">
                <a:latin typeface="+mn-lt"/>
              </a:rPr>
              <a:t>From the simple rule: if both neighbours the same as you, go white else go black.</a:t>
            </a:r>
            <a:endParaRPr lang="en-US" sz="2600" dirty="0">
              <a:latin typeface="+mn-lt"/>
            </a:endParaRPr>
          </a:p>
        </p:txBody>
      </p:sp>
    </p:spTree>
    <p:extLst>
      <p:ext uri="{BB962C8B-B14F-4D97-AF65-F5344CB8AC3E}">
        <p14:creationId xmlns:p14="http://schemas.microsoft.com/office/powerpoint/2010/main" val="218168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7BB308C-BDC9-4F2F-8461-40676067152E}"/>
              </a:ext>
            </a:extLst>
          </p:cNvPr>
          <p:cNvSpPr>
            <a:spLocks noGrp="1" noChangeArrowheads="1"/>
          </p:cNvSpPr>
          <p:nvPr>
            <p:ph type="title"/>
          </p:nvPr>
        </p:nvSpPr>
        <p:spPr>
          <a:xfrm>
            <a:off x="2524124" y="571500"/>
            <a:ext cx="6956251" cy="762000"/>
          </a:xfrm>
        </p:spPr>
        <p:txBody>
          <a:bodyPr/>
          <a:lstStyle/>
          <a:p>
            <a:pPr algn="r"/>
            <a:r>
              <a:rPr lang="en-GB" altLang="en-US" sz="4000" dirty="0"/>
              <a:t>One dimensional CA</a:t>
            </a:r>
            <a:endParaRPr lang="en-US" altLang="en-US" sz="4000" dirty="0"/>
          </a:p>
        </p:txBody>
      </p:sp>
      <p:sp>
        <p:nvSpPr>
          <p:cNvPr id="17411" name="Rectangle 3">
            <a:extLst>
              <a:ext uri="{FF2B5EF4-FFF2-40B4-BE49-F238E27FC236}">
                <a16:creationId xmlns:a16="http://schemas.microsoft.com/office/drawing/2014/main" id="{9E5DCE3F-B0AD-4AD1-85E5-DD2BAAD6E125}"/>
              </a:ext>
            </a:extLst>
          </p:cNvPr>
          <p:cNvSpPr>
            <a:spLocks noGrp="1" noChangeArrowheads="1"/>
          </p:cNvSpPr>
          <p:nvPr>
            <p:ph sz="quarter" idx="1"/>
          </p:nvPr>
        </p:nvSpPr>
        <p:spPr>
          <a:xfrm>
            <a:off x="623392" y="2286001"/>
            <a:ext cx="7777658" cy="4238625"/>
          </a:xfrm>
        </p:spPr>
        <p:txBody>
          <a:bodyPr/>
          <a:lstStyle/>
          <a:p>
            <a:pPr marL="0" indent="0">
              <a:spcAft>
                <a:spcPts val="600"/>
              </a:spcAft>
              <a:buNone/>
            </a:pPr>
            <a:r>
              <a:rPr lang="en-GB" altLang="en-US" sz="2600" dirty="0"/>
              <a:t>Steven Wolfram classified CAs into…</a:t>
            </a:r>
          </a:p>
          <a:p>
            <a:pPr marL="0" indent="0">
              <a:spcAft>
                <a:spcPts val="600"/>
              </a:spcAft>
              <a:buNone/>
            </a:pPr>
            <a:r>
              <a:rPr lang="en-US" altLang="en-US" sz="2600" dirty="0">
                <a:solidFill>
                  <a:schemeClr val="tx2"/>
                </a:solidFill>
              </a:rPr>
              <a:t>Class 1</a:t>
            </a:r>
            <a:r>
              <a:rPr lang="en-US" altLang="en-US" sz="2600" dirty="0"/>
              <a:t> </a:t>
            </a:r>
            <a:r>
              <a:rPr lang="en-GB" altLang="en-US" sz="2600" dirty="0"/>
              <a:t>always end in the same stable state.</a:t>
            </a:r>
            <a:endParaRPr lang="en-US" altLang="en-US" sz="2600" dirty="0"/>
          </a:p>
          <a:p>
            <a:pPr marL="0" indent="0">
              <a:spcAft>
                <a:spcPts val="600"/>
              </a:spcAft>
              <a:buNone/>
            </a:pPr>
            <a:r>
              <a:rPr lang="en-US" altLang="en-US" sz="2600" dirty="0">
                <a:solidFill>
                  <a:schemeClr val="tx2"/>
                </a:solidFill>
              </a:rPr>
              <a:t>Class 2</a:t>
            </a:r>
            <a:r>
              <a:rPr lang="en-GB" altLang="en-US" sz="2600" dirty="0"/>
              <a:t> settle into repeat patterns.</a:t>
            </a:r>
            <a:endParaRPr lang="en-US" altLang="en-US" sz="2600" dirty="0"/>
          </a:p>
          <a:p>
            <a:pPr marL="0" indent="0">
              <a:spcAft>
                <a:spcPts val="600"/>
              </a:spcAft>
              <a:buNone/>
            </a:pPr>
            <a:r>
              <a:rPr lang="en-US" altLang="en-US" sz="2600" dirty="0">
                <a:solidFill>
                  <a:schemeClr val="tx2"/>
                </a:solidFill>
              </a:rPr>
              <a:t>Class 3</a:t>
            </a:r>
            <a:r>
              <a:rPr lang="en-US" altLang="en-US" sz="2600" dirty="0"/>
              <a:t> chaotic </a:t>
            </a:r>
            <a:r>
              <a:rPr lang="en-GB" altLang="en-US" sz="2600" dirty="0"/>
              <a:t>/ white noise </a:t>
            </a:r>
            <a:r>
              <a:rPr lang="en-US" altLang="en-US" sz="2600" dirty="0"/>
              <a:t>patterns. </a:t>
            </a:r>
          </a:p>
          <a:p>
            <a:pPr marL="0" indent="0">
              <a:spcAft>
                <a:spcPts val="600"/>
              </a:spcAft>
              <a:buNone/>
            </a:pPr>
            <a:r>
              <a:rPr lang="en-US" altLang="en-US" sz="2600" dirty="0">
                <a:solidFill>
                  <a:schemeClr val="tx2"/>
                </a:solidFill>
              </a:rPr>
              <a:t>Class 4</a:t>
            </a:r>
            <a:r>
              <a:rPr lang="en-GB" altLang="en-US" sz="2600" dirty="0"/>
              <a:t> complex patterns of near repetition with movement.</a:t>
            </a:r>
          </a:p>
          <a:p>
            <a:pPr marL="0" indent="0">
              <a:spcAft>
                <a:spcPts val="600"/>
              </a:spcAft>
              <a:buNone/>
            </a:pPr>
            <a:r>
              <a:rPr lang="en-GB" altLang="en-US" sz="2600" dirty="0"/>
              <a:t>Shows the wide range of natural patterns that </a:t>
            </a:r>
            <a:r>
              <a:rPr lang="en-GB" altLang="en-US" sz="2600" i="1" dirty="0"/>
              <a:t>could </a:t>
            </a:r>
            <a:r>
              <a:rPr lang="en-GB" altLang="en-US" sz="2600" dirty="0"/>
              <a:t>develop from simple rules.</a:t>
            </a:r>
            <a:endParaRPr lang="en-US" altLang="en-US" sz="2600" dirty="0"/>
          </a:p>
        </p:txBody>
      </p:sp>
      <p:grpSp>
        <p:nvGrpSpPr>
          <p:cNvPr id="17412" name="Group 6">
            <a:extLst>
              <a:ext uri="{FF2B5EF4-FFF2-40B4-BE49-F238E27FC236}">
                <a16:creationId xmlns:a16="http://schemas.microsoft.com/office/drawing/2014/main" id="{C5A881CE-CE57-4E7E-B17A-5E92A77E7A70}"/>
              </a:ext>
            </a:extLst>
          </p:cNvPr>
          <p:cNvGrpSpPr>
            <a:grpSpLocks/>
          </p:cNvGrpSpPr>
          <p:nvPr/>
        </p:nvGrpSpPr>
        <p:grpSpPr bwMode="auto">
          <a:xfrm>
            <a:off x="9749333" y="571500"/>
            <a:ext cx="1819275" cy="5961063"/>
            <a:chOff x="4464" y="384"/>
            <a:chExt cx="1146" cy="3755"/>
          </a:xfrm>
        </p:grpSpPr>
        <p:graphicFrame>
          <p:nvGraphicFramePr>
            <p:cNvPr id="17413" name="Object 4">
              <a:extLst>
                <a:ext uri="{FF2B5EF4-FFF2-40B4-BE49-F238E27FC236}">
                  <a16:creationId xmlns:a16="http://schemas.microsoft.com/office/drawing/2014/main" id="{BFD18440-6C53-432B-A981-4FA4E3FBA360}"/>
                </a:ext>
              </a:extLst>
            </p:cNvPr>
            <p:cNvGraphicFramePr>
              <a:graphicFrameLocks noChangeAspect="1"/>
            </p:cNvGraphicFramePr>
            <p:nvPr/>
          </p:nvGraphicFramePr>
          <p:xfrm>
            <a:off x="4464" y="384"/>
            <a:ext cx="1140" cy="3696"/>
          </p:xfrm>
          <a:graphic>
            <a:graphicData uri="http://schemas.openxmlformats.org/presentationml/2006/ole">
              <mc:AlternateContent xmlns:mc="http://schemas.openxmlformats.org/markup-compatibility/2006">
                <mc:Choice xmlns:v="urn:schemas-microsoft-com:vml" Requires="v">
                  <p:oleObj spid="_x0000_s2108" name="Photo Editor Photo" r:id="rId4" imgW="1809524" imgH="5961905" progId="MSPhotoEd.3">
                    <p:embed/>
                  </p:oleObj>
                </mc:Choice>
                <mc:Fallback>
                  <p:oleObj name="Photo Editor Photo" r:id="rId4" imgW="1809524" imgH="5961905" progId="MSPhotoEd.3">
                    <p:embed/>
                    <p:pic>
                      <p:nvPicPr>
                        <p:cNvPr id="17413" name="Object 4">
                          <a:extLst>
                            <a:ext uri="{FF2B5EF4-FFF2-40B4-BE49-F238E27FC236}">
                              <a16:creationId xmlns:a16="http://schemas.microsoft.com/office/drawing/2014/main" id="{BFD18440-6C53-432B-A981-4FA4E3FBA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 y="384"/>
                          <a:ext cx="1140" cy="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5">
              <a:extLst>
                <a:ext uri="{FF2B5EF4-FFF2-40B4-BE49-F238E27FC236}">
                  <a16:creationId xmlns:a16="http://schemas.microsoft.com/office/drawing/2014/main" id="{E9EB9371-8379-4407-96EF-005B4B39DE27}"/>
                </a:ext>
              </a:extLst>
            </p:cNvPr>
            <p:cNvGraphicFramePr>
              <a:graphicFrameLocks noChangeAspect="1"/>
            </p:cNvGraphicFramePr>
            <p:nvPr/>
          </p:nvGraphicFramePr>
          <p:xfrm>
            <a:off x="4464" y="4080"/>
            <a:ext cx="1146" cy="59"/>
          </p:xfrm>
          <a:graphic>
            <a:graphicData uri="http://schemas.openxmlformats.org/presentationml/2006/ole">
              <mc:AlternateContent xmlns:mc="http://schemas.openxmlformats.org/markup-compatibility/2006">
                <mc:Choice xmlns:v="urn:schemas-microsoft-com:vml" Requires="v">
                  <p:oleObj spid="_x0000_s2109" name="Photo Editor Photo" r:id="rId6" imgW="4791744" imgH="247685" progId="MSPhotoEd.3">
                    <p:embed/>
                  </p:oleObj>
                </mc:Choice>
                <mc:Fallback>
                  <p:oleObj name="Photo Editor Photo" r:id="rId6" imgW="4791744" imgH="247685" progId="MSPhotoEd.3">
                    <p:embed/>
                    <p:pic>
                      <p:nvPicPr>
                        <p:cNvPr id="17414" name="Object 5">
                          <a:extLst>
                            <a:ext uri="{FF2B5EF4-FFF2-40B4-BE49-F238E27FC236}">
                              <a16:creationId xmlns:a16="http://schemas.microsoft.com/office/drawing/2014/main" id="{E9EB9371-8379-4407-96EF-005B4B39DE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 y="4080"/>
                          <a:ext cx="1146" cy="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32176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085A251-A377-42BC-ABF3-2EBE5CD87F30}"/>
              </a:ext>
            </a:extLst>
          </p:cNvPr>
          <p:cNvSpPr>
            <a:spLocks noGrp="1" noChangeArrowheads="1"/>
          </p:cNvSpPr>
          <p:nvPr>
            <p:ph type="title"/>
          </p:nvPr>
        </p:nvSpPr>
        <p:spPr>
          <a:xfrm>
            <a:off x="3969296" y="481785"/>
            <a:ext cx="7772400" cy="914400"/>
          </a:xfrm>
        </p:spPr>
        <p:txBody>
          <a:bodyPr/>
          <a:lstStyle/>
          <a:p>
            <a:pPr algn="r"/>
            <a:r>
              <a:rPr lang="en-GB" altLang="en-US" sz="4000" dirty="0"/>
              <a:t>One dimensional CA uses</a:t>
            </a:r>
            <a:endParaRPr lang="en-US" altLang="en-US" sz="4000" dirty="0"/>
          </a:p>
        </p:txBody>
      </p:sp>
      <p:sp>
        <p:nvSpPr>
          <p:cNvPr id="18435" name="Rectangle 3">
            <a:extLst>
              <a:ext uri="{FF2B5EF4-FFF2-40B4-BE49-F238E27FC236}">
                <a16:creationId xmlns:a16="http://schemas.microsoft.com/office/drawing/2014/main" id="{4BA3E2F4-6CEF-453E-8822-8A6D70C25834}"/>
              </a:ext>
            </a:extLst>
          </p:cNvPr>
          <p:cNvSpPr>
            <a:spLocks noGrp="1" noChangeArrowheads="1"/>
          </p:cNvSpPr>
          <p:nvPr>
            <p:ph sz="quarter" idx="1"/>
          </p:nvPr>
        </p:nvSpPr>
        <p:spPr>
          <a:xfrm>
            <a:off x="623392" y="2143126"/>
            <a:ext cx="6691808" cy="4486275"/>
          </a:xfrm>
        </p:spPr>
        <p:txBody>
          <a:bodyPr/>
          <a:lstStyle/>
          <a:p>
            <a:pPr marL="0" indent="0">
              <a:lnSpc>
                <a:spcPct val="90000"/>
              </a:lnSpc>
              <a:buNone/>
            </a:pPr>
            <a:r>
              <a:rPr lang="en-GB" altLang="en-US" sz="2600" dirty="0"/>
              <a:t>While they show that complex patterns can emerge from simple rules, this isn’t necessarily happening.</a:t>
            </a:r>
          </a:p>
          <a:p>
            <a:pPr marL="0" indent="0">
              <a:lnSpc>
                <a:spcPct val="90000"/>
              </a:lnSpc>
              <a:buNone/>
            </a:pPr>
            <a:endParaRPr lang="en-GB" altLang="en-US" sz="2600" dirty="0"/>
          </a:p>
          <a:p>
            <a:pPr marL="0" indent="0">
              <a:lnSpc>
                <a:spcPct val="90000"/>
              </a:lnSpc>
              <a:buNone/>
            </a:pPr>
            <a:r>
              <a:rPr lang="en-GB" altLang="en-US" sz="2600" dirty="0"/>
              <a:t>However, we can use them to see if our simple rules develop complex patterns, and how resistant they are to perturbations to the starting conditions.</a:t>
            </a:r>
          </a:p>
          <a:p>
            <a:pPr marL="0" indent="0">
              <a:lnSpc>
                <a:spcPct val="90000"/>
              </a:lnSpc>
              <a:buNone/>
            </a:pPr>
            <a:endParaRPr lang="en-GB" altLang="en-US" sz="2600" dirty="0"/>
          </a:p>
          <a:p>
            <a:pPr marL="0" indent="0">
              <a:lnSpc>
                <a:spcPct val="90000"/>
              </a:lnSpc>
              <a:buNone/>
            </a:pPr>
            <a:r>
              <a:rPr lang="en-GB" altLang="en-US" sz="2600" dirty="0"/>
              <a:t>E.g. crowd flow, street development, river networks</a:t>
            </a:r>
            <a:r>
              <a:rPr lang="en-GB" altLang="en-US" dirty="0"/>
              <a:t>.</a:t>
            </a:r>
            <a:endParaRPr lang="en-US" altLang="en-US" dirty="0"/>
          </a:p>
        </p:txBody>
      </p:sp>
      <p:grpSp>
        <p:nvGrpSpPr>
          <p:cNvPr id="18436" name="Group 6">
            <a:extLst>
              <a:ext uri="{FF2B5EF4-FFF2-40B4-BE49-F238E27FC236}">
                <a16:creationId xmlns:a16="http://schemas.microsoft.com/office/drawing/2014/main" id="{8D5A28D2-E702-4FB6-A7A1-8AEE3A6FBAAD}"/>
              </a:ext>
            </a:extLst>
          </p:cNvPr>
          <p:cNvGrpSpPr>
            <a:grpSpLocks/>
          </p:cNvGrpSpPr>
          <p:nvPr/>
        </p:nvGrpSpPr>
        <p:grpSpPr bwMode="auto">
          <a:xfrm>
            <a:off x="7453313" y="2214563"/>
            <a:ext cx="2900362" cy="2743200"/>
            <a:chOff x="3360" y="1152"/>
            <a:chExt cx="2259" cy="1886"/>
          </a:xfrm>
        </p:grpSpPr>
        <p:graphicFrame>
          <p:nvGraphicFramePr>
            <p:cNvPr id="18437" name="Object 4">
              <a:extLst>
                <a:ext uri="{FF2B5EF4-FFF2-40B4-BE49-F238E27FC236}">
                  <a16:creationId xmlns:a16="http://schemas.microsoft.com/office/drawing/2014/main" id="{D87CF741-869B-4DF5-B980-763B604096C2}"/>
                </a:ext>
              </a:extLst>
            </p:cNvPr>
            <p:cNvGraphicFramePr>
              <a:graphicFrameLocks noChangeAspect="1"/>
            </p:cNvGraphicFramePr>
            <p:nvPr/>
          </p:nvGraphicFramePr>
          <p:xfrm>
            <a:off x="3360" y="1152"/>
            <a:ext cx="2259" cy="1776"/>
          </p:xfrm>
          <a:graphic>
            <a:graphicData uri="http://schemas.openxmlformats.org/presentationml/2006/ole">
              <mc:AlternateContent xmlns:mc="http://schemas.openxmlformats.org/markup-compatibility/2006">
                <mc:Choice xmlns:v="urn:schemas-microsoft-com:vml" Requires="v">
                  <p:oleObj spid="_x0000_s3132" name="Photo Editor Photo" r:id="rId4" imgW="8085714" imgH="6354062" progId="MSPhotoEd.3">
                    <p:embed/>
                  </p:oleObj>
                </mc:Choice>
                <mc:Fallback>
                  <p:oleObj name="Photo Editor Photo" r:id="rId4" imgW="8085714" imgH="6354062" progId="MSPhotoEd.3">
                    <p:embed/>
                    <p:pic>
                      <p:nvPicPr>
                        <p:cNvPr id="18437" name="Object 4">
                          <a:extLst>
                            <a:ext uri="{FF2B5EF4-FFF2-40B4-BE49-F238E27FC236}">
                              <a16:creationId xmlns:a16="http://schemas.microsoft.com/office/drawing/2014/main" id="{D87CF741-869B-4DF5-B980-763B60409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1152"/>
                          <a:ext cx="2259"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5">
              <a:extLst>
                <a:ext uri="{FF2B5EF4-FFF2-40B4-BE49-F238E27FC236}">
                  <a16:creationId xmlns:a16="http://schemas.microsoft.com/office/drawing/2014/main" id="{11F04383-8ED8-4AD2-BAD4-2C62C0C0176C}"/>
                </a:ext>
              </a:extLst>
            </p:cNvPr>
            <p:cNvGraphicFramePr>
              <a:graphicFrameLocks noChangeAspect="1"/>
            </p:cNvGraphicFramePr>
            <p:nvPr/>
          </p:nvGraphicFramePr>
          <p:xfrm>
            <a:off x="3360" y="2928"/>
            <a:ext cx="2256" cy="110"/>
          </p:xfrm>
          <a:graphic>
            <a:graphicData uri="http://schemas.openxmlformats.org/presentationml/2006/ole">
              <mc:AlternateContent xmlns:mc="http://schemas.openxmlformats.org/markup-compatibility/2006">
                <mc:Choice xmlns:v="urn:schemas-microsoft-com:vml" Requires="v">
                  <p:oleObj spid="_x0000_s3133" name="Photo Editor Photo" r:id="rId6" imgW="14295238" imgH="695238" progId="MSPhotoEd.3">
                    <p:embed/>
                  </p:oleObj>
                </mc:Choice>
                <mc:Fallback>
                  <p:oleObj name="Photo Editor Photo" r:id="rId6" imgW="14295238" imgH="695238" progId="MSPhotoEd.3">
                    <p:embed/>
                    <p:pic>
                      <p:nvPicPr>
                        <p:cNvPr id="18438" name="Object 5">
                          <a:extLst>
                            <a:ext uri="{FF2B5EF4-FFF2-40B4-BE49-F238E27FC236}">
                              <a16:creationId xmlns:a16="http://schemas.microsoft.com/office/drawing/2014/main" id="{11F04383-8ED8-4AD2-BAD4-2C62C0C017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2928"/>
                          <a:ext cx="2256" cy="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38449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B560D77-784B-464C-9DA7-64FB19F98A10}"/>
              </a:ext>
            </a:extLst>
          </p:cNvPr>
          <p:cNvSpPr>
            <a:spLocks noGrp="1" noChangeArrowheads="1"/>
          </p:cNvSpPr>
          <p:nvPr>
            <p:ph type="title"/>
          </p:nvPr>
        </p:nvSpPr>
        <p:spPr>
          <a:xfrm>
            <a:off x="2208212" y="476250"/>
            <a:ext cx="9648427" cy="1143000"/>
          </a:xfrm>
        </p:spPr>
        <p:txBody>
          <a:bodyPr/>
          <a:lstStyle/>
          <a:p>
            <a:pPr algn="r"/>
            <a:r>
              <a:rPr lang="en-GB" altLang="en-US" sz="4000" dirty="0"/>
              <a:t>The Schelling Model</a:t>
            </a:r>
          </a:p>
        </p:txBody>
      </p:sp>
      <p:sp>
        <p:nvSpPr>
          <p:cNvPr id="19459" name="Rectangle 3">
            <a:extLst>
              <a:ext uri="{FF2B5EF4-FFF2-40B4-BE49-F238E27FC236}">
                <a16:creationId xmlns:a16="http://schemas.microsoft.com/office/drawing/2014/main" id="{91EB030D-A6FE-4E94-BBBA-3B577C5A672E}"/>
              </a:ext>
            </a:extLst>
          </p:cNvPr>
          <p:cNvSpPr>
            <a:spLocks noGrp="1" noChangeArrowheads="1"/>
          </p:cNvSpPr>
          <p:nvPr>
            <p:ph type="body" sz="half" idx="1"/>
          </p:nvPr>
        </p:nvSpPr>
        <p:spPr>
          <a:xfrm>
            <a:off x="407368" y="1700214"/>
            <a:ext cx="11305256" cy="3673475"/>
          </a:xfrm>
        </p:spPr>
        <p:txBody>
          <a:bodyPr/>
          <a:lstStyle/>
          <a:p>
            <a:pPr marL="0" indent="0">
              <a:spcAft>
                <a:spcPts val="600"/>
              </a:spcAft>
              <a:buNone/>
            </a:pPr>
            <a:r>
              <a:rPr lang="en-GB" altLang="en-US" sz="2600" dirty="0"/>
              <a:t>Thomas Schelling (Harvard) looked at racial segregation using a 1D CA.</a:t>
            </a:r>
          </a:p>
          <a:p>
            <a:pPr marL="0" indent="0">
              <a:spcAft>
                <a:spcPts val="600"/>
              </a:spcAft>
              <a:buNone/>
            </a:pPr>
            <a:r>
              <a:rPr lang="en-GB" altLang="en-US" sz="2600" dirty="0"/>
              <a:t>Found that even if people were willing to live in areas made up of 50% other skin colours, segregation would develop.</a:t>
            </a:r>
          </a:p>
          <a:p>
            <a:pPr marL="0" indent="0">
              <a:spcAft>
                <a:spcPts val="600"/>
              </a:spcAft>
              <a:buNone/>
            </a:pPr>
            <a:r>
              <a:rPr lang="en-GB" altLang="en-US" sz="2600" dirty="0"/>
              <a:t>1D CA. Cells either + or 0 (“black” or “white”).</a:t>
            </a:r>
          </a:p>
          <a:p>
            <a:pPr marL="0" indent="0">
              <a:spcAft>
                <a:spcPts val="600"/>
              </a:spcAft>
              <a:buNone/>
            </a:pPr>
            <a:r>
              <a:rPr lang="en-GB" altLang="en-US" sz="2600" dirty="0"/>
              <a:t>If neighbourhood &gt; 50% of another colour, move to nearest area this isn’t true.</a:t>
            </a:r>
          </a:p>
        </p:txBody>
      </p:sp>
      <p:pic>
        <p:nvPicPr>
          <p:cNvPr id="19460" name="Picture 4" descr="SCHELLIN">
            <a:extLst>
              <a:ext uri="{FF2B5EF4-FFF2-40B4-BE49-F238E27FC236}">
                <a16:creationId xmlns:a16="http://schemas.microsoft.com/office/drawing/2014/main" id="{3D42E8F7-394B-4060-B7A1-26056C378B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03389" y="5229225"/>
            <a:ext cx="8785225" cy="1466850"/>
          </a:xfrm>
          <a:noFill/>
        </p:spPr>
      </p:pic>
      <p:sp>
        <p:nvSpPr>
          <p:cNvPr id="19461" name="AutoShape 6">
            <a:extLst>
              <a:ext uri="{FF2B5EF4-FFF2-40B4-BE49-F238E27FC236}">
                <a16:creationId xmlns:a16="http://schemas.microsoft.com/office/drawing/2014/main" id="{17CB2E6D-AFB4-4BF1-BDB9-A82DB7FDD60D}"/>
              </a:ext>
            </a:extLst>
          </p:cNvPr>
          <p:cNvSpPr>
            <a:spLocks noChangeArrowheads="1"/>
          </p:cNvSpPr>
          <p:nvPr/>
        </p:nvSpPr>
        <p:spPr bwMode="auto">
          <a:xfrm>
            <a:off x="5664201" y="5805488"/>
            <a:ext cx="288925" cy="431800"/>
          </a:xfrm>
          <a:prstGeom prst="downArrow">
            <a:avLst>
              <a:gd name="adj1" fmla="val 50000"/>
              <a:gd name="adj2" fmla="val 37363"/>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88192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FA52E0-A67F-4683-A079-675A464548E8}"/>
              </a:ext>
            </a:extLst>
          </p:cNvPr>
          <p:cNvSpPr>
            <a:spLocks noGrp="1" noChangeArrowheads="1"/>
          </p:cNvSpPr>
          <p:nvPr>
            <p:ph type="title"/>
          </p:nvPr>
        </p:nvSpPr>
        <p:spPr>
          <a:xfrm>
            <a:off x="3791744" y="620688"/>
            <a:ext cx="7772400" cy="762000"/>
          </a:xfrm>
        </p:spPr>
        <p:txBody>
          <a:bodyPr/>
          <a:lstStyle/>
          <a:p>
            <a:pPr algn="r"/>
            <a:r>
              <a:rPr lang="en-GB" altLang="en-US" sz="4000" dirty="0"/>
              <a:t>Two + dimensional CA</a:t>
            </a:r>
            <a:endParaRPr lang="en-US" altLang="en-US" sz="4000" dirty="0"/>
          </a:p>
        </p:txBody>
      </p:sp>
      <p:sp>
        <p:nvSpPr>
          <p:cNvPr id="20483" name="Rectangle 3">
            <a:extLst>
              <a:ext uri="{FF2B5EF4-FFF2-40B4-BE49-F238E27FC236}">
                <a16:creationId xmlns:a16="http://schemas.microsoft.com/office/drawing/2014/main" id="{C0830E1B-E02F-4E26-BF06-D3A796B9E050}"/>
              </a:ext>
            </a:extLst>
          </p:cNvPr>
          <p:cNvSpPr>
            <a:spLocks noGrp="1" noChangeArrowheads="1"/>
          </p:cNvSpPr>
          <p:nvPr>
            <p:ph sz="quarter" idx="1"/>
          </p:nvPr>
        </p:nvSpPr>
        <p:spPr>
          <a:xfrm>
            <a:off x="551384" y="2428876"/>
            <a:ext cx="11305256" cy="4200525"/>
          </a:xfrm>
        </p:spPr>
        <p:txBody>
          <a:bodyPr/>
          <a:lstStyle/>
          <a:p>
            <a:pPr marL="0" indent="0">
              <a:lnSpc>
                <a:spcPct val="90000"/>
              </a:lnSpc>
              <a:buNone/>
            </a:pPr>
            <a:r>
              <a:rPr lang="en-GB" altLang="en-US" sz="2600" dirty="0"/>
              <a:t>Real power in geography comes from having two dimensions.</a:t>
            </a:r>
          </a:p>
          <a:p>
            <a:pPr marL="0" indent="0">
              <a:lnSpc>
                <a:spcPct val="50000"/>
              </a:lnSpc>
              <a:buNone/>
            </a:pPr>
            <a:endParaRPr lang="en-GB" altLang="en-US" sz="2600" dirty="0"/>
          </a:p>
          <a:p>
            <a:pPr marL="0" indent="0">
              <a:lnSpc>
                <a:spcPct val="90000"/>
              </a:lnSpc>
              <a:buNone/>
            </a:pPr>
            <a:r>
              <a:rPr lang="en-GB" altLang="en-US" sz="2600" dirty="0"/>
              <a:t>Grid of cells that interact.</a:t>
            </a:r>
          </a:p>
          <a:p>
            <a:pPr marL="0" indent="0">
              <a:lnSpc>
                <a:spcPct val="90000"/>
              </a:lnSpc>
              <a:buNone/>
            </a:pPr>
            <a:r>
              <a:rPr lang="en-GB" altLang="en-US" sz="2600" dirty="0"/>
              <a:t>Complex behaviour emerges that includes movement like a multi-cellular organism.</a:t>
            </a:r>
          </a:p>
          <a:p>
            <a:pPr marL="0" indent="0">
              <a:lnSpc>
                <a:spcPct val="50000"/>
              </a:lnSpc>
              <a:buNone/>
            </a:pPr>
            <a:endParaRPr lang="en-GB" altLang="en-US" sz="2600" dirty="0"/>
          </a:p>
          <a:p>
            <a:pPr marL="0" indent="0">
              <a:lnSpc>
                <a:spcPct val="90000"/>
              </a:lnSpc>
              <a:buNone/>
            </a:pPr>
            <a:r>
              <a:rPr lang="en-GB" altLang="en-US" sz="2600" dirty="0"/>
              <a:t>John von Neumann (1966) came up with the idea.</a:t>
            </a:r>
          </a:p>
          <a:p>
            <a:pPr marL="0" indent="0">
              <a:lnSpc>
                <a:spcPct val="90000"/>
              </a:lnSpc>
              <a:buNone/>
            </a:pPr>
            <a:r>
              <a:rPr lang="en-GB" altLang="en-US" sz="2600" dirty="0"/>
              <a:t>John Conway (late 60’s) “Game of Life” simplified it and gave it purpose.</a:t>
            </a:r>
          </a:p>
        </p:txBody>
      </p:sp>
    </p:spTree>
    <p:extLst>
      <p:ext uri="{BB962C8B-B14F-4D97-AF65-F5344CB8AC3E}">
        <p14:creationId xmlns:p14="http://schemas.microsoft.com/office/powerpoint/2010/main" val="386312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4FA3C51-B573-4E28-936B-09C045D10A8A}"/>
              </a:ext>
            </a:extLst>
          </p:cNvPr>
          <p:cNvSpPr>
            <a:spLocks noGrp="1" noChangeArrowheads="1"/>
          </p:cNvSpPr>
          <p:nvPr>
            <p:ph type="title"/>
          </p:nvPr>
        </p:nvSpPr>
        <p:spPr>
          <a:xfrm>
            <a:off x="4067175" y="214312"/>
            <a:ext cx="7772400" cy="1143000"/>
          </a:xfrm>
        </p:spPr>
        <p:txBody>
          <a:bodyPr/>
          <a:lstStyle/>
          <a:p>
            <a:pPr algn="r"/>
            <a:r>
              <a:rPr lang="en-GB" altLang="en-US" sz="4000" dirty="0"/>
              <a:t>The Game of Life</a:t>
            </a:r>
          </a:p>
        </p:txBody>
      </p:sp>
      <p:sp>
        <p:nvSpPr>
          <p:cNvPr id="21507" name="Rectangle 3">
            <a:extLst>
              <a:ext uri="{FF2B5EF4-FFF2-40B4-BE49-F238E27FC236}">
                <a16:creationId xmlns:a16="http://schemas.microsoft.com/office/drawing/2014/main" id="{FBF6DE4D-09FF-4A10-B068-1C77335106A1}"/>
              </a:ext>
            </a:extLst>
          </p:cNvPr>
          <p:cNvSpPr>
            <a:spLocks noGrp="1" noChangeArrowheads="1"/>
          </p:cNvSpPr>
          <p:nvPr>
            <p:ph sz="quarter" idx="1"/>
          </p:nvPr>
        </p:nvSpPr>
        <p:spPr>
          <a:xfrm>
            <a:off x="335361" y="2571750"/>
            <a:ext cx="6832204" cy="4071938"/>
          </a:xfrm>
        </p:spPr>
        <p:txBody>
          <a:bodyPr/>
          <a:lstStyle/>
          <a:p>
            <a:pPr marL="609600" indent="-609600">
              <a:lnSpc>
                <a:spcPct val="90000"/>
              </a:lnSpc>
              <a:buNone/>
            </a:pPr>
            <a:r>
              <a:rPr lang="en-GB" altLang="en-US" sz="2600" dirty="0"/>
              <a:t>Game of Life</a:t>
            </a:r>
          </a:p>
          <a:p>
            <a:pPr marL="609600" indent="-609600">
              <a:lnSpc>
                <a:spcPct val="90000"/>
              </a:lnSpc>
              <a:buNone/>
            </a:pPr>
            <a:r>
              <a:rPr lang="en-GB" altLang="en-US" sz="2600" dirty="0"/>
              <a:t>If dead, and alive neighbours = 3 → Alive </a:t>
            </a:r>
          </a:p>
          <a:p>
            <a:pPr marL="609600" indent="-609600">
              <a:lnSpc>
                <a:spcPct val="90000"/>
              </a:lnSpc>
              <a:buNone/>
            </a:pPr>
            <a:r>
              <a:rPr lang="en-GB" altLang="en-US" sz="2600" dirty="0"/>
              <a:t>If alive, and alive neighbours &lt; 2 → Die of loneliness</a:t>
            </a:r>
          </a:p>
          <a:p>
            <a:pPr marL="609600" indent="-609600">
              <a:lnSpc>
                <a:spcPct val="90000"/>
              </a:lnSpc>
              <a:buNone/>
            </a:pPr>
            <a:r>
              <a:rPr lang="en-GB" altLang="en-US" sz="2600" dirty="0"/>
              <a:t>If alive and alive neighbours &gt; 3 → Die of overcrowding</a:t>
            </a:r>
          </a:p>
          <a:p>
            <a:pPr marL="609600" indent="-609600">
              <a:lnSpc>
                <a:spcPct val="90000"/>
              </a:lnSpc>
              <a:buNone/>
            </a:pPr>
            <a:r>
              <a:rPr lang="en-GB" altLang="en-US" sz="2600" dirty="0"/>
              <a:t>Otherwise, stays as it is.</a:t>
            </a:r>
          </a:p>
        </p:txBody>
      </p:sp>
      <p:pic>
        <p:nvPicPr>
          <p:cNvPr id="119814" name="Picture 6" descr="CA1">
            <a:extLst>
              <a:ext uri="{FF2B5EF4-FFF2-40B4-BE49-F238E27FC236}">
                <a16:creationId xmlns:a16="http://schemas.microsoft.com/office/drawing/2014/main" id="{0DB56904-29FA-4854-8496-14F6542A2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425" y="2497138"/>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7" descr="CA2">
            <a:extLst>
              <a:ext uri="{FF2B5EF4-FFF2-40B4-BE49-F238E27FC236}">
                <a16:creationId xmlns:a16="http://schemas.microsoft.com/office/drawing/2014/main" id="{226D5307-D81C-4D97-989F-09DCBFFD0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250031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8" descr="CA3">
            <a:extLst>
              <a:ext uri="{FF2B5EF4-FFF2-40B4-BE49-F238E27FC236}">
                <a16:creationId xmlns:a16="http://schemas.microsoft.com/office/drawing/2014/main" id="{D87BC868-BEF5-4716-A434-BF90233DD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75" y="250031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Picture 9" descr="CA4">
            <a:extLst>
              <a:ext uri="{FF2B5EF4-FFF2-40B4-BE49-F238E27FC236}">
                <a16:creationId xmlns:a16="http://schemas.microsoft.com/office/drawing/2014/main" id="{5630AFC4-C0A5-460F-9AAF-D863492D67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375" y="250031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8" name="Picture 10" descr="CA5">
            <a:extLst>
              <a:ext uri="{FF2B5EF4-FFF2-40B4-BE49-F238E27FC236}">
                <a16:creationId xmlns:a16="http://schemas.microsoft.com/office/drawing/2014/main" id="{4612FD15-19D6-42AA-90EE-0C635585B8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375" y="250031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112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11981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19816"/>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19817"/>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19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1472226262</TotalTime>
  <Pages>19</Pages>
  <Words>2897</Words>
  <Application>Microsoft Office PowerPoint</Application>
  <PresentationFormat>Widescreen</PresentationFormat>
  <Paragraphs>210</Paragraphs>
  <Slides>18</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MS PGothic</vt:lpstr>
      <vt:lpstr>MS PGothic</vt:lpstr>
      <vt:lpstr>Arial</vt:lpstr>
      <vt:lpstr>Calibri</vt:lpstr>
      <vt:lpstr>Times New Roman</vt:lpstr>
      <vt:lpstr>Wingdings 2</vt:lpstr>
      <vt:lpstr>Office Theme</vt:lpstr>
      <vt:lpstr>Photo Editor Photo</vt:lpstr>
      <vt:lpstr>PowerPoint Presentation</vt:lpstr>
      <vt:lpstr>Cellular Automata (CA)</vt:lpstr>
      <vt:lpstr>One dimensional CA</vt:lpstr>
      <vt:lpstr>Emergence</vt:lpstr>
      <vt:lpstr>One dimensional CA</vt:lpstr>
      <vt:lpstr>One dimensional CA uses</vt:lpstr>
      <vt:lpstr>The Schelling Model</vt:lpstr>
      <vt:lpstr>Two + dimensional CA</vt:lpstr>
      <vt:lpstr>The Game of Life</vt:lpstr>
      <vt:lpstr>Two dimensional Game of Life CA</vt:lpstr>
      <vt:lpstr>Classic two dimensional CA uses</vt:lpstr>
      <vt:lpstr>Other uses</vt:lpstr>
      <vt:lpstr>The lessons of CA</vt:lpstr>
      <vt:lpstr>Intelligent Agents</vt:lpstr>
      <vt:lpstr>Axelrod’s competition</vt:lpstr>
      <vt:lpstr>Coding an Agent</vt:lpstr>
      <vt:lpstr>ABM Frameworks</vt:lpstr>
      <vt:lpstr>Commonly Used Platforms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Intriduction to Java Programming for Beginners, Novices, Geographers and Complete Idiots</dc:title>
  <dc:creator>Stan Openshaw</dc:creator>
  <cp:lastModifiedBy>Andy</cp:lastModifiedBy>
  <cp:revision>894</cp:revision>
  <cp:lastPrinted>1999-09-27T08:33:01Z</cp:lastPrinted>
  <dcterms:created xsi:type="dcterms:W3CDTF">1998-09-23T18:41:26Z</dcterms:created>
  <dcterms:modified xsi:type="dcterms:W3CDTF">2018-04-24T10:30:49Z</dcterms:modified>
</cp:coreProperties>
</file>