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987" r:id="rId2"/>
    <p:sldId id="257" r:id="rId3"/>
    <p:sldId id="985" r:id="rId4"/>
    <p:sldId id="258" r:id="rId5"/>
    <p:sldId id="986" r:id="rId6"/>
    <p:sldId id="267" r:id="rId7"/>
    <p:sldId id="491" r:id="rId8"/>
    <p:sldId id="388" r:id="rId9"/>
    <p:sldId id="259" r:id="rId10"/>
    <p:sldId id="1116" r:id="rId11"/>
    <p:sldId id="988" r:id="rId12"/>
    <p:sldId id="862"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41" autoAdjust="0"/>
    <p:restoredTop sz="65291" autoAdjust="0"/>
  </p:normalViewPr>
  <p:slideViewPr>
    <p:cSldViewPr snapToGrid="0">
      <p:cViewPr varScale="1">
        <p:scale>
          <a:sx n="48" d="100"/>
          <a:sy n="48" d="100"/>
        </p:scale>
        <p:origin x="78" y="498"/>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1" d="100"/>
          <a:sy n="81" d="100"/>
        </p:scale>
        <p:origin x="3174" y="10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4F06F-9AB2-4BEE-92C3-62BD5FF093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8D4889E7-3EF2-4CB1-B589-46A6E9F66CEB}"/>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7263394-5E78-4E60-A0EB-01BAB7C1B808}" type="datetimeFigureOut">
              <a:rPr lang="en-GB" smtClean="0"/>
              <a:t>18/10/2017</a:t>
            </a:fld>
            <a:endParaRPr lang="en-GB"/>
          </a:p>
        </p:txBody>
      </p:sp>
      <p:sp>
        <p:nvSpPr>
          <p:cNvPr id="4" name="Footer Placeholder 3">
            <a:extLst>
              <a:ext uri="{FF2B5EF4-FFF2-40B4-BE49-F238E27FC236}">
                <a16:creationId xmlns:a16="http://schemas.microsoft.com/office/drawing/2014/main" id="{274DEEF8-EEC9-4227-9392-0A6ECE315E97}"/>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B5FBC98C-0309-4AF5-BB4E-7791FA6FD9A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8944820-C3CF-4C14-8917-F2AD192D670D}" type="slidenum">
              <a:rPr lang="en-GB" smtClean="0"/>
              <a:t>‹#›</a:t>
            </a:fld>
            <a:endParaRPr lang="en-GB"/>
          </a:p>
        </p:txBody>
      </p:sp>
    </p:spTree>
    <p:extLst>
      <p:ext uri="{BB962C8B-B14F-4D97-AF65-F5344CB8AC3E}">
        <p14:creationId xmlns:p14="http://schemas.microsoft.com/office/powerpoint/2010/main" val="128208300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5863BF-F796-4368-80E3-69D92631BBF7}" type="datetimeFigureOut">
              <a:rPr lang="en-GB" smtClean="0"/>
              <a:t>18/10/2017</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AF8E6D-2F87-4F6A-97CA-AABE12BDBAA7}" type="slidenum">
              <a:rPr lang="en-GB" smtClean="0"/>
              <a:t>‹#›</a:t>
            </a:fld>
            <a:endParaRPr lang="en-GB"/>
          </a:p>
        </p:txBody>
      </p:sp>
    </p:spTree>
    <p:extLst>
      <p:ext uri="{BB962C8B-B14F-4D97-AF65-F5344CB8AC3E}">
        <p14:creationId xmlns:p14="http://schemas.microsoft.com/office/powerpoint/2010/main" val="30232728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0AF8E6D-2F87-4F6A-97CA-AABE12BDBAA7}" type="slidenum">
              <a:rPr lang="en-GB" smtClean="0"/>
              <a:t>1</a:t>
            </a:fld>
            <a:endParaRPr lang="en-GB"/>
          </a:p>
        </p:txBody>
      </p:sp>
    </p:spTree>
    <p:extLst>
      <p:ext uri="{BB962C8B-B14F-4D97-AF65-F5344CB8AC3E}">
        <p14:creationId xmlns:p14="http://schemas.microsoft.com/office/powerpoint/2010/main" val="2465107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Inline comments are single line comments. Although they can follow code on a line, you can’t have code after them once they’re started. </a:t>
            </a:r>
          </a:p>
          <a:p>
            <a:r>
              <a:rPr lang="en-GB" dirty="0"/>
              <a:t>As we’ll see, there are some other kinds of comments.</a:t>
            </a:r>
          </a:p>
          <a:p>
            <a:endParaRPr lang="en-GB" dirty="0"/>
          </a:p>
          <a:p>
            <a:r>
              <a:rPr lang="en-GB" dirty="0"/>
              <a:t>In general, for beginners, a good rule of thumb is that a quarter of your code wants to be blank lines, and a quarter comments. </a:t>
            </a:r>
          </a:p>
        </p:txBody>
      </p:sp>
      <p:sp>
        <p:nvSpPr>
          <p:cNvPr id="4" name="Slide Number Placeholder 3"/>
          <p:cNvSpPr>
            <a:spLocks noGrp="1"/>
          </p:cNvSpPr>
          <p:nvPr>
            <p:ph type="sldNum" sz="quarter" idx="10"/>
          </p:nvPr>
        </p:nvSpPr>
        <p:spPr/>
        <p:txBody>
          <a:bodyPr/>
          <a:lstStyle/>
          <a:p>
            <a:fld id="{40AF8E6D-2F87-4F6A-97CA-AABE12BDBAA7}" type="slidenum">
              <a:rPr lang="en-GB" smtClean="0"/>
              <a:t>2</a:t>
            </a:fld>
            <a:endParaRPr lang="en-GB"/>
          </a:p>
        </p:txBody>
      </p:sp>
    </p:spTree>
    <p:extLst>
      <p:ext uri="{BB962C8B-B14F-4D97-AF65-F5344CB8AC3E}">
        <p14:creationId xmlns:p14="http://schemas.microsoft.com/office/powerpoint/2010/main" val="751130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 mention this, just </a:t>
            </a:r>
            <a:r>
              <a:rPr lang="en-GB" dirty="0" err="1"/>
              <a:t>incase</a:t>
            </a:r>
            <a:r>
              <a:rPr lang="en-GB" dirty="0"/>
              <a:t> you’re doing one of our courses that use JavaScript or Java, or the advanced course, where we’ll see some C.</a:t>
            </a:r>
          </a:p>
        </p:txBody>
      </p:sp>
      <p:sp>
        <p:nvSpPr>
          <p:cNvPr id="4" name="Slide Number Placeholder 3"/>
          <p:cNvSpPr>
            <a:spLocks noGrp="1"/>
          </p:cNvSpPr>
          <p:nvPr>
            <p:ph type="sldNum" sz="quarter" idx="10"/>
          </p:nvPr>
        </p:nvSpPr>
        <p:spPr/>
        <p:txBody>
          <a:bodyPr/>
          <a:lstStyle/>
          <a:p>
            <a:fld id="{40AF8E6D-2F87-4F6A-97CA-AABE12BDBAA7}" type="slidenum">
              <a:rPr lang="en-GB" smtClean="0"/>
              <a:t>3</a:t>
            </a:fld>
            <a:endParaRPr lang="en-GB"/>
          </a:p>
        </p:txBody>
      </p:sp>
    </p:spTree>
    <p:extLst>
      <p:ext uri="{BB962C8B-B14F-4D97-AF65-F5344CB8AC3E}">
        <p14:creationId xmlns:p14="http://schemas.microsoft.com/office/powerpoint/2010/main" val="25398115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most IDEs, you can indent by selecting a section of code and pushing the tab key, while you can </a:t>
            </a:r>
            <a:r>
              <a:rPr lang="en-GB" dirty="0" err="1"/>
              <a:t>dedent</a:t>
            </a:r>
            <a:r>
              <a:rPr lang="en-GB" dirty="0"/>
              <a:t> (the opposite) by holding the shift key while pushing the tab key. </a:t>
            </a:r>
          </a:p>
          <a:p>
            <a:r>
              <a:rPr lang="en-GB" dirty="0"/>
              <a:t>However, if you use an IDE, it is best to make sure it automatically converts tabs to spaces. There’s nothing wrong with tabs, as long as you are consistent in using them, but the Python Software Foundation recommends spaces.</a:t>
            </a:r>
          </a:p>
        </p:txBody>
      </p:sp>
      <p:sp>
        <p:nvSpPr>
          <p:cNvPr id="4" name="Slide Number Placeholder 3"/>
          <p:cNvSpPr>
            <a:spLocks noGrp="1"/>
          </p:cNvSpPr>
          <p:nvPr>
            <p:ph type="sldNum" sz="quarter" idx="10"/>
          </p:nvPr>
        </p:nvSpPr>
        <p:spPr/>
        <p:txBody>
          <a:bodyPr/>
          <a:lstStyle/>
          <a:p>
            <a:fld id="{40AF8E6D-2F87-4F6A-97CA-AABE12BDBAA7}" type="slidenum">
              <a:rPr lang="en-GB" smtClean="0"/>
              <a:t>4</a:t>
            </a:fld>
            <a:endParaRPr lang="en-GB"/>
          </a:p>
        </p:txBody>
      </p:sp>
    </p:spTree>
    <p:extLst>
      <p:ext uri="{BB962C8B-B14F-4D97-AF65-F5344CB8AC3E}">
        <p14:creationId xmlns:p14="http://schemas.microsoft.com/office/powerpoint/2010/main" val="39957066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We'll try and use the Python terms. As we'll see in future lectures, these delimiters are especially important in Python.</a:t>
            </a:r>
          </a:p>
        </p:txBody>
      </p:sp>
      <p:sp>
        <p:nvSpPr>
          <p:cNvPr id="4" name="Slide Number Placeholder 3"/>
          <p:cNvSpPr>
            <a:spLocks noGrp="1"/>
          </p:cNvSpPr>
          <p:nvPr>
            <p:ph type="sldNum" sz="quarter" idx="10"/>
          </p:nvPr>
        </p:nvSpPr>
        <p:spPr/>
        <p:txBody>
          <a:bodyPr/>
          <a:lstStyle/>
          <a:p>
            <a:fld id="{40AF8E6D-2F87-4F6A-97CA-AABE12BDBAA7}" type="slidenum">
              <a:rPr lang="en-GB" smtClean="0"/>
              <a:t>7</a:t>
            </a:fld>
            <a:endParaRPr lang="en-GB"/>
          </a:p>
        </p:txBody>
      </p:sp>
    </p:spTree>
    <p:extLst>
      <p:ext uri="{BB962C8B-B14F-4D97-AF65-F5344CB8AC3E}">
        <p14:creationId xmlns:p14="http://schemas.microsoft.com/office/powerpoint/2010/main" val="4275854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https://docs.python.org/3/library/stdtypes.html#string-methods</a:t>
            </a:r>
          </a:p>
        </p:txBody>
      </p:sp>
      <p:sp>
        <p:nvSpPr>
          <p:cNvPr id="4" name="Slide Number Placeholder 3"/>
          <p:cNvSpPr>
            <a:spLocks noGrp="1"/>
          </p:cNvSpPr>
          <p:nvPr>
            <p:ph type="sldNum" sz="quarter" idx="10"/>
          </p:nvPr>
        </p:nvSpPr>
        <p:spPr/>
        <p:txBody>
          <a:bodyPr/>
          <a:lstStyle/>
          <a:p>
            <a:fld id="{40AF8E6D-2F87-4F6A-97CA-AABE12BDBAA7}" type="slidenum">
              <a:rPr lang="en-GB" smtClean="0"/>
              <a:t>8</a:t>
            </a:fld>
            <a:endParaRPr lang="en-GB"/>
          </a:p>
        </p:txBody>
      </p:sp>
    </p:spTree>
    <p:extLst>
      <p:ext uri="{BB962C8B-B14F-4D97-AF65-F5344CB8AC3E}">
        <p14:creationId xmlns:p14="http://schemas.microsoft.com/office/powerpoint/2010/main" val="1399031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E.g. they can't be used for variable names. </a:t>
            </a:r>
          </a:p>
          <a:p>
            <a:r>
              <a:rPr lang="en-GB" dirty="0"/>
              <a:t>Later in the course, we'll see some other things you need to be aware of when naming variables, but for now they can be pretty much anything else.</a:t>
            </a:r>
          </a:p>
        </p:txBody>
      </p:sp>
      <p:sp>
        <p:nvSpPr>
          <p:cNvPr id="4" name="Slide Number Placeholder 3"/>
          <p:cNvSpPr>
            <a:spLocks noGrp="1"/>
          </p:cNvSpPr>
          <p:nvPr>
            <p:ph type="sldNum" sz="quarter" idx="10"/>
          </p:nvPr>
        </p:nvSpPr>
        <p:spPr/>
        <p:txBody>
          <a:bodyPr/>
          <a:lstStyle/>
          <a:p>
            <a:fld id="{40AF8E6D-2F87-4F6A-97CA-AABE12BDBAA7}" type="slidenum">
              <a:rPr lang="en-GB" smtClean="0"/>
              <a:t>9</a:t>
            </a:fld>
            <a:endParaRPr lang="en-GB"/>
          </a:p>
        </p:txBody>
      </p:sp>
    </p:spTree>
    <p:extLst>
      <p:ext uri="{BB962C8B-B14F-4D97-AF65-F5344CB8AC3E}">
        <p14:creationId xmlns:p14="http://schemas.microsoft.com/office/powerpoint/2010/main" val="3304479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In general, we'll write functions with following parentheses, to mark them out from variables.</a:t>
            </a:r>
          </a:p>
        </p:txBody>
      </p:sp>
      <p:sp>
        <p:nvSpPr>
          <p:cNvPr id="4" name="Slide Number Placeholder 3"/>
          <p:cNvSpPr>
            <a:spLocks noGrp="1"/>
          </p:cNvSpPr>
          <p:nvPr>
            <p:ph type="sldNum" sz="quarter" idx="10"/>
          </p:nvPr>
        </p:nvSpPr>
        <p:spPr/>
        <p:txBody>
          <a:bodyPr/>
          <a:lstStyle/>
          <a:p>
            <a:fld id="{40AF8E6D-2F87-4F6A-97CA-AABE12BDBAA7}" type="slidenum">
              <a:rPr lang="en-GB" smtClean="0"/>
              <a:t>12</a:t>
            </a:fld>
            <a:endParaRPr lang="en-GB"/>
          </a:p>
        </p:txBody>
      </p:sp>
    </p:spTree>
    <p:extLst>
      <p:ext uri="{BB962C8B-B14F-4D97-AF65-F5344CB8AC3E}">
        <p14:creationId xmlns:p14="http://schemas.microsoft.com/office/powerpoint/2010/main" val="2142483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A9F0E3-1DEC-46B1-B715-5564EC81CC4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F010337-6B9C-490F-9748-CF9EB3CC31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1B195DC1-471D-4158-B4C0-26ABF3007B4B}"/>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5" name="Footer Placeholder 4">
            <a:extLst>
              <a:ext uri="{FF2B5EF4-FFF2-40B4-BE49-F238E27FC236}">
                <a16:creationId xmlns:a16="http://schemas.microsoft.com/office/drawing/2014/main" id="{49CFD95E-788A-4050-99B9-9F8DCAB291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B3994D5-8159-4CBD-BC45-FB2BB3EB46F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37370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5F699B-93B4-41E7-919E-399956BA5C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C9C565E-14CE-4731-91A2-DB9CAAC776D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EEAD6F-E3A6-4DDF-83E9-02D37D35F285}"/>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5" name="Footer Placeholder 4">
            <a:extLst>
              <a:ext uri="{FF2B5EF4-FFF2-40B4-BE49-F238E27FC236}">
                <a16:creationId xmlns:a16="http://schemas.microsoft.com/office/drawing/2014/main" id="{20AD1376-91E7-4AE6-B455-B590365F9DD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2E26C96-033E-42AD-B9C0-E5BDFB081DF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32129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F29EFD-C5DD-40E1-B027-1F860B8FA0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106F45A3-A0A0-47B1-9F46-1B200BD4734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9FADEF-A226-471C-B363-7735F4073236}"/>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5" name="Footer Placeholder 4">
            <a:extLst>
              <a:ext uri="{FF2B5EF4-FFF2-40B4-BE49-F238E27FC236}">
                <a16:creationId xmlns:a16="http://schemas.microsoft.com/office/drawing/2014/main" id="{C5EA68FC-34EC-4467-AB2C-205D169E190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6926806-2BF6-4350-9696-13184FABC1D0}"/>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467162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8CC681-92F5-4172-9843-D4A25F823EA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8DAE0DE-5ACE-4F8E-8B18-EA529A356FC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AA54581-B1B7-451B-A7E7-C1FE61B21FC7}"/>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5" name="Footer Placeholder 4">
            <a:extLst>
              <a:ext uri="{FF2B5EF4-FFF2-40B4-BE49-F238E27FC236}">
                <a16:creationId xmlns:a16="http://schemas.microsoft.com/office/drawing/2014/main" id="{9E41066C-DB19-4237-A027-6DA09BCFA95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28517B1-0C19-4EF0-8F47-0650A08AC03F}"/>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8401149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00EC5-C6F4-4CFC-BB8B-9CDA9B5259C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EBF61D9-1F23-4424-BE39-D53C1455675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94AB635-654C-4EC0-929F-9F1A3FE9EC62}"/>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5" name="Footer Placeholder 4">
            <a:extLst>
              <a:ext uri="{FF2B5EF4-FFF2-40B4-BE49-F238E27FC236}">
                <a16:creationId xmlns:a16="http://schemas.microsoft.com/office/drawing/2014/main" id="{50A99E75-01D2-43FD-8DD6-963F3415E55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804BE6-3E07-4210-BF3E-EC65D095BBE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649442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B3CF-7C7F-4288-87A6-787E5739595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464FA1B-B65E-4AC6-BC13-AD67348B0E43}"/>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86B0F39-6CD9-4463-946F-A5091936519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7DB5E872-2DAC-4C44-9CE7-12CB5B6F46F9}"/>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6" name="Footer Placeholder 5">
            <a:extLst>
              <a:ext uri="{FF2B5EF4-FFF2-40B4-BE49-F238E27FC236}">
                <a16:creationId xmlns:a16="http://schemas.microsoft.com/office/drawing/2014/main" id="{8900F7DA-7FDC-4F09-9B39-BDBDD7E0400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022EE91-2857-41DA-99D4-65B61452D954}"/>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1721050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2F0A5-2CCC-48C5-B89B-E0A1B1D80464}"/>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D7A14E5-BE3B-42F6-9B11-765F53A295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0DA1860-13A7-4188-9C43-F15D2C61B495}"/>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95F5E94B-94D2-4566-A638-763F3694296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70DB6081-BA03-4F62-B362-796595F0D3D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B4745CE4-ECBE-4A13-BC8F-D71C51EA83EF}"/>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8" name="Footer Placeholder 7">
            <a:extLst>
              <a:ext uri="{FF2B5EF4-FFF2-40B4-BE49-F238E27FC236}">
                <a16:creationId xmlns:a16="http://schemas.microsoft.com/office/drawing/2014/main" id="{EF4B10DF-8046-4917-8329-F6ECF4A8563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7CE9AB88-500E-406E-A3B0-A1569605DDB3}"/>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14242266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CDC35-1C97-4AFE-A6F9-5472158F813F}"/>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E03EA8E-1324-4009-A219-F88C29216429}"/>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4" name="Footer Placeholder 3">
            <a:extLst>
              <a:ext uri="{FF2B5EF4-FFF2-40B4-BE49-F238E27FC236}">
                <a16:creationId xmlns:a16="http://schemas.microsoft.com/office/drawing/2014/main" id="{0970797D-0BF8-4527-BC0C-41F3FED9B1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7E9ADAE-5AFE-4622-A4FE-970A04ABA8EB}"/>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202123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EFE443-86C8-47FA-9C3F-58E195AC7CE1}"/>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3" name="Footer Placeholder 2">
            <a:extLst>
              <a:ext uri="{FF2B5EF4-FFF2-40B4-BE49-F238E27FC236}">
                <a16:creationId xmlns:a16="http://schemas.microsoft.com/office/drawing/2014/main" id="{9659A948-37D3-42E0-933B-D3346F1556C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8C0DF4E6-CF48-4CA2-A526-BCB3E665586C}"/>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9915506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74ED9-2181-4D7D-A22B-E504919A4D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255F99F-442A-40EF-B6D9-8AE3FD7DDC3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0D5618F-CEA0-4CC2-9F91-33C9A271A03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8D93E4B-BBFF-41AD-9467-55B3B6B65D8C}"/>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6" name="Footer Placeholder 5">
            <a:extLst>
              <a:ext uri="{FF2B5EF4-FFF2-40B4-BE49-F238E27FC236}">
                <a16:creationId xmlns:a16="http://schemas.microsoft.com/office/drawing/2014/main" id="{B4A1EED0-6CFF-4B36-9E7E-B28289B467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10B51B-459C-4C50-BA52-C162524971CA}"/>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106102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D10B4-A81C-4DE1-8383-56506689F4C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698D5E9-601C-4784-A35E-A21C5D37EB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5F8BB5B-A39E-4356-A604-BBFCA29098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532E38B-8A3F-4CBF-A623-7D746C4193EF}"/>
              </a:ext>
            </a:extLst>
          </p:cNvPr>
          <p:cNvSpPr>
            <a:spLocks noGrp="1"/>
          </p:cNvSpPr>
          <p:nvPr>
            <p:ph type="dt" sz="half" idx="10"/>
          </p:nvPr>
        </p:nvSpPr>
        <p:spPr/>
        <p:txBody>
          <a:bodyPr/>
          <a:lstStyle/>
          <a:p>
            <a:fld id="{7F15C198-0286-4978-B10F-877371E3E014}" type="datetimeFigureOut">
              <a:rPr lang="en-GB" smtClean="0"/>
              <a:t>18/10/2017</a:t>
            </a:fld>
            <a:endParaRPr lang="en-GB"/>
          </a:p>
        </p:txBody>
      </p:sp>
      <p:sp>
        <p:nvSpPr>
          <p:cNvPr id="6" name="Footer Placeholder 5">
            <a:extLst>
              <a:ext uri="{FF2B5EF4-FFF2-40B4-BE49-F238E27FC236}">
                <a16:creationId xmlns:a16="http://schemas.microsoft.com/office/drawing/2014/main" id="{3356A909-848A-49DA-94DD-656E49C6ABF0}"/>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C1AE1EED-919A-4634-BCF7-574685131BE1}"/>
              </a:ext>
            </a:extLst>
          </p:cNvPr>
          <p:cNvSpPr>
            <a:spLocks noGrp="1"/>
          </p:cNvSpPr>
          <p:nvPr>
            <p:ph type="sldNum" sz="quarter" idx="12"/>
          </p:nvPr>
        </p:nvSpPr>
        <p:spPr/>
        <p:txBody>
          <a:bodyPr/>
          <a:lstStyle/>
          <a:p>
            <a:fld id="{965CE0BD-95E0-4F46-9ACA-B8EA446F9D5D}" type="slidenum">
              <a:rPr lang="en-GB" smtClean="0"/>
              <a:t>‹#›</a:t>
            </a:fld>
            <a:endParaRPr lang="en-GB"/>
          </a:p>
        </p:txBody>
      </p:sp>
    </p:spTree>
    <p:extLst>
      <p:ext uri="{BB962C8B-B14F-4D97-AF65-F5344CB8AC3E}">
        <p14:creationId xmlns:p14="http://schemas.microsoft.com/office/powerpoint/2010/main" val="28989102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A4BA5F1-6827-423D-B0C0-F2640AB160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8DAB672-1910-4405-97A2-4CE7CEAE1D7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6B69774-A2CF-4E6B-9892-53D6CD68942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15C198-0286-4978-B10F-877371E3E014}" type="datetimeFigureOut">
              <a:rPr lang="en-GB" smtClean="0"/>
              <a:t>18/10/2017</a:t>
            </a:fld>
            <a:endParaRPr lang="en-GB"/>
          </a:p>
        </p:txBody>
      </p:sp>
      <p:sp>
        <p:nvSpPr>
          <p:cNvPr id="5" name="Footer Placeholder 4">
            <a:extLst>
              <a:ext uri="{FF2B5EF4-FFF2-40B4-BE49-F238E27FC236}">
                <a16:creationId xmlns:a16="http://schemas.microsoft.com/office/drawing/2014/main" id="{C7B97D22-587F-489E-89F3-20BD5BE5877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32B919AF-E929-40C7-95C1-01D45FC43DD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65CE0BD-95E0-4F46-9ACA-B8EA446F9D5D}" type="slidenum">
              <a:rPr lang="en-GB" smtClean="0"/>
              <a:t>‹#›</a:t>
            </a:fld>
            <a:endParaRPr lang="en-GB"/>
          </a:p>
        </p:txBody>
      </p:sp>
    </p:spTree>
    <p:extLst>
      <p:ext uri="{BB962C8B-B14F-4D97-AF65-F5344CB8AC3E}">
        <p14:creationId xmlns:p14="http://schemas.microsoft.com/office/powerpoint/2010/main" val="26163886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30D22-96E9-44CB-97C9-016BEE098018}"/>
              </a:ext>
            </a:extLst>
          </p:cNvPr>
          <p:cNvSpPr>
            <a:spLocks noGrp="1"/>
          </p:cNvSpPr>
          <p:nvPr>
            <p:ph type="title"/>
          </p:nvPr>
        </p:nvSpPr>
        <p:spPr/>
        <p:txBody>
          <a:bodyPr/>
          <a:lstStyle/>
          <a:p>
            <a:pPr algn="r"/>
            <a:r>
              <a:rPr lang="en-GB" dirty="0"/>
              <a:t>Statement atoms</a:t>
            </a:r>
          </a:p>
        </p:txBody>
      </p:sp>
      <p:sp>
        <p:nvSpPr>
          <p:cNvPr id="3" name="Content Placeholder 2">
            <a:extLst>
              <a:ext uri="{FF2B5EF4-FFF2-40B4-BE49-F238E27FC236}">
                <a16:creationId xmlns:a16="http://schemas.microsoft.com/office/drawing/2014/main" id="{B02C5705-A996-4015-A6E0-52939D226255}"/>
              </a:ext>
            </a:extLst>
          </p:cNvPr>
          <p:cNvSpPr>
            <a:spLocks noGrp="1"/>
          </p:cNvSpPr>
          <p:nvPr>
            <p:ph idx="1"/>
          </p:nvPr>
        </p:nvSpPr>
        <p:spPr>
          <a:xfrm>
            <a:off x="641252" y="2022573"/>
            <a:ext cx="10515600" cy="4351338"/>
          </a:xfrm>
        </p:spPr>
        <p:txBody>
          <a:bodyPr/>
          <a:lstStyle/>
          <a:p>
            <a:pPr marL="0" indent="0">
              <a:buNone/>
            </a:pPr>
            <a:r>
              <a:rPr lang="en-GB" dirty="0"/>
              <a:t>The '</a:t>
            </a:r>
            <a:r>
              <a:rPr lang="en-GB" dirty="0">
                <a:solidFill>
                  <a:schemeClr val="accent1"/>
                </a:solidFill>
              </a:rPr>
              <a:t>atomic</a:t>
            </a:r>
            <a:r>
              <a:rPr lang="en-GB" dirty="0"/>
              <a:t>' components of a statement are:</a:t>
            </a:r>
          </a:p>
          <a:p>
            <a:pPr marL="0" indent="0">
              <a:buNone/>
            </a:pPr>
            <a:r>
              <a:rPr lang="en-GB" dirty="0"/>
              <a:t>	</a:t>
            </a:r>
            <a:r>
              <a:rPr lang="en-GB" dirty="0">
                <a:solidFill>
                  <a:schemeClr val="accent1"/>
                </a:solidFill>
              </a:rPr>
              <a:t>delimiters</a:t>
            </a:r>
            <a:r>
              <a:rPr lang="en-GB" dirty="0"/>
              <a:t> (indents, semicolons, etc.);</a:t>
            </a:r>
          </a:p>
          <a:p>
            <a:pPr marL="0" indent="0">
              <a:buNone/>
            </a:pPr>
            <a:r>
              <a:rPr lang="en-GB" dirty="0"/>
              <a:t>	</a:t>
            </a:r>
            <a:r>
              <a:rPr lang="en-GB" dirty="0">
                <a:solidFill>
                  <a:schemeClr val="accent1"/>
                </a:solidFill>
              </a:rPr>
              <a:t>keywords</a:t>
            </a:r>
            <a:r>
              <a:rPr lang="en-GB" dirty="0"/>
              <a:t> (built into the language);</a:t>
            </a:r>
          </a:p>
          <a:p>
            <a:pPr marL="0" indent="0">
              <a:buNone/>
            </a:pPr>
            <a:r>
              <a:rPr lang="en-GB" dirty="0"/>
              <a:t>	</a:t>
            </a:r>
            <a:r>
              <a:rPr lang="en-GB" dirty="0">
                <a:solidFill>
                  <a:schemeClr val="accent1"/>
                </a:solidFill>
              </a:rPr>
              <a:t>identifiers</a:t>
            </a:r>
            <a:r>
              <a:rPr lang="en-GB" dirty="0"/>
              <a:t> (names of variables etc.);</a:t>
            </a:r>
          </a:p>
          <a:p>
            <a:pPr marL="0" indent="0">
              <a:buNone/>
            </a:pPr>
            <a:r>
              <a:rPr lang="en-GB" dirty="0"/>
              <a:t>	</a:t>
            </a:r>
            <a:r>
              <a:rPr lang="en-GB" dirty="0">
                <a:solidFill>
                  <a:schemeClr val="accent1"/>
                </a:solidFill>
              </a:rPr>
              <a:t>literals</a:t>
            </a:r>
            <a:r>
              <a:rPr lang="en-GB" dirty="0"/>
              <a:t> (values like 2 or "hello world")</a:t>
            </a:r>
          </a:p>
          <a:p>
            <a:pPr marL="0" indent="0">
              <a:buNone/>
            </a:pPr>
            <a:r>
              <a:rPr lang="en-GB" dirty="0"/>
              <a:t>	</a:t>
            </a:r>
            <a:r>
              <a:rPr lang="en-GB" dirty="0">
                <a:solidFill>
                  <a:schemeClr val="accent1"/>
                </a:solidFill>
              </a:rPr>
              <a:t>operators</a:t>
            </a:r>
            <a:r>
              <a:rPr lang="en-GB" dirty="0"/>
              <a:t> (maths symbols that do stuff).</a:t>
            </a:r>
          </a:p>
        </p:txBody>
      </p:sp>
    </p:spTree>
    <p:extLst>
      <p:ext uri="{BB962C8B-B14F-4D97-AF65-F5344CB8AC3E}">
        <p14:creationId xmlns:p14="http://schemas.microsoft.com/office/powerpoint/2010/main" val="128715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377DB8-7CCD-4FA3-B897-84EB7E37899A}"/>
              </a:ext>
            </a:extLst>
          </p:cNvPr>
          <p:cNvSpPr>
            <a:spLocks noGrp="1"/>
          </p:cNvSpPr>
          <p:nvPr>
            <p:ph type="title"/>
          </p:nvPr>
        </p:nvSpPr>
        <p:spPr/>
        <p:txBody>
          <a:bodyPr/>
          <a:lstStyle/>
          <a:p>
            <a:r>
              <a:rPr lang="en-GB" dirty="0"/>
              <a:t>Example: import</a:t>
            </a:r>
          </a:p>
        </p:txBody>
      </p:sp>
      <p:sp>
        <p:nvSpPr>
          <p:cNvPr id="3" name="Content Placeholder 2">
            <a:extLst>
              <a:ext uri="{FF2B5EF4-FFF2-40B4-BE49-F238E27FC236}">
                <a16:creationId xmlns:a16="http://schemas.microsoft.com/office/drawing/2014/main" id="{8E60D30F-6963-4005-9990-A2B6078599DB}"/>
              </a:ext>
            </a:extLst>
          </p:cNvPr>
          <p:cNvSpPr>
            <a:spLocks noGrp="1"/>
          </p:cNvSpPr>
          <p:nvPr>
            <p:ph idx="1"/>
          </p:nvPr>
        </p:nvSpPr>
        <p:spPr/>
        <p:txBody>
          <a:bodyPr>
            <a:normAutofit fontScale="92500" lnSpcReduction="10000"/>
          </a:bodyPr>
          <a:lstStyle/>
          <a:p>
            <a:pPr marL="0" indent="0">
              <a:buNone/>
            </a:pPr>
            <a:r>
              <a:rPr lang="en-GB" dirty="0"/>
              <a:t>Import adds libraries of code (</a:t>
            </a:r>
            <a:r>
              <a:rPr lang="en-GB" dirty="0">
                <a:solidFill>
                  <a:schemeClr val="accent1"/>
                </a:solidFill>
              </a:rPr>
              <a:t>modules</a:t>
            </a:r>
            <a:r>
              <a:rPr lang="en-GB" dirty="0"/>
              <a:t> in Python) so we can use them.</a:t>
            </a:r>
          </a:p>
          <a:p>
            <a:pPr marL="0" indent="0">
              <a:buNone/>
            </a:pPr>
            <a:endParaRPr lang="en-GB" dirty="0"/>
          </a:p>
          <a:p>
            <a:pPr marL="0" indent="0">
              <a:buNone/>
            </a:pPr>
            <a:r>
              <a:rPr lang="en-GB" dirty="0"/>
              <a:t>Usually at the top of the file we add:</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module_name</a:t>
            </a:r>
            <a:endParaRPr lang="en-GB" dirty="0">
              <a:latin typeface="Courier New" panose="02070309020205020404" pitchFamily="49" charset="0"/>
              <a:cs typeface="Courier New" panose="02070309020205020404" pitchFamily="49" charset="0"/>
            </a:endParaRPr>
          </a:p>
          <a:p>
            <a:pPr marL="0" indent="0">
              <a:buNone/>
            </a:pPr>
            <a:r>
              <a:rPr lang="en-GB" dirty="0"/>
              <a:t>For example:</a:t>
            </a:r>
          </a:p>
          <a:p>
            <a:pPr marL="0" indent="0">
              <a:buNone/>
            </a:pPr>
            <a:r>
              <a:rPr lang="en-GB" dirty="0">
                <a:latin typeface="Courier New" panose="02070309020205020404" pitchFamily="49" charset="0"/>
                <a:cs typeface="Courier New" panose="02070309020205020404" pitchFamily="49" charset="0"/>
              </a:rPr>
              <a:t>import </a:t>
            </a:r>
            <a:r>
              <a:rPr lang="en-GB" dirty="0" err="1">
                <a:latin typeface="Courier New" panose="02070309020205020404" pitchFamily="49" charset="0"/>
                <a:cs typeface="Courier New" panose="02070309020205020404" pitchFamily="49" charset="0"/>
              </a:rPr>
              <a:t>builtins</a:t>
            </a:r>
            <a:endParaRPr lang="en-GB" dirty="0">
              <a:latin typeface="Courier New" panose="02070309020205020404" pitchFamily="49" charset="0"/>
              <a:cs typeface="Courier New" panose="02070309020205020404" pitchFamily="49" charset="0"/>
            </a:endParaRPr>
          </a:p>
          <a:p>
            <a:pPr marL="0" indent="0">
              <a:buNone/>
            </a:pPr>
            <a:endParaRPr lang="en-GB" dirty="0"/>
          </a:p>
          <a:p>
            <a:pPr marL="0" indent="0">
              <a:buNone/>
            </a:pPr>
            <a:r>
              <a:rPr lang="en-GB" dirty="0"/>
              <a:t>From then on we can use code inside the library. We'll come back to imports when we look at the standard library. </a:t>
            </a:r>
          </a:p>
        </p:txBody>
      </p:sp>
    </p:spTree>
    <p:extLst>
      <p:ext uri="{BB962C8B-B14F-4D97-AF65-F5344CB8AC3E}">
        <p14:creationId xmlns:p14="http://schemas.microsoft.com/office/powerpoint/2010/main" val="34011405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70F63B-222C-4D4C-B672-DE8CC9BA6B9E}"/>
              </a:ext>
            </a:extLst>
          </p:cNvPr>
          <p:cNvSpPr>
            <a:spLocks noGrp="1"/>
          </p:cNvSpPr>
          <p:nvPr>
            <p:ph type="title"/>
          </p:nvPr>
        </p:nvSpPr>
        <p:spPr/>
        <p:txBody>
          <a:bodyPr/>
          <a:lstStyle/>
          <a:p>
            <a:pPr algn="r"/>
            <a:r>
              <a:rPr lang="en-GB" dirty="0"/>
              <a:t>Identifiers</a:t>
            </a:r>
          </a:p>
        </p:txBody>
      </p:sp>
      <p:sp>
        <p:nvSpPr>
          <p:cNvPr id="3" name="Content Placeholder 2">
            <a:extLst>
              <a:ext uri="{FF2B5EF4-FFF2-40B4-BE49-F238E27FC236}">
                <a16:creationId xmlns:a16="http://schemas.microsoft.com/office/drawing/2014/main" id="{18204A53-48E7-41A9-A7C7-3850B93AB972}"/>
              </a:ext>
            </a:extLst>
          </p:cNvPr>
          <p:cNvSpPr>
            <a:spLocks noGrp="1"/>
          </p:cNvSpPr>
          <p:nvPr>
            <p:ph idx="1"/>
          </p:nvPr>
        </p:nvSpPr>
        <p:spPr>
          <a:xfrm>
            <a:off x="838200" y="2307101"/>
            <a:ext cx="10515600" cy="3869861"/>
          </a:xfrm>
        </p:spPr>
        <p:txBody>
          <a:bodyPr/>
          <a:lstStyle/>
          <a:p>
            <a:pPr marL="0" indent="0">
              <a:buNone/>
            </a:pPr>
            <a:r>
              <a:rPr lang="en-GB" dirty="0"/>
              <a:t>These are labels stuck on things. </a:t>
            </a:r>
          </a:p>
          <a:p>
            <a:pPr marL="0" indent="0">
              <a:buNone/>
            </a:pPr>
            <a:endParaRPr lang="en-GB" dirty="0"/>
          </a:p>
          <a:p>
            <a:pPr marL="0" indent="0">
              <a:buNone/>
            </a:pPr>
            <a:r>
              <a:rPr lang="en-GB" dirty="0"/>
              <a:t>The main use of identifiers is in constructing variables.</a:t>
            </a:r>
          </a:p>
          <a:p>
            <a:pPr marL="0" indent="0">
              <a:buNone/>
            </a:pPr>
            <a:endParaRPr lang="en-GB" dirty="0"/>
          </a:p>
          <a:p>
            <a:pPr marL="0" indent="0">
              <a:buNone/>
            </a:pPr>
            <a:r>
              <a:rPr lang="en-GB" dirty="0"/>
              <a:t>But they are also used for naming, for example, procedures, or as Python calls them </a:t>
            </a:r>
            <a:r>
              <a:rPr lang="en-GB" dirty="0">
                <a:solidFill>
                  <a:schemeClr val="accent1"/>
                </a:solidFill>
              </a:rPr>
              <a:t>functions</a:t>
            </a:r>
            <a:r>
              <a:rPr lang="en-GB" dirty="0"/>
              <a:t>.	</a:t>
            </a:r>
          </a:p>
        </p:txBody>
      </p:sp>
    </p:spTree>
    <p:extLst>
      <p:ext uri="{BB962C8B-B14F-4D97-AF65-F5344CB8AC3E}">
        <p14:creationId xmlns:p14="http://schemas.microsoft.com/office/powerpoint/2010/main" val="1575431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04EE3C-1BE5-4E99-8C03-8FB54CECCA5C}"/>
              </a:ext>
            </a:extLst>
          </p:cNvPr>
          <p:cNvSpPr>
            <a:spLocks noGrp="1"/>
          </p:cNvSpPr>
          <p:nvPr>
            <p:ph type="title"/>
          </p:nvPr>
        </p:nvSpPr>
        <p:spPr/>
        <p:txBody>
          <a:bodyPr/>
          <a:lstStyle/>
          <a:p>
            <a:pPr algn="r"/>
            <a:r>
              <a:rPr lang="en-GB" dirty="0" err="1"/>
              <a:t>Builtins</a:t>
            </a:r>
            <a:endParaRPr lang="en-GB" dirty="0"/>
          </a:p>
        </p:txBody>
      </p:sp>
      <p:sp>
        <p:nvSpPr>
          <p:cNvPr id="3" name="Content Placeholder 2">
            <a:extLst>
              <a:ext uri="{FF2B5EF4-FFF2-40B4-BE49-F238E27FC236}">
                <a16:creationId xmlns:a16="http://schemas.microsoft.com/office/drawing/2014/main" id="{B20E2069-40C6-4DDC-BBF3-2F8D00BD32A5}"/>
              </a:ext>
            </a:extLst>
          </p:cNvPr>
          <p:cNvSpPr>
            <a:spLocks noGrp="1"/>
          </p:cNvSpPr>
          <p:nvPr>
            <p:ph idx="1"/>
          </p:nvPr>
        </p:nvSpPr>
        <p:spPr>
          <a:xfrm>
            <a:off x="584981" y="1690688"/>
            <a:ext cx="11147473" cy="4351338"/>
          </a:xfrm>
        </p:spPr>
        <p:txBody>
          <a:bodyPr>
            <a:normAutofit fontScale="70000" lnSpcReduction="20000"/>
          </a:bodyPr>
          <a:lstStyle/>
          <a:p>
            <a:pPr marL="0" indent="0">
              <a:buNone/>
            </a:pPr>
            <a:r>
              <a:rPr lang="en-GB" dirty="0"/>
              <a:t>As well as keywords, there are some functions (like </a:t>
            </a:r>
            <a:r>
              <a:rPr lang="en-GB" dirty="0">
                <a:latin typeface="Courier New" panose="02070309020205020404" pitchFamily="49" charset="0"/>
                <a:cs typeface="Courier New" panose="02070309020205020404" pitchFamily="49" charset="0"/>
              </a:rPr>
              <a:t>print()</a:t>
            </a:r>
            <a:r>
              <a:rPr lang="en-GB" dirty="0"/>
              <a:t>) built into the standard distribution. These are in a module called </a:t>
            </a:r>
            <a:r>
              <a:rPr lang="en-GB" dirty="0" err="1">
                <a:latin typeface="Courier New" panose="02070309020205020404" pitchFamily="49" charset="0"/>
                <a:cs typeface="Courier New" panose="02070309020205020404" pitchFamily="49" charset="0"/>
              </a:rPr>
              <a:t>builtins</a:t>
            </a:r>
            <a:r>
              <a:rPr lang="en-GB" dirty="0"/>
              <a:t>. </a:t>
            </a:r>
          </a:p>
          <a:p>
            <a:pPr marL="0" indent="0">
              <a:buNone/>
            </a:pPr>
            <a:endParaRPr lang="en-GB" dirty="0"/>
          </a:p>
          <a:p>
            <a:pPr marL="0" indent="0">
              <a:buNone/>
            </a:pPr>
            <a:r>
              <a:rPr lang="en-GB" dirty="0"/>
              <a:t>The shell loads this up automatically, but hides it with the name __</a:t>
            </a:r>
            <a:r>
              <a:rPr lang="en-GB" dirty="0" err="1"/>
              <a:t>builtins</a:t>
            </a:r>
            <a:r>
              <a:rPr lang="en-GB" dirty="0"/>
              <a:t>__ .</a:t>
            </a:r>
          </a:p>
          <a:p>
            <a:pPr marL="0" indent="0">
              <a:buNone/>
            </a:pPr>
            <a:r>
              <a:rPr lang="en-GB" dirty="0"/>
              <a:t>This </a:t>
            </a:r>
            <a:r>
              <a:rPr lang="en-GB" b="1" dirty="0"/>
              <a:t>d</a:t>
            </a:r>
            <a:r>
              <a:rPr lang="en-GB" dirty="0"/>
              <a:t>ouble-</a:t>
            </a:r>
            <a:r>
              <a:rPr lang="en-GB" b="1" dirty="0"/>
              <a:t>under</a:t>
            </a:r>
            <a:r>
              <a:rPr lang="en-GB" dirty="0"/>
              <a:t>score notation is used in Python to hide things so they aren't accidentally altered. It is called '</a:t>
            </a:r>
            <a:r>
              <a:rPr lang="en-GB" dirty="0" err="1">
                <a:solidFill>
                  <a:schemeClr val="accent1"/>
                </a:solidFill>
              </a:rPr>
              <a:t>dunder</a:t>
            </a:r>
            <a:r>
              <a:rPr lang="en-GB" dirty="0"/>
              <a:t>' notation</a:t>
            </a:r>
          </a:p>
          <a:p>
            <a:pPr marL="0" indent="0">
              <a:buNone/>
            </a:pPr>
            <a:endParaRPr lang="en-GB" dirty="0"/>
          </a:p>
          <a:p>
            <a:pPr marL="0" indent="0">
              <a:spcAft>
                <a:spcPts val="1200"/>
              </a:spcAft>
              <a:buNone/>
            </a:pPr>
            <a:r>
              <a:rPr lang="en-GB" dirty="0"/>
              <a:t>It's easier to deal with if you import it normally. To see what's inside, enter:</a:t>
            </a:r>
          </a:p>
          <a:p>
            <a:pPr marL="0" indent="0">
              <a:buNone/>
            </a:pPr>
            <a:r>
              <a:rPr lang="en-GB" dirty="0">
                <a:latin typeface="Courier New" panose="02070309020205020404" pitchFamily="49" charset="0"/>
                <a:cs typeface="Courier New" panose="02070309020205020404" pitchFamily="49" charset="0"/>
              </a:rPr>
              <a:t>&gt;&gt;&gt; import </a:t>
            </a:r>
            <a:r>
              <a:rPr lang="en-GB" dirty="0" err="1">
                <a:latin typeface="Courier New" panose="02070309020205020404" pitchFamily="49" charset="0"/>
                <a:cs typeface="Courier New" panose="02070309020205020404" pitchFamily="49" charset="0"/>
              </a:rPr>
              <a:t>builtins</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&gt;&gt;&gt; </a:t>
            </a: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a:t>
            </a:r>
            <a:r>
              <a:rPr lang="en-GB" dirty="0" err="1">
                <a:latin typeface="Courier New" panose="02070309020205020404" pitchFamily="49" charset="0"/>
                <a:cs typeface="Courier New" panose="02070309020205020404" pitchFamily="49" charset="0"/>
              </a:rPr>
              <a:t>builtins</a:t>
            </a:r>
            <a:r>
              <a:rPr lang="en-GB" dirty="0">
                <a:latin typeface="Courier New" panose="02070309020205020404" pitchFamily="49" charset="0"/>
                <a:cs typeface="Courier New" panose="02070309020205020404" pitchFamily="49" charset="0"/>
              </a:rPr>
              <a: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err="1">
                <a:latin typeface="Courier New" panose="02070309020205020404" pitchFamily="49" charset="0"/>
                <a:cs typeface="Courier New" panose="02070309020205020404" pitchFamily="49" charset="0"/>
              </a:rPr>
              <a:t>dir</a:t>
            </a:r>
            <a:r>
              <a:rPr lang="en-GB" dirty="0">
                <a:latin typeface="Courier New" panose="02070309020205020404" pitchFamily="49" charset="0"/>
                <a:cs typeface="Courier New" panose="02070309020205020404" pitchFamily="49" charset="0"/>
              </a:rPr>
              <a:t>() </a:t>
            </a:r>
            <a:r>
              <a:rPr lang="en-GB" dirty="0"/>
              <a:t>is one of the </a:t>
            </a:r>
            <a:r>
              <a:rPr lang="en-GB" dirty="0" err="1"/>
              <a:t>builtin</a:t>
            </a:r>
            <a:r>
              <a:rPr lang="en-GB" dirty="0"/>
              <a:t> functions. Used with a module name it tells you what functions and variables are available inside the module. Used on its own, it tells you what identifiers are currently being used.</a:t>
            </a:r>
          </a:p>
        </p:txBody>
      </p:sp>
    </p:spTree>
    <p:extLst>
      <p:ext uri="{BB962C8B-B14F-4D97-AF65-F5344CB8AC3E}">
        <p14:creationId xmlns:p14="http://schemas.microsoft.com/office/powerpoint/2010/main" val="20419198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7FFC6-972D-49FB-8A89-99D95EA88405}"/>
              </a:ext>
            </a:extLst>
          </p:cNvPr>
          <p:cNvSpPr>
            <a:spLocks noGrp="1"/>
          </p:cNvSpPr>
          <p:nvPr>
            <p:ph type="title"/>
          </p:nvPr>
        </p:nvSpPr>
        <p:spPr/>
        <p:txBody>
          <a:bodyPr/>
          <a:lstStyle/>
          <a:p>
            <a:pPr algn="r"/>
            <a:r>
              <a:rPr lang="en-GB" dirty="0"/>
              <a:t>Basic syntax</a:t>
            </a:r>
          </a:p>
        </p:txBody>
      </p:sp>
      <p:sp>
        <p:nvSpPr>
          <p:cNvPr id="3" name="Content Placeholder 2">
            <a:extLst>
              <a:ext uri="{FF2B5EF4-FFF2-40B4-BE49-F238E27FC236}">
                <a16:creationId xmlns:a16="http://schemas.microsoft.com/office/drawing/2014/main" id="{F1A4EC19-AF04-4ABB-BAED-B1E477403561}"/>
              </a:ext>
            </a:extLst>
          </p:cNvPr>
          <p:cNvSpPr>
            <a:spLocks noGrp="1"/>
          </p:cNvSpPr>
          <p:nvPr>
            <p:ph idx="1"/>
          </p:nvPr>
        </p:nvSpPr>
        <p:spPr>
          <a:xfrm>
            <a:off x="407963" y="1690688"/>
            <a:ext cx="11577711" cy="4822654"/>
          </a:xfrm>
        </p:spPr>
        <p:txBody>
          <a:bodyPr>
            <a:normAutofit fontScale="92500" lnSpcReduction="20000"/>
          </a:bodyPr>
          <a:lstStyle/>
          <a:p>
            <a:pPr marL="0" indent="0">
              <a:buNone/>
            </a:pPr>
            <a:r>
              <a:rPr lang="en-GB" dirty="0"/>
              <a:t>Each statement is generally a single line (statements can be stacked on a line with semicolons but this is unusual). </a:t>
            </a:r>
          </a:p>
          <a:p>
            <a:pPr marL="0" indent="0">
              <a:buNone/>
            </a:pPr>
            <a:endParaRPr lang="en-GB" dirty="0"/>
          </a:p>
          <a:p>
            <a:pPr marL="0" indent="0">
              <a:buNone/>
            </a:pPr>
            <a:r>
              <a:rPr lang="en-GB" dirty="0"/>
              <a:t>Standard 'inline' </a:t>
            </a:r>
            <a:r>
              <a:rPr lang="en-GB" dirty="0">
                <a:solidFill>
                  <a:schemeClr val="accent1"/>
                </a:solidFill>
              </a:rPr>
              <a:t>comments</a:t>
            </a:r>
            <a:r>
              <a:rPr lang="en-GB" dirty="0"/>
              <a:t> (text for humans) start #</a:t>
            </a:r>
          </a:p>
          <a:p>
            <a:pPr marL="0" indent="0">
              <a:buNone/>
            </a:pPr>
            <a:r>
              <a:rPr lang="en-GB" dirty="0">
                <a:latin typeface="Courier New" panose="02070309020205020404" pitchFamily="49" charset="0"/>
                <a:cs typeface="Courier New" panose="02070309020205020404" pitchFamily="49" charset="0"/>
              </a:rPr>
              <a:t># This is an inline comment.</a:t>
            </a:r>
          </a:p>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t>'Block' comments across multiple lines start """ and end """, or ''' and end '''</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This is a block comment.</a:t>
            </a:r>
          </a:p>
          <a:p>
            <a:pPr marL="0" indent="0">
              <a:buNone/>
            </a:pPr>
            <a:r>
              <a:rPr lang="en-GB" dirty="0">
                <a:latin typeface="Courier New" panose="02070309020205020404" pitchFamily="49" charset="0"/>
                <a:cs typeface="Courier New" panose="02070309020205020404" pitchFamily="49" charset="0"/>
              </a:rPr>
              <a:t>"""</a:t>
            </a:r>
          </a:p>
          <a:p>
            <a:pPr marL="0" indent="0">
              <a:buNone/>
            </a:pPr>
            <a:endParaRPr lang="en-GB" dirty="0"/>
          </a:p>
          <a:p>
            <a:pPr marL="0" indent="0">
              <a:buNone/>
            </a:pPr>
            <a:r>
              <a:rPr lang="en-GB" dirty="0"/>
              <a:t>You can have as many blank lines as you like to structure code.</a:t>
            </a:r>
          </a:p>
        </p:txBody>
      </p:sp>
    </p:spTree>
    <p:extLst>
      <p:ext uri="{BB962C8B-B14F-4D97-AF65-F5344CB8AC3E}">
        <p14:creationId xmlns:p14="http://schemas.microsoft.com/office/powerpoint/2010/main" val="3924825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6D5F30-3585-4270-9025-FD782396F4D3}"/>
              </a:ext>
            </a:extLst>
          </p:cNvPr>
          <p:cNvSpPr>
            <a:spLocks noGrp="1"/>
          </p:cNvSpPr>
          <p:nvPr>
            <p:ph type="title"/>
          </p:nvPr>
        </p:nvSpPr>
        <p:spPr/>
        <p:txBody>
          <a:bodyPr/>
          <a:lstStyle/>
          <a:p>
            <a:pPr algn="r"/>
            <a:r>
              <a:rPr lang="en-GB" dirty="0"/>
              <a:t>Compound statements</a:t>
            </a:r>
          </a:p>
        </p:txBody>
      </p:sp>
      <p:sp>
        <p:nvSpPr>
          <p:cNvPr id="3" name="Content Placeholder 2">
            <a:extLst>
              <a:ext uri="{FF2B5EF4-FFF2-40B4-BE49-F238E27FC236}">
                <a16:creationId xmlns:a16="http://schemas.microsoft.com/office/drawing/2014/main" id="{E2CDFD1F-3A50-4479-86F5-316776CD009A}"/>
              </a:ext>
            </a:extLst>
          </p:cNvPr>
          <p:cNvSpPr>
            <a:spLocks noGrp="1"/>
          </p:cNvSpPr>
          <p:nvPr>
            <p:ph idx="1"/>
          </p:nvPr>
        </p:nvSpPr>
        <p:spPr>
          <a:xfrm>
            <a:off x="407963" y="1825625"/>
            <a:ext cx="10945837" cy="4351338"/>
          </a:xfrm>
        </p:spPr>
        <p:txBody>
          <a:bodyPr>
            <a:normAutofit fontScale="92500" lnSpcReduction="20000"/>
          </a:bodyPr>
          <a:lstStyle/>
          <a:p>
            <a:pPr marL="0" indent="0">
              <a:buNone/>
            </a:pPr>
            <a:r>
              <a:rPr lang="en-GB" dirty="0"/>
              <a:t>In many languages, lines have some kind of end of line marker (e.g. a semi-colon) and code is divided into control flow blocks by braces/curly brackets:</a:t>
            </a:r>
          </a:p>
          <a:p>
            <a:pPr marL="0" indent="0">
              <a:buNone/>
            </a:pPr>
            <a:endParaRPr lang="en-GB" dirty="0"/>
          </a:p>
          <a:p>
            <a:pPr marL="0" indent="0">
              <a:buNone/>
            </a:pPr>
            <a:r>
              <a:rPr lang="en-GB" dirty="0">
                <a:latin typeface="Courier New" panose="02070309020205020404" pitchFamily="49" charset="0"/>
                <a:cs typeface="Courier New" panose="02070309020205020404" pitchFamily="49" charset="0"/>
              </a:rPr>
              <a:t>if (a &lt; 10) {</a:t>
            </a:r>
          </a:p>
          <a:p>
            <a:pPr marL="0" indent="0">
              <a:buNone/>
            </a:pPr>
            <a:r>
              <a:rPr lang="en-GB" dirty="0">
                <a:latin typeface="Courier New" panose="02070309020205020404" pitchFamily="49" charset="0"/>
                <a:cs typeface="Courier New" panose="02070309020205020404" pitchFamily="49" charset="0"/>
              </a:rPr>
              <a:t>	alert (a); 	// JavaScript</a:t>
            </a: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alert("done");</a:t>
            </a:r>
          </a:p>
          <a:p>
            <a:pPr marL="0" indent="0">
              <a:buNone/>
            </a:pPr>
            <a:endParaRPr lang="en-GB" dirty="0"/>
          </a:p>
          <a:p>
            <a:pPr marL="0" indent="0">
              <a:buNone/>
            </a:pPr>
            <a:r>
              <a:rPr lang="en-GB" dirty="0"/>
              <a:t>But this allows errors (a missing bracket or semicolon can change the meaning), and requires coders to indent code inside the sections to make it clear where the control flow is. </a:t>
            </a:r>
          </a:p>
        </p:txBody>
      </p:sp>
    </p:spTree>
    <p:extLst>
      <p:ext uri="{BB962C8B-B14F-4D97-AF65-F5344CB8AC3E}">
        <p14:creationId xmlns:p14="http://schemas.microsoft.com/office/powerpoint/2010/main" val="2234873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B9374-5902-48A3-9C0C-E0A2A07A5482}"/>
              </a:ext>
            </a:extLst>
          </p:cNvPr>
          <p:cNvSpPr>
            <a:spLocks noGrp="1"/>
          </p:cNvSpPr>
          <p:nvPr>
            <p:ph type="title"/>
          </p:nvPr>
        </p:nvSpPr>
        <p:spPr>
          <a:xfrm>
            <a:off x="1485314" y="16633"/>
            <a:ext cx="10515600" cy="1325563"/>
          </a:xfrm>
        </p:spPr>
        <p:txBody>
          <a:bodyPr/>
          <a:lstStyle/>
          <a:p>
            <a:pPr algn="r"/>
            <a:r>
              <a:rPr lang="en-GB" dirty="0"/>
              <a:t>Compound statements</a:t>
            </a:r>
          </a:p>
        </p:txBody>
      </p:sp>
      <p:sp>
        <p:nvSpPr>
          <p:cNvPr id="3" name="Content Placeholder 2">
            <a:extLst>
              <a:ext uri="{FF2B5EF4-FFF2-40B4-BE49-F238E27FC236}">
                <a16:creationId xmlns:a16="http://schemas.microsoft.com/office/drawing/2014/main" id="{6FF54580-CEAB-4712-9814-8245264B98BE}"/>
              </a:ext>
            </a:extLst>
          </p:cNvPr>
          <p:cNvSpPr>
            <a:spLocks noGrp="1"/>
          </p:cNvSpPr>
          <p:nvPr>
            <p:ph idx="1"/>
          </p:nvPr>
        </p:nvSpPr>
        <p:spPr>
          <a:xfrm>
            <a:off x="514643" y="1451536"/>
            <a:ext cx="11119338" cy="5146211"/>
          </a:xfrm>
        </p:spPr>
        <p:txBody>
          <a:bodyPr>
            <a:normAutofit fontScale="77500" lnSpcReduction="20000"/>
          </a:bodyPr>
          <a:lstStyle/>
          <a:p>
            <a:pPr marL="0" indent="0">
              <a:buNone/>
            </a:pPr>
            <a:r>
              <a:rPr lang="en-GB" dirty="0"/>
              <a:t>In Python, lines are generally one statement per line and are grouped in sections by </a:t>
            </a:r>
            <a:r>
              <a:rPr lang="en-GB" dirty="0">
                <a:solidFill>
                  <a:schemeClr val="accent1"/>
                </a:solidFill>
              </a:rPr>
              <a:t>indenting </a:t>
            </a:r>
            <a:r>
              <a:rPr lang="en-GB" dirty="0"/>
              <a:t>and</a:t>
            </a:r>
            <a:r>
              <a:rPr lang="en-GB" dirty="0">
                <a:solidFill>
                  <a:schemeClr val="accent1"/>
                </a:solidFill>
              </a:rPr>
              <a:t> </a:t>
            </a:r>
            <a:r>
              <a:rPr lang="en-GB" dirty="0" err="1">
                <a:solidFill>
                  <a:schemeClr val="accent1"/>
                </a:solidFill>
              </a:rPr>
              <a:t>dedenting</a:t>
            </a:r>
            <a:r>
              <a:rPr lang="en-GB" dirty="0">
                <a:solidFill>
                  <a:schemeClr val="accent1"/>
                </a:solidFill>
              </a:rPr>
              <a:t>.</a:t>
            </a:r>
            <a:endParaRPr lang="en-GB" dirty="0"/>
          </a:p>
          <a:p>
            <a:pPr marL="0" indent="0">
              <a:buNone/>
            </a:pPr>
            <a:r>
              <a:rPr lang="en-GB" dirty="0"/>
              <a:t>You can use spaces or tabs, and as many as you like of either, but be consistent. We recommend using 4 spaces.</a:t>
            </a:r>
          </a:p>
          <a:p>
            <a:pPr marL="0" indent="0">
              <a:buNone/>
            </a:pPr>
            <a:endParaRPr lang="en-GB" dirty="0"/>
          </a:p>
          <a:p>
            <a:pPr marL="0" indent="0">
              <a:spcAft>
                <a:spcPts val="600"/>
              </a:spcAft>
              <a:buNone/>
            </a:pPr>
            <a:r>
              <a:rPr lang="en-GB" dirty="0"/>
              <a:t>In theory, this means formatting and syntax are one. In practice, the interpreter basically looks at whether indenting is more or less than previous lines, this works in some versions of Python:</a:t>
            </a:r>
          </a:p>
          <a:p>
            <a:pPr marL="0" indent="0">
              <a:buNone/>
            </a:pPr>
            <a:r>
              <a:rPr lang="en-GB" dirty="0">
                <a:latin typeface="Courier New" panose="02070309020205020404" pitchFamily="49" charset="0"/>
                <a:cs typeface="Courier New" panose="02070309020205020404" pitchFamily="49" charset="0"/>
              </a:rPr>
              <a:t>if a &lt; 10 :</a:t>
            </a:r>
          </a:p>
          <a:p>
            <a:pPr marL="0" indent="0">
              <a:buNone/>
            </a:pPr>
            <a:r>
              <a:rPr lang="en-GB" dirty="0">
                <a:latin typeface="Courier New" panose="02070309020205020404" pitchFamily="49" charset="0"/>
                <a:cs typeface="Courier New" panose="02070309020205020404" pitchFamily="49" charset="0"/>
              </a:rPr>
              <a:t>          print (a)	# Using a mix of tabs and spaces</a:t>
            </a:r>
          </a:p>
          <a:p>
            <a:pPr marL="0" indent="0">
              <a:spcAft>
                <a:spcPts val="600"/>
              </a:spcAft>
              <a:buNone/>
            </a:pPr>
            <a:r>
              <a:rPr lang="en-GB" dirty="0">
                <a:latin typeface="Courier New" panose="02070309020205020404" pitchFamily="49" charset="0"/>
                <a:cs typeface="Courier New" panose="02070309020205020404" pitchFamily="49" charset="0"/>
              </a:rPr>
              <a:t>     print ("done")</a:t>
            </a:r>
          </a:p>
          <a:p>
            <a:pPr marL="0" indent="0">
              <a:spcAft>
                <a:spcPts val="600"/>
              </a:spcAft>
              <a:buNone/>
            </a:pPr>
            <a:r>
              <a:rPr lang="en-GB" dirty="0"/>
              <a:t>But it isn't good practice. Align sections at the same flow control:</a:t>
            </a:r>
          </a:p>
          <a:p>
            <a:pPr marL="0" indent="0">
              <a:buNone/>
            </a:pPr>
            <a:r>
              <a:rPr lang="en-GB" dirty="0">
                <a:latin typeface="Courier New" panose="02070309020205020404" pitchFamily="49" charset="0"/>
                <a:cs typeface="Courier New" panose="02070309020205020404" pitchFamily="49" charset="0"/>
              </a:rPr>
              <a:t>if a &lt; 10 :</a:t>
            </a:r>
          </a:p>
          <a:p>
            <a:pPr marL="0" indent="0">
              <a:buNone/>
            </a:pPr>
            <a:r>
              <a:rPr lang="en-GB" dirty="0">
                <a:latin typeface="Courier New" panose="02070309020205020404" pitchFamily="49" charset="0"/>
                <a:cs typeface="Courier New" panose="02070309020205020404" pitchFamily="49" charset="0"/>
              </a:rPr>
              <a:t>          print (a)</a:t>
            </a:r>
          </a:p>
          <a:p>
            <a:pPr marL="0" indent="0">
              <a:buNone/>
            </a:pPr>
            <a:r>
              <a:rPr lang="en-GB" dirty="0">
                <a:latin typeface="Courier New" panose="02070309020205020404" pitchFamily="49" charset="0"/>
                <a:cs typeface="Courier New" panose="02070309020205020404" pitchFamily="49" charset="0"/>
              </a:rPr>
              <a:t>print ("done")</a:t>
            </a:r>
          </a:p>
        </p:txBody>
      </p:sp>
    </p:spTree>
    <p:extLst>
      <p:ext uri="{BB962C8B-B14F-4D97-AF65-F5344CB8AC3E}">
        <p14:creationId xmlns:p14="http://schemas.microsoft.com/office/powerpoint/2010/main" val="42106538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05D4DB-360C-43D7-A173-48E4B9E34253}"/>
              </a:ext>
            </a:extLst>
          </p:cNvPr>
          <p:cNvSpPr>
            <a:spLocks noGrp="1"/>
          </p:cNvSpPr>
          <p:nvPr>
            <p:ph type="title"/>
          </p:nvPr>
        </p:nvSpPr>
        <p:spPr>
          <a:xfrm>
            <a:off x="1203960" y="280719"/>
            <a:ext cx="10515600" cy="1325563"/>
          </a:xfrm>
        </p:spPr>
        <p:txBody>
          <a:bodyPr/>
          <a:lstStyle/>
          <a:p>
            <a:pPr algn="r"/>
            <a:r>
              <a:rPr lang="en-GB" dirty="0"/>
              <a:t>Compound statements</a:t>
            </a:r>
          </a:p>
        </p:txBody>
      </p:sp>
      <p:sp>
        <p:nvSpPr>
          <p:cNvPr id="3" name="Content Placeholder 2">
            <a:extLst>
              <a:ext uri="{FF2B5EF4-FFF2-40B4-BE49-F238E27FC236}">
                <a16:creationId xmlns:a16="http://schemas.microsoft.com/office/drawing/2014/main" id="{04448E23-514C-449D-BDFE-499208FA136C}"/>
              </a:ext>
            </a:extLst>
          </p:cNvPr>
          <p:cNvSpPr>
            <a:spLocks noGrp="1"/>
          </p:cNvSpPr>
          <p:nvPr>
            <p:ph idx="1"/>
          </p:nvPr>
        </p:nvSpPr>
        <p:spPr/>
        <p:txBody>
          <a:bodyPr>
            <a:normAutofit fontScale="92500" lnSpcReduction="20000"/>
          </a:bodyPr>
          <a:lstStyle/>
          <a:p>
            <a:pPr marL="0" indent="0">
              <a:buNone/>
            </a:pPr>
            <a:r>
              <a:rPr lang="en-GB" dirty="0"/>
              <a:t>Overall, this causes less bugs, but you need to make sure your indenting is correct or the control flow changes.</a:t>
            </a:r>
          </a:p>
          <a:p>
            <a:pPr marL="0" indent="0">
              <a:spcAft>
                <a:spcPts val="1200"/>
              </a:spcAft>
              <a:buNone/>
            </a:pPr>
            <a:r>
              <a:rPr lang="en-GB" dirty="0"/>
              <a:t>This:</a:t>
            </a:r>
          </a:p>
          <a:p>
            <a:pPr marL="0" indent="0">
              <a:buNone/>
            </a:pPr>
            <a:r>
              <a:rPr lang="en-GB" dirty="0">
                <a:latin typeface="Courier New" panose="02070309020205020404" pitchFamily="49" charset="0"/>
                <a:cs typeface="Courier New" panose="02070309020205020404" pitchFamily="49" charset="0"/>
              </a:rPr>
              <a:t>if a &lt; 10 :</a:t>
            </a:r>
          </a:p>
          <a:p>
            <a:pPr marL="0" indent="0">
              <a:buNone/>
            </a:pPr>
            <a:r>
              <a:rPr lang="en-GB" dirty="0">
                <a:latin typeface="Courier New" panose="02070309020205020404" pitchFamily="49" charset="0"/>
                <a:cs typeface="Courier New" panose="02070309020205020404" pitchFamily="49" charset="0"/>
              </a:rPr>
              <a:t>    	print (a)</a:t>
            </a:r>
          </a:p>
          <a:p>
            <a:pPr marL="0" indent="0">
              <a:spcAft>
                <a:spcPts val="1200"/>
              </a:spcAft>
              <a:buNone/>
            </a:pPr>
            <a:r>
              <a:rPr lang="en-GB" dirty="0">
                <a:latin typeface="Courier New" panose="02070309020205020404" pitchFamily="49" charset="0"/>
                <a:cs typeface="Courier New" panose="02070309020205020404" pitchFamily="49" charset="0"/>
              </a:rPr>
              <a:t>print ("done")</a:t>
            </a:r>
          </a:p>
          <a:p>
            <a:pPr marL="0" indent="0">
              <a:spcAft>
                <a:spcPts val="1200"/>
              </a:spcAft>
              <a:buNone/>
            </a:pPr>
            <a:r>
              <a:rPr lang="en-GB" dirty="0"/>
              <a:t>Is completely different to this:</a:t>
            </a:r>
          </a:p>
          <a:p>
            <a:pPr marL="0" indent="0">
              <a:buNone/>
            </a:pPr>
            <a:r>
              <a:rPr lang="en-GB" dirty="0">
                <a:latin typeface="Courier New" panose="02070309020205020404" pitchFamily="49" charset="0"/>
                <a:cs typeface="Courier New" panose="02070309020205020404" pitchFamily="49" charset="0"/>
              </a:rPr>
              <a:t>if a &lt; 10 :</a:t>
            </a:r>
          </a:p>
          <a:p>
            <a:pPr marL="0" indent="0">
              <a:buNone/>
            </a:pPr>
            <a:r>
              <a:rPr lang="en-GB" dirty="0">
                <a:latin typeface="Courier New" panose="02070309020205020404" pitchFamily="49" charset="0"/>
                <a:cs typeface="Courier New" panose="02070309020205020404" pitchFamily="49" charset="0"/>
              </a:rPr>
              <a:t>   	print (a)</a:t>
            </a:r>
          </a:p>
          <a:p>
            <a:pPr marL="0" indent="0">
              <a:buNone/>
            </a:pPr>
            <a:r>
              <a:rPr lang="en-GB" dirty="0">
                <a:latin typeface="Courier New" panose="02070309020205020404" pitchFamily="49" charset="0"/>
                <a:cs typeface="Courier New" panose="02070309020205020404" pitchFamily="49" charset="0"/>
              </a:rPr>
              <a:t>	print ("done")</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4069182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BEF03E-5852-4568-B1FA-B55F663FC1B8}"/>
              </a:ext>
            </a:extLst>
          </p:cNvPr>
          <p:cNvSpPr>
            <a:spLocks noGrp="1"/>
          </p:cNvSpPr>
          <p:nvPr>
            <p:ph type="title"/>
          </p:nvPr>
        </p:nvSpPr>
        <p:spPr/>
        <p:txBody>
          <a:bodyPr/>
          <a:lstStyle/>
          <a:p>
            <a:r>
              <a:rPr lang="en-GB" dirty="0"/>
              <a:t>Delimiters</a:t>
            </a:r>
          </a:p>
        </p:txBody>
      </p:sp>
      <p:sp>
        <p:nvSpPr>
          <p:cNvPr id="3" name="Content Placeholder 2">
            <a:extLst>
              <a:ext uri="{FF2B5EF4-FFF2-40B4-BE49-F238E27FC236}">
                <a16:creationId xmlns:a16="http://schemas.microsoft.com/office/drawing/2014/main" id="{B56EC7A9-5A5D-42AC-9B73-2D55DA743AA4}"/>
              </a:ext>
            </a:extLst>
          </p:cNvPr>
          <p:cNvSpPr>
            <a:spLocks noGrp="1"/>
          </p:cNvSpPr>
          <p:nvPr>
            <p:ph idx="1"/>
          </p:nvPr>
        </p:nvSpPr>
        <p:spPr/>
        <p:txBody>
          <a:bodyPr>
            <a:normAutofit lnSpcReduction="10000"/>
          </a:bodyPr>
          <a:lstStyle/>
          <a:p>
            <a:pPr marL="0" indent="0">
              <a:buNone/>
            </a:pPr>
            <a:r>
              <a:rPr lang="en-GB" dirty="0"/>
              <a:t>Newlines and indenting/</a:t>
            </a:r>
            <a:r>
              <a:rPr lang="en-GB" dirty="0" err="1"/>
              <a:t>dedenting</a:t>
            </a:r>
            <a:r>
              <a:rPr lang="en-GB" dirty="0"/>
              <a:t> at the start of a line are special kinds of delimiter-</a:t>
            </a:r>
            <a:r>
              <a:rPr lang="en-GB" dirty="0" err="1"/>
              <a:t>ish</a:t>
            </a:r>
            <a:r>
              <a:rPr lang="en-GB" dirty="0"/>
              <a:t> things, as are '       "       #       \</a:t>
            </a:r>
          </a:p>
          <a:p>
            <a:pPr marL="0" indent="0">
              <a:buNone/>
            </a:pPr>
            <a:endParaRPr lang="en-GB" dirty="0"/>
          </a:p>
          <a:p>
            <a:pPr marL="0" indent="0">
              <a:buNone/>
            </a:pPr>
            <a:r>
              <a:rPr lang="en-GB" dirty="0"/>
              <a:t>Others (some of which also act as operators):</a:t>
            </a:r>
          </a:p>
          <a:p>
            <a:pPr marL="0" indent="0">
              <a:buNone/>
            </a:pPr>
            <a:endParaRPr lang="en-GB" dirty="0"/>
          </a:p>
          <a:p>
            <a:pPr marL="0" indent="0">
              <a:buNone/>
            </a:pPr>
            <a:r>
              <a:rPr lang="en-GB" dirty="0"/>
              <a:t>(       )       [       ]       {       }</a:t>
            </a:r>
          </a:p>
          <a:p>
            <a:pPr marL="0" indent="0">
              <a:buNone/>
            </a:pPr>
            <a:r>
              <a:rPr lang="en-GB" dirty="0"/>
              <a:t>,       :       .       ;       @       =       -&gt;</a:t>
            </a:r>
          </a:p>
          <a:p>
            <a:pPr marL="0" indent="0">
              <a:buNone/>
            </a:pPr>
            <a:r>
              <a:rPr lang="en-GB" dirty="0"/>
              <a:t>+=      -=      *=      /=      //=     %=      @=</a:t>
            </a:r>
          </a:p>
          <a:p>
            <a:pPr marL="0" indent="0">
              <a:buNone/>
            </a:pPr>
            <a:r>
              <a:rPr lang="en-GB" dirty="0"/>
              <a:t>&amp;=      |=      ^=      &gt;&gt;=     &lt;&lt;=     **=</a:t>
            </a:r>
          </a:p>
        </p:txBody>
      </p:sp>
    </p:spTree>
    <p:extLst>
      <p:ext uri="{BB962C8B-B14F-4D97-AF65-F5344CB8AC3E}">
        <p14:creationId xmlns:p14="http://schemas.microsoft.com/office/powerpoint/2010/main" val="1138213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E4EADC-0029-40AF-9D98-C68C3E5998B5}"/>
              </a:ext>
            </a:extLst>
          </p:cNvPr>
          <p:cNvSpPr>
            <a:spLocks noGrp="1"/>
          </p:cNvSpPr>
          <p:nvPr>
            <p:ph type="title"/>
          </p:nvPr>
        </p:nvSpPr>
        <p:spPr/>
        <p:txBody>
          <a:bodyPr/>
          <a:lstStyle/>
          <a:p>
            <a:pPr algn="r"/>
            <a:r>
              <a:rPr lang="en-GB" dirty="0"/>
              <a:t>Enclosing delimiters</a:t>
            </a:r>
          </a:p>
        </p:txBody>
      </p:sp>
      <p:sp>
        <p:nvSpPr>
          <p:cNvPr id="3" name="Content Placeholder 2">
            <a:extLst>
              <a:ext uri="{FF2B5EF4-FFF2-40B4-BE49-F238E27FC236}">
                <a16:creationId xmlns:a16="http://schemas.microsoft.com/office/drawing/2014/main" id="{BE09D86A-B4ED-4ADF-895B-22E2F7BB1547}"/>
              </a:ext>
            </a:extLst>
          </p:cNvPr>
          <p:cNvSpPr>
            <a:spLocks noGrp="1"/>
          </p:cNvSpPr>
          <p:nvPr>
            <p:ph idx="1"/>
          </p:nvPr>
        </p:nvSpPr>
        <p:spPr>
          <a:xfrm>
            <a:off x="520505" y="1825625"/>
            <a:ext cx="11310424" cy="4351338"/>
          </a:xfrm>
        </p:spPr>
        <p:txBody>
          <a:bodyPr>
            <a:normAutofit/>
          </a:bodyPr>
          <a:lstStyle/>
          <a:p>
            <a:pPr marL="0" indent="0">
              <a:buNone/>
            </a:pPr>
            <a:r>
              <a:rPr lang="en-GB" dirty="0"/>
              <a:t>Python especially uses three style of enclosing delimiters. These are what the Python documentation calls them:</a:t>
            </a:r>
          </a:p>
          <a:p>
            <a:pPr marL="0" indent="0">
              <a:buNone/>
            </a:pPr>
            <a:endParaRPr lang="en-GB" dirty="0"/>
          </a:p>
          <a:p>
            <a:pPr marL="0" indent="0">
              <a:buNone/>
            </a:pPr>
            <a:r>
              <a:rPr lang="en-GB" dirty="0"/>
              <a:t>{} </a:t>
            </a:r>
            <a:r>
              <a:rPr lang="en-GB" dirty="0">
                <a:solidFill>
                  <a:schemeClr val="accent1"/>
                </a:solidFill>
              </a:rPr>
              <a:t>braces</a:t>
            </a:r>
            <a:r>
              <a:rPr lang="en-GB" dirty="0"/>
              <a:t> 			# Sometimes called curly brackets elsewhere.</a:t>
            </a:r>
          </a:p>
          <a:p>
            <a:pPr marL="0" indent="0">
              <a:buNone/>
            </a:pPr>
            <a:r>
              <a:rPr lang="en-GB" dirty="0"/>
              <a:t>[] </a:t>
            </a:r>
            <a:r>
              <a:rPr lang="en-GB" dirty="0">
                <a:solidFill>
                  <a:schemeClr val="accent1"/>
                </a:solidFill>
              </a:rPr>
              <a:t>brackets</a:t>
            </a:r>
            <a:r>
              <a:rPr lang="en-GB" dirty="0"/>
              <a:t>			# Sometimes called square brackets elsewhere.</a:t>
            </a:r>
          </a:p>
          <a:p>
            <a:pPr marL="0" indent="0">
              <a:buNone/>
            </a:pPr>
            <a:r>
              <a:rPr lang="en-GB" dirty="0"/>
              <a:t>() </a:t>
            </a:r>
            <a:r>
              <a:rPr lang="en-GB" dirty="0">
                <a:solidFill>
                  <a:schemeClr val="accent1"/>
                </a:solidFill>
              </a:rPr>
              <a:t>parentheses</a:t>
            </a:r>
            <a:r>
              <a:rPr lang="en-GB" dirty="0"/>
              <a:t>		# Sometimes called curved brackets elsewhere.</a:t>
            </a:r>
          </a:p>
          <a:p>
            <a:pPr marL="0" indent="0">
              <a:buNone/>
            </a:pPr>
            <a:endParaRPr lang="en-GB" dirty="0"/>
          </a:p>
        </p:txBody>
      </p:sp>
    </p:spTree>
    <p:extLst>
      <p:ext uri="{BB962C8B-B14F-4D97-AF65-F5344CB8AC3E}">
        <p14:creationId xmlns:p14="http://schemas.microsoft.com/office/powerpoint/2010/main" val="42532569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B2C855-0D43-4CF6-BDD8-08F6C4725732}"/>
              </a:ext>
            </a:extLst>
          </p:cNvPr>
          <p:cNvSpPr>
            <a:spLocks noGrp="1"/>
          </p:cNvSpPr>
          <p:nvPr>
            <p:ph type="title"/>
          </p:nvPr>
        </p:nvSpPr>
        <p:spPr>
          <a:xfrm>
            <a:off x="1274298" y="151545"/>
            <a:ext cx="10515600" cy="1325563"/>
          </a:xfrm>
        </p:spPr>
        <p:txBody>
          <a:bodyPr/>
          <a:lstStyle/>
          <a:p>
            <a:pPr algn="r"/>
            <a:r>
              <a:rPr lang="en-GB" dirty="0"/>
              <a:t>Line breaks</a:t>
            </a:r>
          </a:p>
        </p:txBody>
      </p:sp>
      <p:sp>
        <p:nvSpPr>
          <p:cNvPr id="3" name="Content Placeholder 2">
            <a:extLst>
              <a:ext uri="{FF2B5EF4-FFF2-40B4-BE49-F238E27FC236}">
                <a16:creationId xmlns:a16="http://schemas.microsoft.com/office/drawing/2014/main" id="{52C78122-117E-48F9-8BC9-4FFA00F3E93B}"/>
              </a:ext>
            </a:extLst>
          </p:cNvPr>
          <p:cNvSpPr>
            <a:spLocks noGrp="1"/>
          </p:cNvSpPr>
          <p:nvPr>
            <p:ph idx="1"/>
          </p:nvPr>
        </p:nvSpPr>
        <p:spPr>
          <a:xfrm>
            <a:off x="838200" y="1477108"/>
            <a:ext cx="10515600" cy="4699855"/>
          </a:xfrm>
        </p:spPr>
        <p:txBody>
          <a:bodyPr>
            <a:normAutofit fontScale="77500" lnSpcReduction="20000"/>
          </a:bodyPr>
          <a:lstStyle/>
          <a:p>
            <a:pPr marL="0" indent="0">
              <a:buNone/>
            </a:pPr>
            <a:r>
              <a:rPr lang="en-GB" dirty="0"/>
              <a:t>Lines can be joined together into a single line with a backslash, \ provided this isn't part of a piece of non-comment text or followed by a comment.</a:t>
            </a:r>
          </a:p>
          <a:p>
            <a:pPr marL="0" indent="0">
              <a:buNone/>
            </a:pPr>
            <a:endParaRPr lang="en-GB" dirty="0"/>
          </a:p>
          <a:p>
            <a:pPr marL="0" indent="0">
              <a:buNone/>
            </a:pPr>
            <a:r>
              <a:rPr lang="en-GB" dirty="0"/>
              <a:t>Lines inside {} () [] can also be split (and commented); though non-comment text needs </a:t>
            </a:r>
            <a:r>
              <a:rPr lang="en-GB" dirty="0" err="1"/>
              <a:t>quotemarks</a:t>
            </a:r>
            <a:r>
              <a:rPr lang="en-GB" dirty="0"/>
              <a:t> around each line.</a:t>
            </a:r>
          </a:p>
          <a:p>
            <a:pPr marL="0" indent="0">
              <a:buNone/>
            </a:pPr>
            <a:r>
              <a:rPr lang="en-GB" dirty="0"/>
              <a:t> </a:t>
            </a:r>
          </a:p>
          <a:p>
            <a:pPr marL="0" indent="0">
              <a:spcAft>
                <a:spcPts val="1200"/>
              </a:spcAft>
              <a:buNone/>
            </a:pPr>
            <a:r>
              <a:rPr lang="en-GB" dirty="0"/>
              <a:t>Triple quoted text may be split across lines, but the formatting (spaces; </a:t>
            </a:r>
            <a:r>
              <a:rPr lang="en-GB" dirty="0" err="1"/>
              <a:t>linebreaks</a:t>
            </a:r>
            <a:r>
              <a:rPr lang="en-GB" dirty="0"/>
              <a:t>) will be kept in the text when used (i.e. if it's not a comment).</a:t>
            </a:r>
          </a:p>
          <a:p>
            <a:pPr marL="0" indent="0">
              <a:buNone/>
            </a:pPr>
            <a:r>
              <a:rPr lang="en-GB">
                <a:latin typeface="Courier New" panose="02070309020205020404" pitchFamily="49" charset="0"/>
                <a:cs typeface="Courier New" panose="02070309020205020404" pitchFamily="49" charset="0"/>
              </a:rPr>
              <a:t>print \ </a:t>
            </a:r>
            <a:endParaRPr lang="en-GB" dirty="0">
              <a:latin typeface="Courier New" panose="02070309020205020404" pitchFamily="49" charset="0"/>
              <a:cs typeface="Courier New" panose="02070309020205020404" pitchFamily="49" charset="0"/>
            </a:endParaRPr>
          </a:p>
          <a:p>
            <a:pPr marL="0" indent="0">
              <a:buNone/>
            </a:pPr>
            <a:r>
              <a:rPr lang="en-GB" dirty="0">
                <a:latin typeface="Courier New" panose="02070309020205020404" pitchFamily="49" charset="0"/>
                <a:cs typeface="Courier New" panose="02070309020205020404" pitchFamily="49" charset="0"/>
              </a:rPr>
              <a:t>("""</a:t>
            </a:r>
          </a:p>
          <a:p>
            <a:pPr marL="0" indent="0">
              <a:buNone/>
            </a:pPr>
            <a:r>
              <a:rPr lang="en-GB" dirty="0">
                <a:latin typeface="Courier New" panose="02070309020205020404" pitchFamily="49" charset="0"/>
                <a:cs typeface="Courier New" panose="02070309020205020404" pitchFamily="49" charset="0"/>
              </a:rPr>
              <a:t>Daisy, Daisy,</a:t>
            </a:r>
          </a:p>
          <a:p>
            <a:pPr marL="0" indent="0">
              <a:buNone/>
            </a:pPr>
            <a:r>
              <a:rPr lang="en-GB" dirty="0">
                <a:latin typeface="Courier New" panose="02070309020205020404" pitchFamily="49" charset="0"/>
                <a:cs typeface="Courier New" panose="02070309020205020404" pitchFamily="49" charset="0"/>
              </a:rPr>
              <a:t>Give me your answer, do...</a:t>
            </a:r>
          </a:p>
          <a:p>
            <a:pPr marL="0" indent="0">
              <a:buNone/>
            </a:pPr>
            <a:r>
              <a:rPr lang="en-GB" dirty="0">
                <a:latin typeface="Courier New" panose="02070309020205020404" pitchFamily="49" charset="0"/>
                <a:cs typeface="Courier New" panose="02070309020205020404" pitchFamily="49" charset="0"/>
              </a:rPr>
              <a:t>""")</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712877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D4ABD9-A6A4-4A47-97AA-58E98FB95DB6}"/>
              </a:ext>
            </a:extLst>
          </p:cNvPr>
          <p:cNvSpPr>
            <a:spLocks noGrp="1"/>
          </p:cNvSpPr>
          <p:nvPr>
            <p:ph type="title"/>
          </p:nvPr>
        </p:nvSpPr>
        <p:spPr/>
        <p:txBody>
          <a:bodyPr/>
          <a:lstStyle/>
          <a:p>
            <a:r>
              <a:rPr lang="en-GB" dirty="0"/>
              <a:t>Keywords</a:t>
            </a:r>
          </a:p>
        </p:txBody>
      </p:sp>
      <p:sp>
        <p:nvSpPr>
          <p:cNvPr id="3" name="Content Placeholder 2">
            <a:extLst>
              <a:ext uri="{FF2B5EF4-FFF2-40B4-BE49-F238E27FC236}">
                <a16:creationId xmlns:a16="http://schemas.microsoft.com/office/drawing/2014/main" id="{0B2B1B71-D14D-495A-A0D0-B644077CB58D}"/>
              </a:ext>
            </a:extLst>
          </p:cNvPr>
          <p:cNvSpPr>
            <a:spLocks noGrp="1"/>
          </p:cNvSpPr>
          <p:nvPr>
            <p:ph idx="1"/>
          </p:nvPr>
        </p:nvSpPr>
        <p:spPr/>
        <p:txBody>
          <a:bodyPr>
            <a:normAutofit fontScale="92500"/>
          </a:bodyPr>
          <a:lstStyle/>
          <a:p>
            <a:pPr marL="0" indent="0">
              <a:buNone/>
            </a:pPr>
            <a:r>
              <a:rPr lang="en-GB" dirty="0"/>
              <a:t>The following are reserved for special uses and can’t be used for anything else:</a:t>
            </a:r>
          </a:p>
          <a:p>
            <a:pPr marL="0" indent="0">
              <a:buNone/>
            </a:pPr>
            <a:r>
              <a:rPr lang="en-GB" dirty="0">
                <a:latin typeface="Courier New" panose="02070309020205020404" pitchFamily="49" charset="0"/>
                <a:cs typeface="Courier New" panose="02070309020205020404" pitchFamily="49" charset="0"/>
              </a:rPr>
              <a:t>False      class      finally    is         return</a:t>
            </a:r>
          </a:p>
          <a:p>
            <a:pPr marL="0" indent="0">
              <a:buNone/>
            </a:pPr>
            <a:r>
              <a:rPr lang="en-GB" dirty="0">
                <a:latin typeface="Courier New" panose="02070309020205020404" pitchFamily="49" charset="0"/>
                <a:cs typeface="Courier New" panose="02070309020205020404" pitchFamily="49" charset="0"/>
              </a:rPr>
              <a:t>None       continue   for        lambda     try</a:t>
            </a:r>
          </a:p>
          <a:p>
            <a:pPr marL="0" indent="0">
              <a:buNone/>
            </a:pPr>
            <a:r>
              <a:rPr lang="en-GB" dirty="0">
                <a:latin typeface="Courier New" panose="02070309020205020404" pitchFamily="49" charset="0"/>
                <a:cs typeface="Courier New" panose="02070309020205020404" pitchFamily="49" charset="0"/>
              </a:rPr>
              <a:t>True       def        from       nonlocal   while</a:t>
            </a:r>
          </a:p>
          <a:p>
            <a:pPr marL="0" indent="0">
              <a:buNone/>
            </a:pPr>
            <a:r>
              <a:rPr lang="en-GB" dirty="0">
                <a:latin typeface="Courier New" panose="02070309020205020404" pitchFamily="49" charset="0"/>
                <a:cs typeface="Courier New" panose="02070309020205020404" pitchFamily="49" charset="0"/>
              </a:rPr>
              <a:t>and        del        global     not        with</a:t>
            </a:r>
          </a:p>
          <a:p>
            <a:pPr marL="0" indent="0">
              <a:buNone/>
            </a:pPr>
            <a:r>
              <a:rPr lang="en-GB" dirty="0">
                <a:latin typeface="Courier New" panose="02070309020205020404" pitchFamily="49" charset="0"/>
                <a:cs typeface="Courier New" panose="02070309020205020404" pitchFamily="49" charset="0"/>
              </a:rPr>
              <a:t>as         </a:t>
            </a:r>
            <a:r>
              <a:rPr lang="en-GB" dirty="0" err="1">
                <a:latin typeface="Courier New" panose="02070309020205020404" pitchFamily="49" charset="0"/>
                <a:cs typeface="Courier New" panose="02070309020205020404" pitchFamily="49" charset="0"/>
              </a:rPr>
              <a:t>elif</a:t>
            </a:r>
            <a:r>
              <a:rPr lang="en-GB" dirty="0">
                <a:latin typeface="Courier New" panose="02070309020205020404" pitchFamily="49" charset="0"/>
                <a:cs typeface="Courier New" panose="02070309020205020404" pitchFamily="49" charset="0"/>
              </a:rPr>
              <a:t>       if         or         yield</a:t>
            </a:r>
          </a:p>
          <a:p>
            <a:pPr marL="0" indent="0">
              <a:buNone/>
            </a:pPr>
            <a:r>
              <a:rPr lang="en-GB" dirty="0">
                <a:latin typeface="Courier New" panose="02070309020205020404" pitchFamily="49" charset="0"/>
                <a:cs typeface="Courier New" panose="02070309020205020404" pitchFamily="49" charset="0"/>
              </a:rPr>
              <a:t>assert     else       import     pass</a:t>
            </a:r>
          </a:p>
          <a:p>
            <a:pPr marL="0" indent="0">
              <a:buNone/>
            </a:pPr>
            <a:r>
              <a:rPr lang="en-GB" dirty="0">
                <a:latin typeface="Courier New" panose="02070309020205020404" pitchFamily="49" charset="0"/>
                <a:cs typeface="Courier New" panose="02070309020205020404" pitchFamily="49" charset="0"/>
              </a:rPr>
              <a:t>break      except     in         raise</a:t>
            </a:r>
          </a:p>
          <a:p>
            <a:pPr marL="0" indent="0">
              <a:buNone/>
            </a:pPr>
            <a:endParaRPr lang="en-GB" dirty="0"/>
          </a:p>
        </p:txBody>
      </p:sp>
    </p:spTree>
    <p:extLst>
      <p:ext uri="{BB962C8B-B14F-4D97-AF65-F5344CB8AC3E}">
        <p14:creationId xmlns:p14="http://schemas.microsoft.com/office/powerpoint/2010/main" val="7360453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16511</TotalTime>
  <Words>1023</Words>
  <Application>Microsoft Office PowerPoint</Application>
  <PresentationFormat>Widescreen</PresentationFormat>
  <Paragraphs>132</Paragraphs>
  <Slides>12</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Calibri Light</vt:lpstr>
      <vt:lpstr>Courier New</vt:lpstr>
      <vt:lpstr>Office Theme</vt:lpstr>
      <vt:lpstr>Statement atoms</vt:lpstr>
      <vt:lpstr>Basic syntax</vt:lpstr>
      <vt:lpstr>Compound statements</vt:lpstr>
      <vt:lpstr>Compound statements</vt:lpstr>
      <vt:lpstr>Compound statements</vt:lpstr>
      <vt:lpstr>Delimiters</vt:lpstr>
      <vt:lpstr>Enclosing delimiters</vt:lpstr>
      <vt:lpstr>Line breaks</vt:lpstr>
      <vt:lpstr>Keywords</vt:lpstr>
      <vt:lpstr>Example: import</vt:lpstr>
      <vt:lpstr>Identifiers</vt:lpstr>
      <vt:lpstr>Builtins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Linus</dc:creator>
  <cp:lastModifiedBy>Linus</cp:lastModifiedBy>
  <cp:revision>1437</cp:revision>
  <dcterms:created xsi:type="dcterms:W3CDTF">2017-08-18T14:16:12Z</dcterms:created>
  <dcterms:modified xsi:type="dcterms:W3CDTF">2017-10-18T11:33:56Z</dcterms:modified>
</cp:coreProperties>
</file>