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29" r:id="rId2"/>
    <p:sldId id="379" r:id="rId3"/>
    <p:sldId id="378" r:id="rId4"/>
    <p:sldId id="380" r:id="rId5"/>
    <p:sldId id="384" r:id="rId6"/>
    <p:sldId id="389" r:id="rId7"/>
    <p:sldId id="390" r:id="rId8"/>
    <p:sldId id="383" r:id="rId9"/>
    <p:sldId id="381" r:id="rId10"/>
    <p:sldId id="387" r:id="rId11"/>
    <p:sldId id="382" r:id="rId12"/>
    <p:sldId id="371" r:id="rId13"/>
    <p:sldId id="313" r:id="rId14"/>
    <p:sldId id="312" r:id="rId15"/>
    <p:sldId id="397" r:id="rId16"/>
    <p:sldId id="385" r:id="rId17"/>
    <p:sldId id="386" r:id="rId18"/>
    <p:sldId id="31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478" autoAdjust="0"/>
  </p:normalViewPr>
  <p:slideViewPr>
    <p:cSldViewPr snapToGrid="0">
      <p:cViewPr varScale="1">
        <p:scale>
          <a:sx n="78" d="100"/>
          <a:sy n="78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http://desktop.arcgis.com/en/arcmap/latest/tools/environments/output-extent.htm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38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 of getting a map image from a server:</a:t>
            </a:r>
          </a:p>
          <a:p>
            <a:r>
              <a:rPr lang="en-GB" dirty="0"/>
              <a:t>http://desktop.arcgis.com/en/arcmap/latest/analyze/python/using-geoprocessing-services-in-python.htm</a:t>
            </a:r>
          </a:p>
          <a:p>
            <a:r>
              <a:rPr lang="en-GB" dirty="0"/>
              <a:t>See also examples for recreating results at:</a:t>
            </a:r>
          </a:p>
          <a:p>
            <a:r>
              <a:rPr lang="en-GB" dirty="0"/>
              <a:t>http://desktop.arcgis.com/en/arcmap/latest/analyze/arcpy-classes/result.htm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223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http://desktop.arcgis.com/en/arcmap/latest/analyze/python/using-environment-settings.htm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68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http://desktop.arcgis.com/en/arcmap/latest/analyze/arcpy-classes/env.htm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03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We'll see more built in functions when we look at data, but as a start here's two.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9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http://desktop.arcgis.com/en/arcmap/latest/analyze/python/listing-data.htm</a:t>
            </a:r>
          </a:p>
          <a:p>
            <a:r>
              <a:rPr lang="en-GB" dirty="0" err="1"/>
              <a:t>Followlinks</a:t>
            </a:r>
            <a:r>
              <a:rPr lang="en-GB" dirty="0"/>
              <a:t> is for online databases.</a:t>
            </a:r>
          </a:p>
          <a:p>
            <a:endParaRPr lang="en-GB" dirty="0"/>
          </a:p>
          <a:p>
            <a:r>
              <a:rPr lang="en-GB" dirty="0"/>
              <a:t>Types listed at:</a:t>
            </a:r>
          </a:p>
          <a:p>
            <a:r>
              <a:rPr lang="en-GB" dirty="0"/>
              <a:t>http://desktop.arcgis.com/en/arcmap/latest/analyze/arcpy-data-access/walk.htm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09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439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931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48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82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sktop.arcgis.com/en/arcmap/latest/analyze/arcpy-data-access/walk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135"/>
            <a:ext cx="10515600" cy="364382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65000"/>
                  </a:schemeClr>
                </a:solidFill>
              </a:rPr>
              <a:t>Introduction to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</a:rPr>
              <a:t>arcpy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Debugging</a:t>
            </a:r>
          </a:p>
          <a:p>
            <a:pPr marL="0" indent="0">
              <a:buNone/>
            </a:pPr>
            <a:r>
              <a:rPr lang="en-GB" sz="3200" dirty="0"/>
              <a:t>Using </a:t>
            </a:r>
            <a:r>
              <a:rPr lang="en-GB" sz="3200" dirty="0" err="1"/>
              <a:t>arcpy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91639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4A286-D86D-486F-8C59-321EE3AB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0499C4-ACD0-4A76-A99B-6478F13AC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2218765"/>
            <a:ext cx="11604812" cy="3958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Inputs in [] indicate a list should be used.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Will also generally take semicolon separated strings and a </a:t>
            </a:r>
            <a:r>
              <a:rPr lang="en-GB" dirty="0" err="1"/>
              <a:t>ValueTable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http://desktop.arcgis.com/en/arcmap/latest/analyze/arcpy-classes/valuetable.htm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4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EE333C-C5B5-4221-8201-C66B8AE0B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DDD99-09B5-4706-91A3-9D294A3D6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2057399"/>
            <a:ext cx="11766176" cy="4119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For a custom toolbox in an external script, you need to load the toolbox to use it (as you'd have to as a user):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arcpy.ImportToolbox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toolbox_path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alias_for_toolbox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alias is a short (</a:t>
            </a:r>
            <a:r>
              <a:rPr lang="en-GB" sz="2400" dirty="0" err="1"/>
              <a:t>singleword</a:t>
            </a:r>
            <a:r>
              <a:rPr lang="en-GB" sz="2400" dirty="0"/>
              <a:t>) name for the toolbox to use in, e.g.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arcpy.toolname_toolboxname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400" dirty="0"/>
              <a:t>as the </a:t>
            </a:r>
            <a:r>
              <a:rPr lang="en-GB" sz="2400" dirty="0" err="1"/>
              <a:t>toolboxname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alias_for_toolbox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/>
              <a:t>is optional if the toolbox has an alias set manually.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3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9B885C-4C2F-42DB-B461-01915433E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341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Using 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459F50-3941-44DF-A7D8-B2BEF1B4C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558800"/>
            <a:ext cx="11766175" cy="61243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500" dirty="0"/>
              <a:t>If tools are in Arc extension packs (not application extension </a:t>
            </a:r>
          </a:p>
          <a:p>
            <a:pPr marL="0" indent="0">
              <a:buNone/>
            </a:pPr>
            <a:r>
              <a:rPr lang="en-GB" sz="4500" dirty="0" err="1"/>
              <a:t>addins</a:t>
            </a:r>
            <a:r>
              <a:rPr lang="en-GB" sz="4500" dirty="0"/>
              <a:t>), you need to deal with the licensing:</a:t>
            </a:r>
          </a:p>
          <a:p>
            <a:pPr marL="0" indent="0">
              <a:buNone/>
            </a:pPr>
            <a:r>
              <a:rPr lang="en-GB" sz="4500" dirty="0"/>
              <a:t>For example: 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import arcpy.sa</a:t>
            </a:r>
          </a:p>
          <a:p>
            <a:pPr marL="0" indent="0">
              <a:buNone/>
            </a:pP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arcpy.CheckOutExtension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("spatial")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# do stuff</a:t>
            </a:r>
          </a:p>
          <a:p>
            <a:pPr marL="0" indent="0">
              <a:buNone/>
            </a:pP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arcpy.CheckInExtension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("spatial")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4500" dirty="0"/>
              <a:t>Here we're assuming the license is ok. To check licences: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("3D") == "Available":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arcpy.CheckOutExtension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("3D")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4500" dirty="0"/>
              <a:t>List of extension names at: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accent1"/>
                </a:solidFill>
              </a:rPr>
              <a:t>http://desktop.arcgis.com/en/arcmap/latest/analyze/arcpy-functions/checkextension.htm</a:t>
            </a:r>
          </a:p>
          <a:p>
            <a:pPr marL="0" indent="0">
              <a:buNone/>
            </a:pPr>
            <a:r>
              <a:rPr lang="en-GB" sz="4500" dirty="0"/>
              <a:t>See also: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accent1"/>
                </a:solidFill>
              </a:rPr>
              <a:t>http://desktop.arcgis.com/en/arcmap/latest/analyze/python/access-to-licensing-and-extensions.htm</a:t>
            </a:r>
          </a:p>
        </p:txBody>
      </p:sp>
    </p:spTree>
    <p:extLst>
      <p:ext uri="{BB962C8B-B14F-4D97-AF65-F5344CB8AC3E}">
        <p14:creationId xmlns:p14="http://schemas.microsoft.com/office/powerpoint/2010/main" val="374198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B9F5AA-99F9-454C-B938-792347C46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30" y="2172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Finding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65E5A-1D8F-4A8E-ADD0-E8B922FF8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1922929"/>
            <a:ext cx="11483788" cy="4518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Search window in Arc (we'll see how to add tools to this in the </a:t>
            </a:r>
            <a:r>
              <a:rPr lang="en-GB" sz="2400" dirty="0" err="1"/>
              <a:t>practicals</a:t>
            </a:r>
            <a:r>
              <a:rPr lang="en-GB" sz="2400" dirty="0"/>
              <a:t>).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tools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("*")  	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tools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("*_conversion")  </a:t>
            </a:r>
          </a:p>
          <a:p>
            <a:pPr marL="0" indent="0">
              <a:buNone/>
            </a:pPr>
            <a:r>
              <a:rPr lang="en-GB" sz="2400" dirty="0"/>
              <a:t>Note optional wildcard *</a:t>
            </a:r>
          </a:p>
          <a:p>
            <a:pPr marL="0" indent="0">
              <a:buNone/>
            </a:pPr>
            <a:endParaRPr lang="en-GB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tool in tools: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arcpy.Usage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(tool))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toolbox in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arcpy.ListToolboxes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print(toolbox)</a:t>
            </a:r>
          </a:p>
        </p:txBody>
      </p:sp>
    </p:spTree>
    <p:extLst>
      <p:ext uri="{BB962C8B-B14F-4D97-AF65-F5344CB8AC3E}">
        <p14:creationId xmlns:p14="http://schemas.microsoft.com/office/powerpoint/2010/main" val="105275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AA3AA-8E02-48A8-AA90-D25D4797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046" y="2172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Optional tool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61652D-7402-474B-AB86-70280925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5" y="2232211"/>
            <a:ext cx="11698941" cy="394475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Fill in spaces with "", "#" (including quotes), or None.</a:t>
            </a:r>
          </a:p>
          <a:p>
            <a:pPr marL="514350" indent="-514350">
              <a:buAutoNum type="arabicParenR"/>
            </a:pPr>
            <a:r>
              <a:rPr lang="en-GB" dirty="0"/>
              <a:t>Use </a:t>
            </a:r>
            <a:r>
              <a:rPr lang="en-GB" dirty="0" err="1"/>
              <a:t>kwargs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tools that demand an output path, missing out the output/setting it to "#" or None will usually make the tool result a system-created temp file. This saves having to determine this beforehand, but requires write access to default locations.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236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2C0517-5988-4D84-84D5-9C30054D8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GUI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594E-F2A5-41F4-AD6D-E43C0C0DA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We've seen that scripts and models can have parameter GUIs.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Addins</a:t>
            </a:r>
            <a:r>
              <a:rPr lang="en-GB" dirty="0"/>
              <a:t> are explicitly GUI elements, but can spawn others (</a:t>
            </a:r>
            <a:r>
              <a:rPr lang="en-GB" dirty="0" err="1"/>
              <a:t>filedialogs</a:t>
            </a:r>
            <a:r>
              <a:rPr lang="en-GB" dirty="0"/>
              <a:t> and messages, for example).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add a tool to buttons and menus from a custom toolbox using the customisation options. The tool should be listed under "Geoprocessing".</a:t>
            </a:r>
          </a:p>
          <a:p>
            <a:pPr marL="0" indent="0">
              <a:buNone/>
            </a:pPr>
            <a:r>
              <a:rPr lang="en-GB" dirty="0"/>
              <a:t>If not, you can add it manually:</a:t>
            </a:r>
          </a:p>
          <a:p>
            <a:pPr marL="0" indent="0">
              <a:buNone/>
            </a:pPr>
            <a:r>
              <a:rPr lang="en-GB" sz="2600" dirty="0">
                <a:solidFill>
                  <a:schemeClr val="accent1"/>
                </a:solidFill>
              </a:rPr>
              <a:t>http://desktop.arcgis.com/en/arcmap/latest/analyze/finding-tools/adding-and-removing-tools-on-menus-and-toolbars.htm</a:t>
            </a:r>
          </a:p>
        </p:txBody>
      </p:sp>
    </p:spTree>
    <p:extLst>
      <p:ext uri="{BB962C8B-B14F-4D97-AF65-F5344CB8AC3E}">
        <p14:creationId xmlns:p14="http://schemas.microsoft.com/office/powerpoint/2010/main" val="1471584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F3BDE-982C-4C79-A847-0A30A103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212" y="140167"/>
            <a:ext cx="10515600" cy="1002834"/>
          </a:xfrm>
        </p:spPr>
        <p:txBody>
          <a:bodyPr/>
          <a:lstStyle/>
          <a:p>
            <a:pPr algn="r"/>
            <a:r>
              <a:rPr lang="en-GB" dirty="0"/>
              <a:t>Tool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9CC77E-EA73-43FA-BAB7-44BE4E4C8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5" y="1775011"/>
            <a:ext cx="11456894" cy="4827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Come back as a "Result" object. Usually path to output, or single data value or a list of data, including lists of lists for </a:t>
            </a:r>
            <a:r>
              <a:rPr lang="en-GB" sz="2400" dirty="0" err="1"/>
              <a:t>multivalue</a:t>
            </a:r>
            <a:r>
              <a:rPr lang="en-GB" sz="2400" dirty="0"/>
              <a:t> parameters.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arcpy.Buffer_analysis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("bomb", "buffer", "100 METERS")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 (result)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/>
              <a:t>For multiples: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result.outputCount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result.getOutput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(i) # Returns strings,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recordsets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or layers.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result[i] 			# The same.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result.saveToFile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("c:\temp\file.rlt")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http://desktop.arcgis.com/en/arcmap/latest/analyze/arcpy-classes/result.htm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68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4F331-F811-415D-AA86-3D67FDC6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082" y="213151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555D71-C00A-41E9-BB07-087A6C9A2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result.status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gives info:</a:t>
            </a:r>
          </a:p>
          <a:p>
            <a:pPr marL="0" indent="0">
              <a:buNone/>
            </a:pPr>
            <a:r>
              <a:rPr lang="en-GB" dirty="0"/>
              <a:t>0 : 	New</a:t>
            </a:r>
          </a:p>
          <a:p>
            <a:pPr marL="0" indent="0">
              <a:buNone/>
            </a:pPr>
            <a:r>
              <a:rPr lang="en-GB" dirty="0"/>
              <a:t>1 : 	Submitted</a:t>
            </a:r>
          </a:p>
          <a:p>
            <a:pPr marL="0" indent="0">
              <a:buNone/>
            </a:pPr>
            <a:r>
              <a:rPr lang="en-GB" dirty="0"/>
              <a:t>2 : 	Waiting</a:t>
            </a:r>
          </a:p>
          <a:p>
            <a:pPr marL="0" indent="0">
              <a:buNone/>
            </a:pPr>
            <a:r>
              <a:rPr lang="en-GB" dirty="0"/>
              <a:t>3 : 	Executing</a:t>
            </a:r>
          </a:p>
          <a:p>
            <a:pPr marL="0" indent="0">
              <a:buNone/>
            </a:pPr>
            <a:r>
              <a:rPr lang="en-GB" dirty="0"/>
              <a:t>4 : 	Succeeded</a:t>
            </a:r>
          </a:p>
          <a:p>
            <a:pPr marL="0" indent="0">
              <a:buNone/>
            </a:pPr>
            <a:r>
              <a:rPr lang="en-GB" dirty="0"/>
              <a:t>5 : 	Failed</a:t>
            </a:r>
          </a:p>
          <a:p>
            <a:pPr marL="0" indent="0">
              <a:buNone/>
            </a:pPr>
            <a:r>
              <a:rPr lang="en-GB" dirty="0"/>
              <a:t>6 : 	Timed out</a:t>
            </a:r>
          </a:p>
          <a:p>
            <a:pPr marL="0" indent="0">
              <a:buNone/>
            </a:pPr>
            <a:r>
              <a:rPr lang="en-GB" dirty="0"/>
              <a:t>7 : 	Cancelling</a:t>
            </a:r>
          </a:p>
          <a:p>
            <a:pPr marL="0" indent="0">
              <a:buNone/>
            </a:pPr>
            <a:r>
              <a:rPr lang="en-GB" dirty="0"/>
              <a:t>8 : 	Cancelled</a:t>
            </a:r>
          </a:p>
          <a:p>
            <a:pPr marL="0" indent="0">
              <a:buNone/>
            </a:pPr>
            <a:r>
              <a:rPr lang="en-GB" dirty="0"/>
              <a:t>9 : 	Deleting</a:t>
            </a:r>
          </a:p>
          <a:p>
            <a:pPr marL="0" indent="0">
              <a:buNone/>
            </a:pPr>
            <a:r>
              <a:rPr lang="en-GB" dirty="0"/>
              <a:t>10 : 	Deleted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0019CC0-2404-4978-847E-155E9A9DE31E}"/>
              </a:ext>
            </a:extLst>
          </p:cNvPr>
          <p:cNvSpPr txBox="1"/>
          <p:nvPr/>
        </p:nvSpPr>
        <p:spPr>
          <a:xfrm>
            <a:off x="3774141" y="2399447"/>
            <a:ext cx="77410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result.messageCount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(i))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Last is often the most useful: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- 1))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Alternatively: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result.GetMessages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/>
              <a:t>However, because there are cases where tool failure doesn't create a results object, you can also do the same with </a:t>
            </a:r>
            <a:r>
              <a:rPr lang="en-GB" sz="2000" dirty="0" err="1"/>
              <a:t>arcpy</a:t>
            </a:r>
            <a:r>
              <a:rPr lang="en-GB" sz="2000" dirty="0"/>
              <a:t> directly: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68744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184BBE-ECAF-4757-B69A-0A1567DD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Online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4E523E-9F8B-46CD-978D-804AA68A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825625"/>
            <a:ext cx="1144344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Some tools can run online services. </a:t>
            </a:r>
          </a:p>
          <a:p>
            <a:pPr marL="0" indent="0">
              <a:buNone/>
            </a:pP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IsSynchronous</a:t>
            </a:r>
            <a:r>
              <a:rPr lang="en-GB" dirty="0"/>
              <a:t> can be used to see if the tool is asynchronous (i.e. results may not be immediate and the code can continue to run).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results =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arcpy.Buffer_analysis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(bomb, output, "100 METERS", "FULL", "ROUND", "NONE")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not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arcpy.IsSynchronous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("Buffer"):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results.status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 4: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(0.1)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just </a:t>
            </a:r>
            <a:r>
              <a:rPr lang="en-GB" dirty="0" err="1"/>
              <a:t>toolname</a:t>
            </a:r>
            <a:r>
              <a:rPr lang="en-GB" dirty="0"/>
              <a:t> used.</a:t>
            </a:r>
          </a:p>
        </p:txBody>
      </p:sp>
    </p:spTree>
    <p:extLst>
      <p:ext uri="{BB962C8B-B14F-4D97-AF65-F5344CB8AC3E}">
        <p14:creationId xmlns:p14="http://schemas.microsoft.com/office/powerpoint/2010/main" val="7276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9FD1E-BA5E-4E85-91C1-E9404CFCA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176" y="228602"/>
            <a:ext cx="10515600" cy="645458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Arc </a:t>
            </a:r>
            <a:r>
              <a:rPr lang="en-GB" dirty="0" err="1"/>
              <a:t>env</a:t>
            </a:r>
            <a:r>
              <a:rPr lang="en-GB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12DC18-B054-461A-8F4E-1B68D9D7E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210234"/>
            <a:ext cx="11429999" cy="541916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700" dirty="0"/>
              <a:t>contains a set of variables that control overall behaviour in Arc.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arcpy.env.workspace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"c:/data/myGeodatabase.gdb"</a:t>
            </a:r>
          </a:p>
          <a:p>
            <a:pPr marL="0" indent="0">
              <a:buNone/>
            </a:pPr>
            <a:r>
              <a:rPr lang="en-GB" dirty="0"/>
              <a:t>From then on, this is default location for output.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900" dirty="0"/>
              <a:t>List all: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environments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arcpy.ListEnvironments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environment in environments: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env_value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getattr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environment)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Reset all </a:t>
            </a:r>
            <a:r>
              <a:rPr lang="en-GB" dirty="0" err="1"/>
              <a:t>env</a:t>
            </a:r>
            <a:r>
              <a:rPr lang="en-GB" dirty="0"/>
              <a:t> settings: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arcpy.ResetEnvironments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Reset an </a:t>
            </a:r>
            <a:r>
              <a:rPr lang="en-GB" dirty="0" err="1"/>
              <a:t>env</a:t>
            </a:r>
            <a:r>
              <a:rPr lang="en-GB" dirty="0"/>
              <a:t> setting: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arcpy.ClearEnvironment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("workspace")</a:t>
            </a:r>
          </a:p>
        </p:txBody>
      </p:sp>
    </p:spTree>
    <p:extLst>
      <p:ext uri="{BB962C8B-B14F-4D97-AF65-F5344CB8AC3E}">
        <p14:creationId xmlns:p14="http://schemas.microsoft.com/office/powerpoint/2010/main" val="3654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AA3AA-8E02-48A8-AA90-D25D4797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046" y="348037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Scratch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61652D-7402-474B-AB86-70280925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5" y="1690688"/>
            <a:ext cx="11698941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arcpy.env.scratchGDB</a:t>
            </a:r>
            <a:r>
              <a:rPr lang="en-GB" dirty="0"/>
              <a:t> and </a:t>
            </a:r>
            <a:r>
              <a:rPr lang="en-GB" dirty="0" err="1"/>
              <a:t>scratchFolder</a:t>
            </a:r>
            <a:r>
              <a:rPr lang="en-GB" dirty="0"/>
              <a:t> used for temp files.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Set through the </a:t>
            </a:r>
            <a:r>
              <a:rPr lang="en-GB" dirty="0" err="1"/>
              <a:t>scratchWorkspace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arcpy.env.scratchWorkspace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'c:/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LandUse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scratch.gdb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arcpy.env.scratchWorkspace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'c:/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LandUse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/>
              <a:t>If workspace is set to a GDB or folder, the other adjusts appropriately, with the default database being </a:t>
            </a:r>
            <a:r>
              <a:rPr lang="en-GB" dirty="0" err="1"/>
              <a:t>scratch.gdb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generate temp paths for use in tools, thus: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temp_path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arcpy.CreateScratchName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(workspace=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arcpy.env.scratchGDB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BDB0DA-B2EE-4E6C-BECA-2CA7F6B9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useful </a:t>
            </a:r>
            <a:r>
              <a:rPr lang="en-GB" dirty="0" err="1"/>
              <a:t>env</a:t>
            </a:r>
            <a:r>
              <a:rPr lang="en-GB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F6F0B5-D77C-459C-83B3-A20AFE79D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825625"/>
            <a:ext cx="116451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http://desktop.arcgis.com/en/arcmap/latest/analyze/arcpy-classes/env.htm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arcpy.env.addOutputsToMap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arcpy.env.autoCommit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arcpy.env.overwriteOutput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True | False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arcpy.env.extent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arcpy.Extent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(-107.0, 38.0, -104.0, 40.0)</a:t>
            </a:r>
          </a:p>
          <a:p>
            <a:pPr marL="0" indent="0">
              <a:buNone/>
            </a:pPr>
            <a:r>
              <a:rPr lang="en-GB" dirty="0"/>
              <a:t>Some tools will only process features within the current extent.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89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CB5DC-47C6-42C2-AF99-19E993D1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976" y="19031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Built in functions: Exists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2BD02-9482-41FE-A36F-3D115826E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7" y="1949823"/>
            <a:ext cx="11582400" cy="4227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Checks whether something exists.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("c:/data/buildings.shp")</a:t>
            </a:r>
          </a:p>
          <a:p>
            <a:pPr marL="0" indent="0">
              <a:buNone/>
            </a:pPr>
            <a:r>
              <a:rPr lang="en-GB" sz="2400" dirty="0"/>
              <a:t>Note that the advantage of doing this in Arc is that it unifies multiple files (for example the various files that make up a full shapefile with data) to a single entity, and allows path-based exploration of geodatabases (so called </a:t>
            </a:r>
            <a:r>
              <a:rPr lang="en-GB" sz="2400" dirty="0" err="1">
                <a:solidFill>
                  <a:schemeClr val="accent1"/>
                </a:solidFill>
              </a:rPr>
              <a:t>catalog</a:t>
            </a:r>
            <a:r>
              <a:rPr lang="en-GB" sz="2400" dirty="0">
                <a:solidFill>
                  <a:schemeClr val="accent1"/>
                </a:solidFill>
              </a:rPr>
              <a:t> paths </a:t>
            </a:r>
            <a:r>
              <a:rPr lang="en-GB" sz="2400" dirty="0"/>
              <a:t>as opposed to system paths):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("c:/data/myGeodatabase.gdb/roads")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chemeClr val="accent1"/>
                </a:solidFill>
              </a:rPr>
              <a:t>http://desktop.arcgis.com/en/arcmap/10.4/analyze/arcpy-functions/exists.htm</a:t>
            </a:r>
          </a:p>
        </p:txBody>
      </p:sp>
    </p:spTree>
    <p:extLst>
      <p:ext uri="{BB962C8B-B14F-4D97-AF65-F5344CB8AC3E}">
        <p14:creationId xmlns:p14="http://schemas.microsoft.com/office/powerpoint/2010/main" val="258609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96775C-FEB3-4C6F-8F3C-C86883D45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Checking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E53A8-BC52-4AE0-9DDB-9EF82AD75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2272553"/>
            <a:ext cx="10856259" cy="390441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scripts, the system should check input parameters exist. Otherwise you can check with: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arcpy.GetParameterAsText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arcpy.Exists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(input):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47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05ABF5-BB40-4CF5-84A8-78B62E4C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77282" cy="791322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Built in functions: Walk</a:t>
            </a:r>
            <a:r>
              <a:rPr lang="en-GB" dirty="0">
                <a:hlinkClick r:id="rId3"/>
              </a:rPr>
              <a:t/>
            </a:r>
            <a:br>
              <a:rPr lang="en-GB" dirty="0">
                <a:hlinkClick r:id="rId3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6129B5-9407-455F-9E93-5B0EE1E1D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2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Walk(top,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followlinks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datatype, type) </a:t>
            </a:r>
            <a:r>
              <a:rPr lang="en-GB" dirty="0"/>
              <a:t>allows scanning of a directory tree in Arc file space including geodatabases, e.g.:</a:t>
            </a:r>
          </a:p>
          <a:p>
            <a:pPr marL="0" indent="0">
              <a:buNone/>
            </a:pPr>
            <a:r>
              <a:rPr lang="en-GB" dirty="0"/>
              <a:t>c:\data\MyGeoDataBase.gdb\myfeaturedataset\myfeatureclass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dirpath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filenames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arcpy.da.Walk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workspace,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topdown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=True, datatype="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RasterDataset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if "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back_up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 in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dirnames.remove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back_up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	for filename in filenames: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rasters.append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os.path.join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dirpath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filename))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95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CB5DC-47C6-42C2-AF99-19E993D1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976" y="190314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Built in functions: Describe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2BD02-9482-41FE-A36F-3D115826E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1949823"/>
            <a:ext cx="11326905" cy="422713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Function returns a Describe object particular to the data type passed in. </a:t>
            </a:r>
          </a:p>
          <a:p>
            <a:pPr marL="0" indent="0">
              <a:buNone/>
            </a:pPr>
            <a:r>
              <a:rPr lang="en-GB" dirty="0"/>
              <a:t>A bit like a uber-"type()".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http://desktop.arcgis.com/en/arcmap/latest/analyze/python/describing-data.htm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http://desktop.arcgis.com/en/arcmap/latest/analyze/arcpy-functions/describe.htm</a:t>
            </a:r>
          </a:p>
          <a:p>
            <a:pPr marL="0" indent="0">
              <a:buNone/>
            </a:pPr>
            <a:r>
              <a:rPr lang="en-GB" dirty="0"/>
              <a:t>Can contain "Property sets" which can be drilled into further.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arcpy.Describe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("c:/data/buildings")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d.FieldInfo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f.count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(for this example, see also </a:t>
            </a:r>
            <a:r>
              <a:rPr lang="en-GB" dirty="0" err="1"/>
              <a:t>ListFields</a:t>
            </a:r>
            <a:r>
              <a:rPr lang="en-GB" dirty="0"/>
              <a:t> and </a:t>
            </a:r>
            <a:r>
              <a:rPr lang="en-GB" dirty="0" err="1"/>
              <a:t>ListIndexes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3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98B1D-09AC-4C89-8245-42256BAD2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Geoprocessing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3019E8-1C50-4836-A368-A9CA6061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90688"/>
            <a:ext cx="11546541" cy="46341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Essentially the tools presented in </a:t>
            </a:r>
            <a:r>
              <a:rPr lang="en-GB" dirty="0" err="1"/>
              <a:t>ArcToolbox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Need to find the proper name of the toolbox and tool (we'll see how in </a:t>
            </a:r>
            <a:r>
              <a:rPr lang="en-GB" dirty="0" err="1"/>
              <a:t>practicals</a:t>
            </a:r>
            <a:r>
              <a:rPr lang="en-GB" dirty="0"/>
              <a:t>).</a:t>
            </a:r>
          </a:p>
          <a:p>
            <a:pPr marL="0" indent="0">
              <a:buNone/>
            </a:pPr>
            <a:r>
              <a:rPr lang="en-GB" dirty="0"/>
              <a:t>You can then do: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arcpy.toolname_toolboxname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arcpy.toolboxname.toolname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In which case it will quietly run.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want associated parameter dialogs in an </a:t>
            </a:r>
            <a:r>
              <a:rPr lang="en-GB" dirty="0" err="1"/>
              <a:t>addin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pythonaddins.GPToolDialog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toolboxname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But, as we'll see in the </a:t>
            </a:r>
            <a:r>
              <a:rPr lang="en-GB" dirty="0" err="1"/>
              <a:t>practicals</a:t>
            </a:r>
            <a:r>
              <a:rPr lang="en-GB" dirty="0"/>
              <a:t>, there are some issues with this.</a:t>
            </a:r>
          </a:p>
        </p:txBody>
      </p:sp>
    </p:spTree>
    <p:extLst>
      <p:ext uri="{BB962C8B-B14F-4D97-AF65-F5344CB8AC3E}">
        <p14:creationId xmlns:p14="http://schemas.microsoft.com/office/powerpoint/2010/main" val="248325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1033</Words>
  <Application>Microsoft Office PowerPoint</Application>
  <PresentationFormat>Widescreen</PresentationFormat>
  <Paragraphs>210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This lecture</vt:lpstr>
      <vt:lpstr>Arc env variables</vt:lpstr>
      <vt:lpstr>Scratch space</vt:lpstr>
      <vt:lpstr>Other useful env variables</vt:lpstr>
      <vt:lpstr>Built in functions: Exists</vt:lpstr>
      <vt:lpstr>Checking inputs</vt:lpstr>
      <vt:lpstr>Built in functions: Walk </vt:lpstr>
      <vt:lpstr>Built in functions: Describe</vt:lpstr>
      <vt:lpstr>Geoprocessing tools</vt:lpstr>
      <vt:lpstr>Geoprocessing tools</vt:lpstr>
      <vt:lpstr>Geoprocessing tools</vt:lpstr>
      <vt:lpstr>Using extensions</vt:lpstr>
      <vt:lpstr>Finding tools</vt:lpstr>
      <vt:lpstr>Optional tool parameters</vt:lpstr>
      <vt:lpstr>GUI options</vt:lpstr>
      <vt:lpstr>Tool results</vt:lpstr>
      <vt:lpstr>Result</vt:lpstr>
      <vt:lpstr>Online services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Andrew Evans</cp:lastModifiedBy>
  <cp:revision>433</cp:revision>
  <dcterms:created xsi:type="dcterms:W3CDTF">2017-08-07T14:40:53Z</dcterms:created>
  <dcterms:modified xsi:type="dcterms:W3CDTF">2018-02-06T12:23:06Z</dcterms:modified>
</cp:coreProperties>
</file>