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27" r:id="rId3"/>
    <p:sldId id="365" r:id="rId4"/>
    <p:sldId id="299" r:id="rId5"/>
    <p:sldId id="366" r:id="rId6"/>
    <p:sldId id="300" r:id="rId7"/>
    <p:sldId id="367" r:id="rId8"/>
    <p:sldId id="301" r:id="rId9"/>
    <p:sldId id="303" r:id="rId10"/>
    <p:sldId id="302" r:id="rId11"/>
    <p:sldId id="336" r:id="rId12"/>
    <p:sldId id="368" r:id="rId13"/>
    <p:sldId id="369" r:id="rId14"/>
    <p:sldId id="388" r:id="rId15"/>
    <p:sldId id="370" r:id="rId16"/>
    <p:sldId id="394" r:id="rId17"/>
    <p:sldId id="396" r:id="rId18"/>
    <p:sldId id="373" r:id="rId19"/>
    <p:sldId id="374" r:id="rId20"/>
    <p:sldId id="372" r:id="rId21"/>
    <p:sldId id="39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478" autoAdjust="0"/>
  </p:normalViewPr>
  <p:slideViewPr>
    <p:cSldViewPr snapToGrid="0">
      <p:cViewPr varScale="1">
        <p:scale>
          <a:sx n="78" d="100"/>
          <a:sy n="78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D5429-156D-48AF-BD5A-3D2AF4827B73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631D-B206-4E12-8AB2-DDE63A41D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 to the course. You’ll find extra information in these note sections below each slide.</a:t>
            </a:r>
          </a:p>
          <a:p>
            <a:r>
              <a:rPr lang="en-GB" dirty="0"/>
              <a:t>http://desktop.arcgis.com/en/analytics/python/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13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http://desktop.arcgis.com/en/arcmap/latest/analyze/python-addins/essential-python-add-in-concepts.htm</a:t>
            </a:r>
          </a:p>
          <a:p>
            <a:endParaRPr lang="en-GB" dirty="0"/>
          </a:p>
          <a:p>
            <a:r>
              <a:rPr lang="en-GB" dirty="0"/>
              <a:t>See also</a:t>
            </a:r>
            <a:br>
              <a:rPr lang="en-GB" dirty="0"/>
            </a:br>
            <a:r>
              <a:rPr lang="en-GB" dirty="0"/>
              <a:t>https://anothergisblog.blogspot.co.uk/2014/06/finding-location-of-your-python-file.html</a:t>
            </a:r>
          </a:p>
          <a:p>
            <a:r>
              <a:rPr lang="en-GB" dirty="0"/>
              <a:t>for some nuances.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652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656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19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540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6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377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http://desktop.arcgis.com/en/arcmap/latest/analyze/python/working-with-numpy-in-arcgis.htm</a:t>
            </a:r>
          </a:p>
          <a:p>
            <a:r>
              <a:rPr lang="en-GB" dirty="0"/>
              <a:t>https://docs.scipy.org/doc/numpy/user/basics.rec.html</a:t>
            </a:r>
          </a:p>
          <a:p>
            <a:r>
              <a:rPr lang="en-GB" dirty="0" err="1"/>
              <a:t>arr</a:t>
            </a:r>
            <a:r>
              <a:rPr lang="en-GB" dirty="0"/>
              <a:t> = </a:t>
            </a:r>
            <a:r>
              <a:rPr lang="en-GB" dirty="0" err="1"/>
              <a:t>arcpy.da.FeatureClassToNumPyArray</a:t>
            </a:r>
            <a:r>
              <a:rPr lang="en-GB" dirty="0"/>
              <a:t>(fc, fields, </a:t>
            </a:r>
            <a:r>
              <a:rPr lang="en-GB" dirty="0" err="1"/>
              <a:t>skip_nulls</a:t>
            </a:r>
            <a:r>
              <a:rPr lang="en-GB" dirty="0"/>
              <a:t>=True)</a:t>
            </a:r>
          </a:p>
          <a:p>
            <a:r>
              <a:rPr lang="en-GB" dirty="0" err="1"/>
              <a:t>my_array</a:t>
            </a:r>
            <a:r>
              <a:rPr lang="en-GB" dirty="0"/>
              <a:t> = </a:t>
            </a:r>
            <a:r>
              <a:rPr lang="en-GB" dirty="0" err="1"/>
              <a:t>arcpy.RasterToNumPyArray</a:t>
            </a:r>
            <a:r>
              <a:rPr lang="en-GB" dirty="0"/>
              <a:t>('C:/data/</a:t>
            </a:r>
            <a:r>
              <a:rPr lang="en-GB" dirty="0" err="1"/>
              <a:t>inRaster</a:t>
            </a:r>
            <a:r>
              <a:rPr lang="en-GB" dirty="0"/>
              <a:t>')</a:t>
            </a:r>
          </a:p>
          <a:p>
            <a:r>
              <a:rPr lang="en-GB" dirty="0"/>
              <a:t>http://desktop.arcgis.com/en/arcmap/latest/analyze/arcpy-data-access/tabletonumpyarray.htm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98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Find the Python versions used here:</a:t>
            </a:r>
          </a:p>
          <a:p>
            <a:r>
              <a:rPr lang="en-GB" dirty="0"/>
              <a:t>https://support.esri.com/en/technical-article/000013224</a:t>
            </a:r>
          </a:p>
          <a:p>
            <a:endParaRPr lang="en-GB" dirty="0"/>
          </a:p>
          <a:p>
            <a:r>
              <a:rPr lang="en-GB" dirty="0"/>
              <a:t>https://arcpy.wordpress.com/2016/10/21/conda-and-arcgis-pro/</a:t>
            </a:r>
          </a:p>
          <a:p>
            <a:r>
              <a:rPr lang="en-GB" dirty="0"/>
              <a:t>http://pro.arcgis.com/en/pro-app/arcpy/get-started/installing-python-for-arcgis-pro.htm</a:t>
            </a:r>
          </a:p>
          <a:p>
            <a:r>
              <a:rPr lang="en-GB" dirty="0"/>
              <a:t>https://community.esri.com/docs/DOC-8359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70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458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very nice summary can be found at:</a:t>
            </a:r>
          </a:p>
          <a:p>
            <a:r>
              <a:rPr lang="en-GB" dirty="0"/>
              <a:t>http://sebastianraschka.com/Articles/2014_python_2_3_key_diff.html</a:t>
            </a:r>
          </a:p>
          <a:p>
            <a:r>
              <a:rPr lang="en-GB" dirty="0"/>
              <a:t>See also:</a:t>
            </a:r>
          </a:p>
          <a:p>
            <a:r>
              <a:rPr lang="en-GB" dirty="0"/>
              <a:t>https://docs.python.org/3.0/whatsnew/3.0.html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8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36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2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00A7D-9843-4EC4-A336-FD5530D83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C741FA-4D69-426F-80F9-66E98914D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62FE98-6A5F-454F-924C-5379EF72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A6A4A-EC99-4765-AE35-842850CD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87B1D-BF99-42D4-B72C-53901FDD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02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B460B1-D9B8-477C-A09F-6586653A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1A9B87-AAFA-4F0E-9F8C-D59BB9037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66E5A7-F122-426E-86AF-3C196022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C6F0D1-506B-47B2-911F-C83AD6B1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636ADD-5035-4E7C-AE6D-12A8C12B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FB1D2FF-7B87-439D-A814-1E993691A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53BA87-8B32-4416-A60F-5CEDD6A3E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18C52-6895-4DDF-9736-7E2F48A9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D6FDAF-EAEE-430F-986D-839ADCE2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72619D-60F4-44B0-A3D9-C673EB7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8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6CB80-7167-42CB-96B4-40E0C22B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14BD7-AFFD-4B13-A1FC-44A1C3C8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47E00C-E5C4-41E3-B868-77ECE84D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1C22FD-C213-4BF3-BF20-A3176DBF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3E656F-1CB6-4E1A-BB07-840DA53E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8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ADD2D3-D5B8-47CA-A468-65AA9140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166566-DD0D-4654-BF9F-07961827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965BD-EC88-45CF-80E6-2B37FE60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B89BC6-B770-4B5B-A20F-FE9823AF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3A0148-3B63-4A28-9060-6A8DFDE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3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E3F3E-3D7F-438B-BCCA-2159349D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A0F7A7-1122-479D-AFF9-B953ED963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8DC92-7B7B-469A-9BA8-87BC70C7E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7F7928-DD5D-4E8F-AD02-01004E0F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5A6093-4216-4FA1-8C76-46F18906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17CF0D-5F3E-4AEE-A780-7F929B48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4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5C158-9CC5-469E-AC1D-3681DA76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6D1FA0-D65B-4146-B46B-7350F340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3B1730-2005-4AFA-93F7-A63323CE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482AFDC-8AFF-4C6F-A102-42490C0BB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BAA2621-8922-43E3-AA1C-B4501D3A3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4929C9-C34E-49ED-8BD1-FFE3F3A1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B59C8C-5160-44F0-8426-6E7F40CE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50D9EA-BD00-43C2-B666-0F1D3413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A592A-E1B0-4BF1-A9A0-338DD312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E7D942-9B8C-4E08-B920-A12063AB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B8105A-3083-4531-B4D4-2CB45103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548917-FEA9-40E3-8DD3-3C3955DB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E163DD2-9830-48D5-A321-5CD4B8BE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BF3A5A-7E85-431A-97E9-6ECBD643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B62A44-B95B-41A0-8BCE-D696B08E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1465A-A5F5-4AA7-94CD-CDB7A2BA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3C88DB-4FC4-48F4-AEE1-5979D443E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DDD496-20A8-4BB0-ACA5-3EE599A62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3C90EC-E2BF-482A-AAFB-1DED6EFC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C51304-8366-4A47-A362-D21E526C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0BD8B8-F907-488F-8EC2-F889572B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8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2D3B2-A652-4A9E-9020-1810A494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D9D0E1-DDBD-48D6-9853-154F3948A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D8F07A-A1CC-4586-A9DE-E82D8D98C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60418F-F5F1-42E4-8711-1EFC7AAA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4F21C8-E9AC-49E3-A075-A976CB5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B33725-B3D8-42DB-B9D1-388FB8A7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0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0FDE8E-D3E6-4041-8466-C540F3A7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83BA28-83AF-450F-B1E7-0D0982F9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55DB86-1290-4963-B64D-1F3A9229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C3A0AA-2E0E-4A20-A205-3FD38F990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E2844E-7CDA-4386-9EFF-ACC9A2D3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D4550-52AF-431B-B56C-865A6087B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arcpy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B95454-3617-421C-B687-70B9BB593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Dr Andy Evans</a:t>
            </a:r>
          </a:p>
        </p:txBody>
      </p:sp>
    </p:spTree>
    <p:extLst>
      <p:ext uri="{BB962C8B-B14F-4D97-AF65-F5344CB8AC3E}">
        <p14:creationId xmlns:p14="http://schemas.microsoft.com/office/powerpoint/2010/main" val="41547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CCC1C1-B7D2-4F7C-8130-29FA2203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11FC37-EE37-4AD9-A2C6-D6D4EBA17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7" y="1129553"/>
            <a:ext cx="11344836" cy="5363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Starting point for ArcMap programming is: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http://desktop.arcgis.com/en/arcmap/latest/analyze/python/</a:t>
            </a:r>
          </a:p>
          <a:p>
            <a:pPr marL="0" indent="0">
              <a:buNone/>
            </a:pPr>
            <a:r>
              <a:rPr lang="en-GB" dirty="0"/>
              <a:t>You can change the documentation depending on which version you have.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NB: don't confuse this with the ArcGIS Pro documentation, at: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https://pro.arcgis.com/en/pro-app/arcpy/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B846E2-5809-4C6A-91A6-BF192D9B7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17" y="2807637"/>
            <a:ext cx="3558989" cy="233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0FFB52-E084-48E8-B7A9-D28559F6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8CEDC1-5FE2-4545-8F12-E61A7151A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124635"/>
            <a:ext cx="11631706" cy="40523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Complete lists of classes, functions: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http://desktop.arcgis.com/en/arcmap/latest/analyze/arcpy/what-is-arcpy-.htm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Complete list of geoprocessing tools: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http://desktop.arcgis.com/en/arcmap/latest/tools/main/a-quick-tour-of-geoprocessing-tool-references.htm 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/>
              <a:t>Help docs for tools now come with Python examples, e.g.: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http://desktop.arcgis.com/en/arcmap/10.3/tools/analysis-toolbox/buffer.htm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9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79AC04-9A17-4FF7-BD07-A44735B9D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Running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2955D3-5A79-4297-B1D5-8AB1E1A58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76" y="2407024"/>
            <a:ext cx="11452412" cy="393130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Python Window: 	single commands</a:t>
            </a:r>
          </a:p>
          <a:p>
            <a:pPr marL="0" indent="0">
              <a:buNone/>
            </a:pPr>
            <a:r>
              <a:rPr lang="en-GB" dirty="0"/>
              <a:t>Script tools: 		multiple commands with option for a parameter GUI </a:t>
            </a:r>
          </a:p>
          <a:p>
            <a:pPr marL="0" indent="0">
              <a:buNone/>
            </a:pPr>
            <a:r>
              <a:rPr lang="en-GB" dirty="0"/>
              <a:t>Python Toolbox:	</a:t>
            </a:r>
            <a:r>
              <a:rPr lang="en-GB" dirty="0" err="1"/>
              <a:t>ArcToolbox</a:t>
            </a:r>
            <a:r>
              <a:rPr lang="en-GB" dirty="0"/>
              <a:t> built from Python with special access</a:t>
            </a:r>
          </a:p>
          <a:p>
            <a:pPr marL="0" indent="0">
              <a:buNone/>
            </a:pPr>
            <a:r>
              <a:rPr lang="en-GB" dirty="0"/>
              <a:t>Python </a:t>
            </a:r>
            <a:r>
              <a:rPr lang="en-GB" dirty="0" err="1"/>
              <a:t>addins</a:t>
            </a:r>
            <a:r>
              <a:rPr lang="en-GB" dirty="0"/>
              <a:t>:	GUI elements with special access</a:t>
            </a:r>
          </a:p>
          <a:p>
            <a:pPr marL="0" indent="0">
              <a:buNone/>
            </a:pPr>
            <a:r>
              <a:rPr lang="en-GB" dirty="0"/>
              <a:t>External scripts:	standard Python using </a:t>
            </a:r>
            <a:r>
              <a:rPr lang="en-GB" dirty="0" err="1"/>
              <a:t>arcpy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we'll see in the </a:t>
            </a:r>
            <a:r>
              <a:rPr lang="en-GB" dirty="0" err="1"/>
              <a:t>practicals</a:t>
            </a:r>
            <a:r>
              <a:rPr lang="en-GB" dirty="0"/>
              <a:t>, it is sometimes useful to have these working together.</a:t>
            </a:r>
          </a:p>
        </p:txBody>
      </p:sp>
    </p:spTree>
    <p:extLst>
      <p:ext uri="{BB962C8B-B14F-4D97-AF65-F5344CB8AC3E}">
        <p14:creationId xmlns:p14="http://schemas.microsoft.com/office/powerpoint/2010/main" val="376509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B93916-CADA-4895-8B47-C3C472125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Writing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851373-CC5F-4717-82F9-3DEC61115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2178423"/>
            <a:ext cx="10815918" cy="3998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Generally write in notepad++. You can use Spyder, but you won't be able to run it, and the debugging messages appear in Arc.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Set editor for scripts (right-click -&gt; edit) in Geoprocessing menu -&gt; Geoprocessing Options.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Documenting scripts: right-click tool/box -&gt; Item Description -&gt; Edit button.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849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A2AF6-1988-4C2F-A1DC-B9E9AE3A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847" y="324784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Scheduling a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2FF6B8-5F1F-4D44-88A7-C3CBB0D3B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366681"/>
            <a:ext cx="11658600" cy="381028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http://desktop.arcgis.com/en/arcmap/latest/analyze/python/scheduling-a-python-script-to-run-at-prescribed-times.htm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/>
              <a:t>As it happens, this is useful for all Python.</a:t>
            </a:r>
          </a:p>
        </p:txBody>
      </p:sp>
    </p:spTree>
    <p:extLst>
      <p:ext uri="{BB962C8B-B14F-4D97-AF65-F5344CB8AC3E}">
        <p14:creationId xmlns:p14="http://schemas.microsoft.com/office/powerpoint/2010/main" val="4137642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D3133-FE4A-4BB9-81E5-B6E95A70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B1E75D-ADA1-4E2E-8132-76A16670F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2070847"/>
            <a:ext cx="11031071" cy="410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arcpy.env.workspace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"c:/data/myDirectory"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arcpy.env.workspace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"c:/data/myGeoDatabase.gdb"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Then don't need to give paths for data in that directory/database.</a:t>
            </a:r>
          </a:p>
          <a:p>
            <a:pPr marL="0" indent="0">
              <a:buNone/>
            </a:pPr>
            <a:r>
              <a:rPr lang="en-GB" dirty="0"/>
              <a:t>By default this is </a:t>
            </a:r>
          </a:p>
          <a:p>
            <a:pPr marL="0" indent="0">
              <a:buNone/>
            </a:pPr>
            <a:r>
              <a:rPr lang="en-GB" dirty="0"/>
              <a:t>%USER%/ArcGIS/</a:t>
            </a:r>
            <a:r>
              <a:rPr lang="en-GB" dirty="0" err="1"/>
              <a:t>Default.gdb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And stays this even for saved maps.</a:t>
            </a:r>
          </a:p>
        </p:txBody>
      </p:sp>
    </p:spTree>
    <p:extLst>
      <p:ext uri="{BB962C8B-B14F-4D97-AF65-F5344CB8AC3E}">
        <p14:creationId xmlns:p14="http://schemas.microsoft.com/office/powerpoint/2010/main" val="772019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ABCC5D-F78E-4083-8E71-1AF075660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8CE1CF-9079-472E-B9E4-CFE303469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282700"/>
            <a:ext cx="10960100" cy="48942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Decide on relative or absolute paths when adding scripts.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put relative, Arc will adjust some paths when Arc opens:</a:t>
            </a:r>
          </a:p>
          <a:p>
            <a:pPr marL="457200" lvl="1" indent="0">
              <a:buNone/>
            </a:pPr>
            <a:r>
              <a:rPr lang="en-GB" sz="2800" dirty="0"/>
              <a:t>The script path</a:t>
            </a:r>
          </a:p>
          <a:p>
            <a:pPr marL="457200" lvl="1" indent="0">
              <a:buNone/>
            </a:pPr>
            <a:r>
              <a:rPr lang="en-GB" sz="2800" dirty="0"/>
              <a:t>Default paths</a:t>
            </a:r>
          </a:p>
          <a:p>
            <a:pPr marL="457200" lvl="1" indent="0">
              <a:buNone/>
            </a:pPr>
            <a:r>
              <a:rPr lang="en-GB" sz="2800" dirty="0"/>
              <a:t>Files referenced in tool metadata and help</a:t>
            </a:r>
          </a:p>
          <a:p>
            <a:pPr marL="457200" lvl="1" indent="0">
              <a:buNone/>
            </a:pPr>
            <a:r>
              <a:rPr lang="en-GB" sz="2800" dirty="0"/>
              <a:t>Layer files (.</a:t>
            </a:r>
            <a:r>
              <a:rPr lang="en-GB" sz="2800" dirty="0" err="1"/>
              <a:t>lyr</a:t>
            </a:r>
            <a:r>
              <a:rPr lang="en-GB" sz="2800" dirty="0"/>
              <a:t>) used for the </a:t>
            </a:r>
            <a:r>
              <a:rPr lang="en-GB" sz="2800" dirty="0" err="1"/>
              <a:t>symbology</a:t>
            </a:r>
            <a:r>
              <a:rPr lang="en-GB" sz="2800" dirty="0"/>
              <a:t> property</a:t>
            </a:r>
          </a:p>
          <a:p>
            <a:pPr marL="457200" lvl="1" indent="0">
              <a:buNone/>
            </a:pPr>
            <a:r>
              <a:rPr lang="en-GB" sz="2800" dirty="0"/>
              <a:t>Compiled help files (.chm)</a:t>
            </a:r>
          </a:p>
          <a:p>
            <a:pPr marL="457200" lvl="1" indent="0">
              <a:buNone/>
            </a:pPr>
            <a:r>
              <a:rPr lang="en-GB" sz="2800" dirty="0"/>
              <a:t>Style sheets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you cannot use relative paths yourself inside scripts that use ".." (going up directories is fine, just not down)</a:t>
            </a:r>
          </a:p>
          <a:p>
            <a:pPr marL="0" indent="0">
              <a:buNone/>
            </a:pPr>
            <a:r>
              <a:rPr lang="en-GB" sz="3300" dirty="0">
                <a:solidFill>
                  <a:schemeClr val="accent1"/>
                </a:solidFill>
              </a:rPr>
              <a:t>http://desktop.arcgis.com/en/arcmap/latest/tools/supplement/pathnames-explained-absolute-relative-unc-and-url.htm</a:t>
            </a:r>
          </a:p>
        </p:txBody>
      </p:sp>
    </p:spTree>
    <p:extLst>
      <p:ext uri="{BB962C8B-B14F-4D97-AF65-F5344CB8AC3E}">
        <p14:creationId xmlns:p14="http://schemas.microsoft.com/office/powerpoint/2010/main" val="3964243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600" y="3397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Finding the current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825625"/>
            <a:ext cx="118237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For external files, if you want to find the current directory (so you can do stuff relative to that, or set the workspace) the __file__ hidden variable is set for all Python files as the current script running. So: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filename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os.path.abspath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(__file__)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directory_name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os.path.dirname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(__file__)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new_file_path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os.path.join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os.path.dirname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(__file__), 'new.txt')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new_file_path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os.path.join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os.path.dirname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(__file__),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r'data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\new.txt')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Note use of "r" to use raw string rather than interpreting "\" as escape.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36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D3133-FE4A-4BB9-81E5-B6E95A70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B1E75D-ADA1-4E2E-8132-76A16670F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2191871"/>
            <a:ext cx="11031071" cy="3985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Any issues importing libraries you think are installed, see: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http://desktop.arcgis.com/en/arcmap/latest/analyze/python/importing-arcpy.htm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that Arc has many classes etc. with the same names, so don't use: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someLibrary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</p:txBody>
      </p:sp>
    </p:spTree>
    <p:extLst>
      <p:ext uri="{BB962C8B-B14F-4D97-AF65-F5344CB8AC3E}">
        <p14:creationId xmlns:p14="http://schemas.microsoft.com/office/powerpoint/2010/main" val="3674406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28168-470B-4720-804A-3B3FFF87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Stuff in Arc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7ED269-2D23-463F-BCED-BCCAEA601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825625"/>
            <a:ext cx="1129553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ESRI distinguish between: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Built in functions</a:t>
            </a:r>
          </a:p>
          <a:p>
            <a:pPr marL="0" indent="0">
              <a:buNone/>
            </a:pPr>
            <a:r>
              <a:rPr lang="en-GB" dirty="0"/>
              <a:t>Classes and objects</a:t>
            </a:r>
          </a:p>
          <a:p>
            <a:pPr marL="0" indent="0">
              <a:buNone/>
            </a:pPr>
            <a:r>
              <a:rPr lang="en-GB" dirty="0"/>
              <a:t>Object functions</a:t>
            </a:r>
          </a:p>
          <a:p>
            <a:pPr marL="0" indent="0">
              <a:buNone/>
            </a:pPr>
            <a:r>
              <a:rPr lang="en-GB" dirty="0"/>
              <a:t>Geoprocessing tools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Though the latter are just functions within modules and most stuff is accessed through </a:t>
            </a:r>
            <a:r>
              <a:rPr lang="en-GB" dirty="0" err="1"/>
              <a:t>arcpy</a:t>
            </a:r>
            <a:r>
              <a:rPr lang="en-GB" dirty="0"/>
              <a:t>, e.g.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("c:/data/roads.shp")</a:t>
            </a:r>
          </a:p>
          <a:p>
            <a:pPr marL="0" indent="0">
              <a:buNone/>
            </a:pPr>
            <a:endParaRPr lang="en-GB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Note that ESRI generally don't follow community practice in having functions start with lowercase letters and using </a:t>
            </a:r>
            <a:r>
              <a:rPr lang="en-GB" dirty="0" err="1"/>
              <a:t>snake_case</a:t>
            </a:r>
            <a:r>
              <a:rPr lang="en-GB" dirty="0"/>
              <a:t> (using </a:t>
            </a:r>
            <a:r>
              <a:rPr lang="en-GB" dirty="0" err="1"/>
              <a:t>PascalCase</a:t>
            </a:r>
            <a:r>
              <a:rPr lang="en-GB" dirty="0"/>
              <a:t> instead).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6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3135"/>
            <a:ext cx="10515600" cy="364382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Introduction to </a:t>
            </a:r>
            <a:r>
              <a:rPr lang="en-GB" dirty="0" err="1"/>
              <a:t>arcpy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Debugging</a:t>
            </a:r>
          </a:p>
          <a:p>
            <a:pPr marL="0" indent="0">
              <a:buNone/>
            </a:pPr>
            <a:r>
              <a:rPr lang="en-GB" dirty="0"/>
              <a:t>Using </a:t>
            </a:r>
            <a:r>
              <a:rPr lang="en-GB" dirty="0" err="1"/>
              <a:t>arcpy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295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C2792-83CE-47C5-ABB8-D823CF736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Getting at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75856A-F5F9-4CDB-9D9C-E5634E3E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3" y="1825625"/>
            <a:ext cx="109503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Either drill down to it through </a:t>
            </a:r>
            <a:r>
              <a:rPr lang="en-GB" dirty="0" err="1"/>
              <a:t>ArcObjects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(later in course)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use a tool that accesses it directly.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arcpy.AddField_management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("c:/data/myGeodatabase.gdb/roads", "ROAD_NUMBER", "TEXT")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427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9518D-AC85-424B-9F52-FCD09253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9600" cy="1325563"/>
          </a:xfrm>
        </p:spPr>
        <p:txBody>
          <a:bodyPr/>
          <a:lstStyle/>
          <a:p>
            <a:pPr algn="r"/>
            <a:r>
              <a:rPr lang="en-GB" dirty="0"/>
              <a:t>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39ED02-9D8D-43A8-871D-5750AA238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2079625"/>
            <a:ext cx="116459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Scripts can be distributed with toolboxes in the same directory using relative paths.</a:t>
            </a:r>
          </a:p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are distributed as zip files with associated resources, as we'll see.</a:t>
            </a:r>
          </a:p>
          <a:p>
            <a:pPr marL="0" indent="0">
              <a:buNone/>
            </a:pPr>
            <a:r>
              <a:rPr lang="en-GB" dirty="0"/>
              <a:t>Python toolboxes have a complex distribution setup, but are probably the best way to tie tools and toolboxes: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accent1"/>
                </a:solidFill>
              </a:rPr>
              <a:t>http://desktop.arcgis.com/en/arcmap/latest/analyze/python/extending-geoprocessing-through-python-modules.htm</a:t>
            </a:r>
          </a:p>
          <a:p>
            <a:pPr marL="0" indent="0">
              <a:buNone/>
            </a:pPr>
            <a:r>
              <a:rPr lang="en-GB" dirty="0"/>
              <a:t>the same setup process can be used with standard custom toolboxes.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Internationalisation:</a:t>
            </a:r>
          </a:p>
          <a:p>
            <a:pPr marL="0" indent="0">
              <a:buNone/>
            </a:pPr>
            <a:r>
              <a:rPr lang="en-GB" sz="3100" dirty="0">
                <a:solidFill>
                  <a:schemeClr val="accent1"/>
                </a:solidFill>
              </a:rPr>
              <a:t>http://desktop.arcgis.com/en/arcmap/latest/analyze/python/international-language-support.htm</a:t>
            </a:r>
          </a:p>
        </p:txBody>
      </p:sp>
    </p:spTree>
    <p:extLst>
      <p:ext uri="{BB962C8B-B14F-4D97-AF65-F5344CB8AC3E}">
        <p14:creationId xmlns:p14="http://schemas.microsoft.com/office/powerpoint/2010/main" val="67767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D02F22-6DFC-4E85-9ED5-D78250B4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Application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C644EC-2CC1-4598-A0FE-5DE321846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9" y="1825625"/>
            <a:ext cx="11685494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One use of Python is as an </a:t>
            </a:r>
            <a:r>
              <a:rPr lang="en-GB" dirty="0">
                <a:solidFill>
                  <a:schemeClr val="accent1"/>
                </a:solidFill>
              </a:rPr>
              <a:t>extension language</a:t>
            </a:r>
            <a:r>
              <a:rPr lang="en-GB" dirty="0"/>
              <a:t>; that is, one to script other software.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Others include: Visual Basic for Applications (VBA); Lua.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Generally extension languages work in two ways: as scripts or as GUI elements that have event listening functions overridden.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Usually access is provided to an application object, representing the running code, and then this is drilled into using the dot operator: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application.getDocument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getActiveView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getLayers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()[0]</a:t>
            </a:r>
          </a:p>
        </p:txBody>
      </p:sp>
    </p:spTree>
    <p:extLst>
      <p:ext uri="{BB962C8B-B14F-4D97-AF65-F5344CB8AC3E}">
        <p14:creationId xmlns:p14="http://schemas.microsoft.com/office/powerpoint/2010/main" val="225802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D22E3-52B7-4AD0-A579-8EEF1E1E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arcpy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C6D40-9356-478D-AE0E-E7478E5F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71" y="1963271"/>
            <a:ext cx="11940988" cy="4213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Access to the ESRI applications is through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</a:t>
            </a:r>
            <a:r>
              <a:rPr lang="en-GB" dirty="0"/>
              <a:t> library, which needs importing.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Inline with Python's "It just works" philosophy, </a:t>
            </a:r>
            <a:r>
              <a:rPr lang="en-GB" dirty="0" err="1"/>
              <a:t>arcpy</a:t>
            </a:r>
            <a:r>
              <a:rPr lang="en-GB" dirty="0"/>
              <a:t> does some of the drilling down for you: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Layer a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application.getDocument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getActiveView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getLayers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getLayer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marL="0" indent="0">
              <a:buNone/>
            </a:pPr>
            <a:r>
              <a:rPr lang="en-GB" dirty="0"/>
              <a:t>is: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as m: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m.listLayers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MapDocument("CURRENT"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))[0]</a:t>
            </a:r>
          </a:p>
        </p:txBody>
      </p:sp>
    </p:spTree>
    <p:extLst>
      <p:ext uri="{BB962C8B-B14F-4D97-AF65-F5344CB8AC3E}">
        <p14:creationId xmlns:p14="http://schemas.microsoft.com/office/powerpoint/2010/main" val="105213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D22E3-52B7-4AD0-A579-8EEF1E1E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arcpy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C6D40-9356-478D-AE0E-E7478E5F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1896035"/>
            <a:ext cx="11793071" cy="47333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Contains several modules depending on the extensions installed: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GUI element support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pythonaddins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Geoprocessing etc.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Data access module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Mapping module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</a:t>
            </a:r>
            <a:r>
              <a:rPr lang="en-GB" dirty="0"/>
              <a:t>)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arcpy.mpmodule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in ArcGIS Pro)</a:t>
            </a:r>
          </a:p>
          <a:p>
            <a:pPr marL="0" indent="0">
              <a:buNone/>
            </a:pPr>
            <a:r>
              <a:rPr lang="en-GB" dirty="0"/>
              <a:t>ArcGIS Spatial Analyst extension module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arcpy.sa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ArcGIS Network Analyst extension module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arcpy.na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Also comes with a suitable </a:t>
            </a:r>
            <a:r>
              <a:rPr lang="en-GB" dirty="0" err="1"/>
              <a:t>numpy</a:t>
            </a:r>
            <a:r>
              <a:rPr lang="en-GB" dirty="0"/>
              <a:t> (though it only uses a specific </a:t>
            </a:r>
            <a:r>
              <a:rPr lang="en-GB" dirty="0" err="1"/>
              <a:t>numpy</a:t>
            </a:r>
            <a:r>
              <a:rPr lang="en-GB" dirty="0"/>
              <a:t> format called structured arrays, where columns have names and a memory structure).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42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D22E3-52B7-4AD0-A579-8EEF1E1E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152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Python 2.7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C6D40-9356-478D-AE0E-E7478E5F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223" y="1922929"/>
            <a:ext cx="11295529" cy="4569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ArcDesktop</a:t>
            </a:r>
            <a:r>
              <a:rPr lang="en-GB" dirty="0"/>
              <a:t>/ArcMap uses Python 2.7 </a:t>
            </a:r>
          </a:p>
          <a:p>
            <a:pPr marL="0" indent="0">
              <a:buNone/>
            </a:pPr>
            <a:r>
              <a:rPr lang="en-GB" dirty="0"/>
              <a:t>ArcGIS Pro uses 3.5 (including </a:t>
            </a:r>
            <a:r>
              <a:rPr lang="en-GB" dirty="0" err="1"/>
              <a:t>conda</a:t>
            </a:r>
            <a:r>
              <a:rPr lang="en-GB" dirty="0"/>
              <a:t> libraries).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use Anaconda in the labs, there is a 2.7 (27) version of Spyder, but it won't work as it doesn't know about the </a:t>
            </a:r>
            <a:r>
              <a:rPr lang="en-GB" dirty="0" err="1"/>
              <a:t>arcpy</a:t>
            </a:r>
            <a:r>
              <a:rPr lang="en-GB" dirty="0"/>
              <a:t> libraries.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We'll see how to use 2.7 in the </a:t>
            </a:r>
            <a:r>
              <a:rPr lang="en-GB" dirty="0" err="1"/>
              <a:t>practicals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43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D22E3-52B7-4AD0-A579-8EEF1E1E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152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Python 2.7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C6D40-9356-478D-AE0E-E7478E5F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223" y="1250576"/>
            <a:ext cx="11295529" cy="52422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Changes were mainly to make Python 3 more restrictive, so reasonably simple to go from 3 to 2 — carry on writing 3-style for the majority. </a:t>
            </a:r>
          </a:p>
          <a:p>
            <a:pPr marL="0" indent="0">
              <a:buNone/>
            </a:pPr>
            <a:r>
              <a:rPr lang="en-GB" dirty="0"/>
              <a:t>Standard libraries may have slight changes. External libraries may not exist.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Major issues: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as err: 	  # 3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err:     # 2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"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/>
              <a:t>" gives integer division in 2 (i.e. results in an integer if both numbers are integers). Use "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dirty="0"/>
              <a:t>" if you want this in Python 3, which also works in 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String formatting only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GB" dirty="0"/>
              <a:t>and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print("{}, {}".format(x, y))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* </a:t>
            </a:r>
            <a:r>
              <a:rPr lang="en-GB" dirty="0" err="1"/>
              <a:t>iterable</a:t>
            </a:r>
            <a:r>
              <a:rPr lang="en-GB" dirty="0"/>
              <a:t> unpacking operator doesn't work in 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27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2EA30B-D545-49DE-A880-D0957087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149972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Python 2.7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F3A7F7-373F-42B0-A052-E84407AD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887506"/>
            <a:ext cx="11582400" cy="56477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Try not to pick up any bad habits you might see in Python 2: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 'Hello World'</a:t>
            </a:r>
            <a:r>
              <a:rPr lang="en-GB" sz="2400" dirty="0"/>
              <a:t>		(use parentheses)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xrange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    </a:t>
            </a:r>
            <a:r>
              <a:rPr lang="en-GB" sz="2400" dirty="0"/>
              <a:t>			(use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GB" sz="2400" dirty="0"/>
              <a:t>, which now does this job, unless efficiency key)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raise Error, "message"</a:t>
            </a:r>
            <a:r>
              <a:rPr lang="en-GB" sz="2400" dirty="0"/>
              <a:t>	(use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raise Error("message") </a:t>
            </a:r>
            <a:r>
              <a:rPr lang="en-GB" sz="2400" dirty="0"/>
              <a:t>instead)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generator.next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GB" sz="2400" dirty="0"/>
              <a:t>		(use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next(generator) </a:t>
            </a:r>
            <a:r>
              <a:rPr lang="en-GB" sz="2400" dirty="0"/>
              <a:t>instead)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&lt;&gt;	</a:t>
            </a:r>
            <a:r>
              <a:rPr lang="en-GB" sz="2400" dirty="0"/>
              <a:t>				(use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GB" sz="2400" dirty="0"/>
              <a:t>  instead; it is the same from 2.6 onwards)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Watch also:</a:t>
            </a:r>
          </a:p>
          <a:p>
            <a:pPr marL="0" indent="0">
              <a:buNone/>
            </a:pPr>
            <a:r>
              <a:rPr lang="en-GB" sz="2400" dirty="0"/>
              <a:t>That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GB" sz="2400" dirty="0"/>
              <a:t>in 2 reads numbers (and other types) directly, not strings (dangerous for security).</a:t>
            </a:r>
          </a:p>
          <a:p>
            <a:pPr marL="0" indent="0">
              <a:buNone/>
            </a:pPr>
            <a:r>
              <a:rPr lang="en-GB" sz="2400" dirty="0"/>
              <a:t>That </a:t>
            </a:r>
            <a:r>
              <a:rPr lang="en-GB" sz="2400" dirty="0" err="1"/>
              <a:t>kwarg</a:t>
            </a:r>
            <a:r>
              <a:rPr lang="en-GB" sz="2400" dirty="0"/>
              <a:t> argument positioning is more flexible in 2.</a:t>
            </a:r>
          </a:p>
          <a:p>
            <a:pPr marL="0" indent="0">
              <a:buNone/>
            </a:pPr>
            <a:r>
              <a:rPr lang="en-GB" sz="2400" dirty="0"/>
              <a:t>Loose use of variables: the scoping rules were much more flexible in 2, especially with loops.</a:t>
            </a:r>
          </a:p>
          <a:p>
            <a:pPr marL="0" indent="0">
              <a:buNone/>
            </a:pPr>
            <a:r>
              <a:rPr lang="en-GB" sz="2400" dirty="0"/>
              <a:t>There's a maximum size for </a:t>
            </a:r>
            <a:r>
              <a:rPr lang="en-GB" sz="2400" dirty="0" err="1"/>
              <a:t>ints</a:t>
            </a:r>
            <a:r>
              <a:rPr lang="en-GB" sz="2400" dirty="0"/>
              <a:t> in 2 (found with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sys.maxint</a:t>
            </a:r>
            <a:r>
              <a:rPr lang="en-GB" sz="2400" dirty="0"/>
              <a:t>); for very large </a:t>
            </a:r>
            <a:r>
              <a:rPr lang="en-GB" sz="2400" dirty="0" err="1"/>
              <a:t>ints</a:t>
            </a:r>
            <a:r>
              <a:rPr lang="en-GB" sz="2400" dirty="0"/>
              <a:t>, 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GB" sz="2400" dirty="0"/>
              <a:t> in 2.</a:t>
            </a:r>
          </a:p>
        </p:txBody>
      </p:sp>
    </p:spTree>
    <p:extLst>
      <p:ext uri="{BB962C8B-B14F-4D97-AF65-F5344CB8AC3E}">
        <p14:creationId xmlns:p14="http://schemas.microsoft.com/office/powerpoint/2010/main" val="261191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D0203D-C609-4327-A563-2B7C8071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3016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ArcGIS Pro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B11183-6534-49D3-9A0B-93DB9350A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Uses Python 3.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--&gt;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arcpy.mpmodule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Uses </a:t>
            </a:r>
            <a:r>
              <a:rPr lang="en-GB" dirty="0" err="1"/>
              <a:t>conda</a:t>
            </a:r>
            <a:r>
              <a:rPr lang="en-GB" dirty="0"/>
              <a:t> for library installs.</a:t>
            </a:r>
          </a:p>
          <a:p>
            <a:pPr marL="0" indent="0">
              <a:buNone/>
            </a:pPr>
            <a:r>
              <a:rPr lang="en-GB" dirty="0"/>
              <a:t>Can have scheduled jobs in Arc.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Introduction: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https://pro.arcgis.com/en/pro-app/arcpy/get-started/installing-python-for-arcgis-pro.htm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99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5185</TotalTime>
  <Words>1082</Words>
  <Application>Microsoft Office PowerPoint</Application>
  <PresentationFormat>Widescreen</PresentationFormat>
  <Paragraphs>213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Office Theme</vt:lpstr>
      <vt:lpstr>arcpy</vt:lpstr>
      <vt:lpstr>This lecture</vt:lpstr>
      <vt:lpstr>Application programming</vt:lpstr>
      <vt:lpstr>arcpy</vt:lpstr>
      <vt:lpstr>arcpy</vt:lpstr>
      <vt:lpstr>Python 2.7</vt:lpstr>
      <vt:lpstr>Python 2.7</vt:lpstr>
      <vt:lpstr>Python 2.7</vt:lpstr>
      <vt:lpstr>ArcGIS Pro</vt:lpstr>
      <vt:lpstr>Help</vt:lpstr>
      <vt:lpstr>API</vt:lpstr>
      <vt:lpstr>Running Python</vt:lpstr>
      <vt:lpstr>Writing Python</vt:lpstr>
      <vt:lpstr>Scheduling a task</vt:lpstr>
      <vt:lpstr>Start</vt:lpstr>
      <vt:lpstr>Paths</vt:lpstr>
      <vt:lpstr>Finding the current directory</vt:lpstr>
      <vt:lpstr>Start</vt:lpstr>
      <vt:lpstr>Stuff in Arc</vt:lpstr>
      <vt:lpstr>Getting at stuff</vt:lpstr>
      <vt:lpstr>Distribution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for Geographical Information Science: Core Skills</dc:title>
  <dc:creator>Linus</dc:creator>
  <cp:lastModifiedBy>Andrew Evans</cp:lastModifiedBy>
  <cp:revision>433</cp:revision>
  <dcterms:created xsi:type="dcterms:W3CDTF">2017-08-07T14:40:53Z</dcterms:created>
  <dcterms:modified xsi:type="dcterms:W3CDTF">2018-02-06T12:24:26Z</dcterms:modified>
</cp:coreProperties>
</file>