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28" r:id="rId2"/>
    <p:sldId id="375" r:id="rId3"/>
    <p:sldId id="319" r:id="rId4"/>
    <p:sldId id="320" r:id="rId5"/>
    <p:sldId id="321" r:id="rId6"/>
    <p:sldId id="322" r:id="rId7"/>
    <p:sldId id="39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478" autoAdjust="0"/>
  </p:normalViewPr>
  <p:slideViewPr>
    <p:cSldViewPr snapToGrid="0">
      <p:cViewPr varScale="1">
        <p:scale>
          <a:sx n="78" d="100"/>
          <a:sy n="78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D5429-156D-48AF-BD5A-3D2AF4827B73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71631D-B206-4E12-8AB2-DDE63A41DC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137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4463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http://desktop.arcgis.com/en/arcmap/latest/analyze/creating-tools/writing-messages-in-script-tools.htm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0986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http://desktop.arcgis.com/en/arcmap/latest/analyze/python/error-handling-with-python.htm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1086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1631D-B206-4E12-8AB2-DDE63A41DC1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78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500A7D-9843-4EC4-A336-FD5530D833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EC741FA-4D69-426F-80F9-66E98914D6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62FE98-6A5F-454F-924C-5379EF723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ADA6A4A-EC99-4765-AE35-842850CD1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E987B1D-BF99-42D4-B72C-53901FDD9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9022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B460B1-D9B8-477C-A09F-6586653A6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D1A9B87-AAFA-4F0E-9F8C-D59BB9037C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66E5A7-F122-426E-86AF-3C196022C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AC6F0D1-506B-47B2-911F-C83AD6B11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D636ADD-5035-4E7C-AE6D-12A8C12B3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20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8FB1D2FF-7B87-439D-A814-1E993691A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A653BA87-8B32-4416-A60F-5CEDD6A3ED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CE18C52-6895-4DDF-9736-7E2F48A9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D6FDAF-EAEE-430F-986D-839ADCE26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72619D-60F4-44B0-A3D9-C673EB7B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2181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86CB80-7167-42CB-96B4-40E0C22B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A514BD7-AFFD-4B13-A1FC-44A1C3C81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847E00C-E5C4-41E3-B868-77ECE84D6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21C22FD-C213-4BF3-BF20-A3176DBF5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E3E656F-1CB6-4E1A-BB07-840DA53E6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58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ADD2D3-D5B8-47CA-A468-65AA9140A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7166566-DD0D-4654-BF9F-07961827F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1E965BD-EC88-45CF-80E6-2B37FE60F7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B89BC6-B770-4B5B-A20F-FE9823AF6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3A0148-3B63-4A28-9060-6A8DFDE4A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83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8E3F3E-3D7F-438B-BCCA-2159349DF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A0F7A7-1122-479D-AFF9-B953ED963F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2E8DC92-7B7B-469A-9BA8-87BC70C7E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7F7928-DD5D-4E8F-AD02-01004E0FD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85A6093-4216-4FA1-8C76-46F18906A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D17CF0D-5F3E-4AEE-A780-7F929B488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745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25C158-9CC5-469E-AC1D-3681DA7645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46D1FA0-D65B-4146-B46B-7350F340D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03B1730-2005-4AFA-93F7-A63323CE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482AFDC-8AFF-4C6F-A102-42490C0BB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BAA2621-8922-43E3-AA1C-B4501D3A3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D4929C9-C34E-49ED-8BD1-FFE3F3A1A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F6B59C8C-5160-44F0-8426-6E7F40CE9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D50D9EA-BD00-43C2-B666-0F1D34138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04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DA592A-E1B0-4BF1-A9A0-338DD3120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EE7D942-9B8C-4E08-B920-A12063AB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0B8105A-3083-4531-B4D4-2CB45103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9548917-FEA9-40E3-8DD3-3C3955DB7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61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E163DD2-9830-48D5-A321-5CD4B8BEA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ABF3A5A-7E85-431A-97E9-6ECBD6437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FB62A44-B95B-41A0-8BCE-D696B08E5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814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E21465A-A5F5-4AA7-94CD-CDB7A2BAD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83C88DB-4FC4-48F4-AEE1-5979D443E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5DDD496-20A8-4BB0-ACA5-3EE599A62D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A3C90EC-E2BF-482A-AAFB-1DED6EFCE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C51304-8366-4A47-A362-D21E526C9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70BD8B8-F907-488F-8EC2-F889572B0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84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72D3B2-A652-4A9E-9020-1810A4949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4BD9D0E1-DDBD-48D6-9853-154F3948A1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4D8F07A-A1CC-4586-A9DE-E82D8D98C3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60418F-F5F1-42E4-8711-1EFC7AAA9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24F21C8-E9AC-49E3-A075-A976CB5F3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4B33725-B3D8-42DB-B9D1-388FB8A7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000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00FDE8E-D3E6-4041-8466-C540F3A7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283BA28-83AF-450F-B1E7-0D0982F9E4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C55DB86-1290-4963-B64D-1F3A922901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FEBF4-E8FA-4DFF-976C-EAA9BEBEE218}" type="datetimeFigureOut">
              <a:rPr lang="en-GB" smtClean="0"/>
              <a:t>06/02/2018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FC3A0AA-2E0E-4A20-A205-3FD38F990A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2E2844E-7CDA-4386-9EFF-ACC9A2D321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7465D-B02E-4D6A-A509-FEA0E486BB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5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This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33135"/>
            <a:ext cx="10515600" cy="3643828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Introduction to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arcpy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r>
              <a:rPr lang="en-GB" sz="3200" dirty="0"/>
              <a:t>Debugging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Using </a:t>
            </a:r>
            <a:r>
              <a:rPr lang="en-GB" sz="24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arcpy</a:t>
            </a:r>
            <a:endParaRPr lang="en-GB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78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7F0925-BD5D-4025-A832-7E0A26B330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4788" y="174625"/>
            <a:ext cx="3263900" cy="1325563"/>
          </a:xfrm>
        </p:spPr>
        <p:txBody>
          <a:bodyPr/>
          <a:lstStyle/>
          <a:p>
            <a:r>
              <a:rPr lang="en-GB" dirty="0"/>
              <a:t>Debugging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0936257-39A3-4298-9B9A-FAB79ED44A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4788" y="1500188"/>
            <a:ext cx="7388412" cy="49926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Scripts with an issue will be marked with a broken script icon. </a:t>
            </a:r>
            <a:r>
              <a:rPr lang="en-GB" dirty="0" err="1"/>
              <a:t>Addins</a:t>
            </a:r>
            <a:r>
              <a:rPr lang="en-GB" dirty="0"/>
              <a:t> with syntax errors will appear as a red stop sign.</a:t>
            </a:r>
          </a:p>
          <a:p>
            <a:pPr marL="0" indent="0">
              <a:buNone/>
            </a:pPr>
            <a:r>
              <a:rPr lang="en-GB" dirty="0"/>
              <a:t>Debugging messages are often sent to the Python Window (so keep open).</a:t>
            </a:r>
          </a:p>
          <a:p>
            <a:pPr marL="0" indent="0">
              <a:buNone/>
            </a:pPr>
            <a:r>
              <a:rPr lang="en-GB" dirty="0"/>
              <a:t>print() also usually writes to the Python Window.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Debugging messages for geoprocessing tools will go to their dialog.</a:t>
            </a:r>
          </a:p>
          <a:p>
            <a:pPr marL="0" indent="0">
              <a:buNone/>
            </a:pPr>
            <a:r>
              <a:rPr lang="en-GB" dirty="0"/>
              <a:t>Debugging information will also go to the results window (usually hidden).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276" y="501366"/>
            <a:ext cx="3628900" cy="5991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16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2CD688-DDC0-4187-BF25-23AC59997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529" y="0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445661-EDA4-4B42-91A1-D4388AE3B2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835" y="1325564"/>
            <a:ext cx="11752729" cy="531728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sz="3200" dirty="0"/>
              <a:t>When something goes wrong with an </a:t>
            </a:r>
            <a:r>
              <a:rPr lang="en-GB" sz="3200" dirty="0" err="1"/>
              <a:t>arcpy</a:t>
            </a:r>
            <a:r>
              <a:rPr lang="en-GB" sz="3200" dirty="0"/>
              <a:t> component, it generates 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arcpy.ExecuteError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sz="3200" dirty="0"/>
              <a:t>exceptions.</a:t>
            </a:r>
          </a:p>
          <a:p>
            <a:pPr marL="0" indent="0">
              <a:buNone/>
            </a:pPr>
            <a:r>
              <a:rPr lang="en-GB" sz="3200" dirty="0"/>
              <a:t>When something goes wrong with a geoprocessing tool, it generates messages - indeed, they also generate messages when working.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Geoprocessing messages are subdivided into the following levels of severity:</a:t>
            </a:r>
          </a:p>
          <a:p>
            <a:pPr marL="0" indent="0">
              <a:buNone/>
            </a:pPr>
            <a:r>
              <a:rPr lang="en-GB" sz="3200" dirty="0"/>
              <a:t>0: general </a:t>
            </a:r>
            <a:r>
              <a:rPr lang="en-GB" sz="3200" i="1" dirty="0"/>
              <a:t>messages</a:t>
            </a:r>
            <a:r>
              <a:rPr lang="en-GB" sz="3200" dirty="0"/>
              <a:t> </a:t>
            </a:r>
          </a:p>
          <a:p>
            <a:pPr marL="0" indent="0">
              <a:buNone/>
            </a:pPr>
            <a:r>
              <a:rPr lang="en-GB" sz="3200" dirty="0"/>
              <a:t>1: non-critical </a:t>
            </a:r>
            <a:r>
              <a:rPr lang="en-GB" sz="3200" i="1" dirty="0"/>
              <a:t>warnings</a:t>
            </a:r>
          </a:p>
          <a:p>
            <a:pPr marL="0" indent="0">
              <a:buNone/>
            </a:pPr>
            <a:r>
              <a:rPr lang="en-GB" sz="3200" dirty="0"/>
              <a:t>2: critical </a:t>
            </a:r>
            <a:r>
              <a:rPr lang="en-GB" sz="3200" i="1" dirty="0"/>
              <a:t>errors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/>
              <a:t>In Arc, geoprocessing messages get diverted to the screen, so it is rarely necessary to deal with them separately, but in external scripts this kind of thing helps:</a:t>
            </a:r>
          </a:p>
          <a:p>
            <a:pPr marL="0" indent="0">
              <a:buNone/>
            </a:pPr>
            <a:endParaRPr lang="en-GB" sz="3200" dirty="0"/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arcpy.ExecuteError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arcpy.GetMessages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# or</a:t>
            </a:r>
          </a:p>
          <a:p>
            <a:pPr marL="0" indent="0">
              <a:buNone/>
            </a:pP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GB" sz="3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arcpy.GetMessages</a:t>
            </a:r>
            <a:r>
              <a:rPr lang="en-GB" sz="3200" dirty="0">
                <a:latin typeface="Courier New" panose="02070309020205020404" pitchFamily="49" charset="0"/>
                <a:cs typeface="Courier New" panose="02070309020205020404" pitchFamily="49" charset="0"/>
              </a:rPr>
              <a:t>(2))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247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F50425-EDFF-4922-B001-0826038DB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Messages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CC8B22-87C6-4A88-94B2-2F8F37470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859" y="2070847"/>
            <a:ext cx="11376212" cy="41061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geoprocessing dialog appears whenever tools run, including script tools.</a:t>
            </a:r>
          </a:p>
          <a:p>
            <a:pPr marL="0" indent="0">
              <a:buNone/>
            </a:pPr>
            <a:r>
              <a:rPr lang="en-GB" dirty="0"/>
              <a:t>You can write to this with: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arcpy.AddMessage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messageString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arcpy.AddWarning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messageString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arcpy.AddError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messageString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arcpy.AddIDMessage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message_severity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message_ID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argument1, argument2)</a:t>
            </a:r>
          </a:p>
        </p:txBody>
      </p:sp>
    </p:spTree>
    <p:extLst>
      <p:ext uri="{BB962C8B-B14F-4D97-AF65-F5344CB8AC3E}">
        <p14:creationId xmlns:p14="http://schemas.microsoft.com/office/powerpoint/2010/main" val="1056806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8AF70A-DC58-414B-B3E9-446CAA6DE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Pattern for raising your own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55945B0-76DC-4C6C-B4AB-89703777E7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412" y="1825625"/>
            <a:ext cx="11537576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000" dirty="0"/>
              <a:t>A common pattern used by ESRI in the docs (and quite nice) is this quick and easy way of checking your own stuff is working ok with an empty exception class:</a:t>
            </a:r>
          </a:p>
          <a:p>
            <a:pPr marL="0" indent="0">
              <a:buNone/>
            </a:pPr>
            <a:endParaRPr lang="en-GB" sz="3000" dirty="0"/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MyException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(Exception):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   pass</a:t>
            </a:r>
          </a:p>
          <a:p>
            <a:pPr marL="0" indent="0">
              <a:buNone/>
            </a:pP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try {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stuff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if (condition): 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	raise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MyException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("message")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GB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MyException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	# do stuff</a:t>
            </a:r>
          </a:p>
        </p:txBody>
      </p:sp>
    </p:spTree>
    <p:extLst>
      <p:ext uri="{BB962C8B-B14F-4D97-AF65-F5344CB8AC3E}">
        <p14:creationId xmlns:p14="http://schemas.microsoft.com/office/powerpoint/2010/main" val="3611879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A8BB3D-BA4E-4455-BB9D-AC269F741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2123" y="445808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Python traceback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84EA4D-F4AE-4DB1-90D0-47E7F68404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276" y="1963272"/>
            <a:ext cx="11443447" cy="42943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As </a:t>
            </a:r>
            <a:r>
              <a:rPr lang="en-GB" dirty="0" err="1"/>
              <a:t>arcpy</a:t>
            </a:r>
            <a:r>
              <a:rPr lang="en-GB" dirty="0"/>
              <a:t> error messages don't always include information about the Python itself (such as the erroneous </a:t>
            </a:r>
            <a:r>
              <a:rPr lang="en-GB" dirty="0" err="1"/>
              <a:t>linenumber</a:t>
            </a:r>
            <a:r>
              <a:rPr lang="en-GB" dirty="0"/>
              <a:t>) it can be useful to explicitly get the </a:t>
            </a:r>
            <a:r>
              <a:rPr lang="en-GB" dirty="0" err="1"/>
              <a:t>stacktrace</a:t>
            </a:r>
            <a:r>
              <a:rPr lang="en-GB" dirty="0"/>
              <a:t> using the sys and traceback libraries when something goes wrong: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sys.exc_info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()[2]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tbinfo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traceback.format_tb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)[0]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tbinfo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or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arcpy.AddError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tbinfo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527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Emergency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2066925"/>
            <a:ext cx="114808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In the (unlikely) scenario you destroy Arc to the point it won't reboot, there are various options for resetting 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The easiest is to delete the new map template at:</a:t>
            </a:r>
          </a:p>
          <a:p>
            <a:pPr marL="0" indent="0">
              <a:buNone/>
            </a:pPr>
            <a:r>
              <a:rPr lang="en-GB" sz="3000" dirty="0">
                <a:solidFill>
                  <a:schemeClr val="accent1"/>
                </a:solidFill>
              </a:rPr>
              <a:t>%APPDATA%\Roaming\ESRI\Desktop10.x\ArcMap\Templates\</a:t>
            </a:r>
            <a:r>
              <a:rPr lang="en-GB" sz="3000" dirty="0" err="1">
                <a:solidFill>
                  <a:schemeClr val="accent1"/>
                </a:solidFill>
              </a:rPr>
              <a:t>Normal.mxt</a:t>
            </a:r>
            <a:endParaRPr lang="en-GB" sz="30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GB" dirty="0"/>
              <a:t>Rename it, and Arc will rebuild it.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Other options at:</a:t>
            </a:r>
          </a:p>
          <a:p>
            <a:pPr marL="0" indent="0">
              <a:buNone/>
            </a:pPr>
            <a:r>
              <a:rPr lang="en-GB" sz="3000" dirty="0">
                <a:solidFill>
                  <a:schemeClr val="accent1"/>
                </a:solidFill>
              </a:rPr>
              <a:t>https://my.usgs.gov/confluence/display/EGIS/Resetting+your+ArcGIS+application+profile</a:t>
            </a:r>
          </a:p>
        </p:txBody>
      </p:sp>
    </p:spTree>
    <p:extLst>
      <p:ext uri="{BB962C8B-B14F-4D97-AF65-F5344CB8AC3E}">
        <p14:creationId xmlns:p14="http://schemas.microsoft.com/office/powerpoint/2010/main" val="672784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5185</TotalTime>
  <Words>393</Words>
  <Application>Microsoft Office PowerPoint</Application>
  <PresentationFormat>Widescreen</PresentationFormat>
  <Paragraphs>70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Courier New</vt:lpstr>
      <vt:lpstr>Office Theme</vt:lpstr>
      <vt:lpstr>This lecture</vt:lpstr>
      <vt:lpstr>Debugging</vt:lpstr>
      <vt:lpstr>Errors</vt:lpstr>
      <vt:lpstr>Messages</vt:lpstr>
      <vt:lpstr>Pattern for raising your own errors</vt:lpstr>
      <vt:lpstr>Python traceback</vt:lpstr>
      <vt:lpstr>Emergency treatment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for Geographical Information Science: Core Skills</dc:title>
  <dc:creator>Linus</dc:creator>
  <cp:lastModifiedBy>Andrew Evans</cp:lastModifiedBy>
  <cp:revision>433</cp:revision>
  <dcterms:created xsi:type="dcterms:W3CDTF">2017-08-07T14:40:53Z</dcterms:created>
  <dcterms:modified xsi:type="dcterms:W3CDTF">2018-02-06T12:23:48Z</dcterms:modified>
</cp:coreProperties>
</file>