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57" r:id="rId3"/>
    <p:sldId id="258" r:id="rId4"/>
    <p:sldId id="261" r:id="rId5"/>
    <p:sldId id="262" r:id="rId6"/>
    <p:sldId id="263" r:id="rId7"/>
    <p:sldId id="264" r:id="rId8"/>
    <p:sldId id="265"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8478" autoAdjust="0"/>
  </p:normalViewPr>
  <p:slideViewPr>
    <p:cSldViewPr snapToGrid="0">
      <p:cViewPr varScale="1">
        <p:scale>
          <a:sx n="78" d="100"/>
          <a:sy n="78" d="100"/>
        </p:scale>
        <p:origin x="21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DD5429-156D-48AF-BD5A-3D2AF4827B73}" type="datetimeFigureOut">
              <a:rPr lang="en-GB" smtClean="0"/>
              <a:t>22/01/2018</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D71631D-B206-4E12-8AB2-DDE63A41DC15}" type="slidenum">
              <a:rPr lang="en-GB" smtClean="0"/>
              <a:t>‹#›</a:t>
            </a:fld>
            <a:endParaRPr lang="en-GB"/>
          </a:p>
        </p:txBody>
      </p:sp>
    </p:spTree>
    <p:extLst>
      <p:ext uri="{BB962C8B-B14F-4D97-AF65-F5344CB8AC3E}">
        <p14:creationId xmlns:p14="http://schemas.microsoft.com/office/powerpoint/2010/main" val="33171370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Welcome to the course. You’ll find extra information in these note sections below each slide.</a:t>
            </a:r>
          </a:p>
        </p:txBody>
      </p:sp>
      <p:sp>
        <p:nvSpPr>
          <p:cNvPr id="4" name="Slide Number Placeholder 3"/>
          <p:cNvSpPr>
            <a:spLocks noGrp="1"/>
          </p:cNvSpPr>
          <p:nvPr>
            <p:ph type="sldNum" sz="quarter" idx="10"/>
          </p:nvPr>
        </p:nvSpPr>
        <p:spPr/>
        <p:txBody>
          <a:bodyPr/>
          <a:lstStyle/>
          <a:p>
            <a:fld id="{6D71631D-B206-4E12-8AB2-DDE63A41DC15}" type="slidenum">
              <a:rPr lang="en-GB" smtClean="0"/>
              <a:t>1</a:t>
            </a:fld>
            <a:endParaRPr lang="en-GB"/>
          </a:p>
        </p:txBody>
      </p:sp>
    </p:spTree>
    <p:extLst>
      <p:ext uri="{BB962C8B-B14F-4D97-AF65-F5344CB8AC3E}">
        <p14:creationId xmlns:p14="http://schemas.microsoft.com/office/powerpoint/2010/main" val="6630130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xmlns="" id="{DE4B9294-FBCD-4441-8082-86DC37936511}"/>
              </a:ext>
            </a:extLst>
          </p:cNvPr>
          <p:cNvSpPr>
            <a:spLocks noGrp="1" noRot="1" noChangeAspect="1" noTextEdit="1"/>
          </p:cNvSpPr>
          <p:nvPr>
            <p:ph type="sldImg"/>
          </p:nvPr>
        </p:nvSpPr>
        <p:spPr>
          <a:xfrm>
            <a:off x="331788" y="863600"/>
            <a:ext cx="6134100" cy="3451225"/>
          </a:xfrm>
          <a:ln/>
        </p:spPr>
      </p:sp>
      <p:sp>
        <p:nvSpPr>
          <p:cNvPr id="30723" name="Notes Placeholder 2">
            <a:extLst>
              <a:ext uri="{FF2B5EF4-FFF2-40B4-BE49-F238E27FC236}">
                <a16:creationId xmlns:a16="http://schemas.microsoft.com/office/drawing/2014/main" xmlns="" id="{C62B3DDC-5A76-45F0-92C5-CB54B43E0058}"/>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US" altLang="en-US">
              <a:cs typeface="Arial" panose="020B0604020202020204" pitchFamily="34" charset="0"/>
            </a:endParaRPr>
          </a:p>
        </p:txBody>
      </p:sp>
    </p:spTree>
    <p:extLst>
      <p:ext uri="{BB962C8B-B14F-4D97-AF65-F5344CB8AC3E}">
        <p14:creationId xmlns:p14="http://schemas.microsoft.com/office/powerpoint/2010/main" val="37560616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xmlns="" id="{654FE651-1DCE-4428-809D-1489C777516A}"/>
              </a:ext>
            </a:extLst>
          </p:cNvPr>
          <p:cNvSpPr>
            <a:spLocks noGrp="1" noRot="1" noChangeAspect="1" noTextEdit="1"/>
          </p:cNvSpPr>
          <p:nvPr>
            <p:ph type="sldImg"/>
          </p:nvPr>
        </p:nvSpPr>
        <p:spPr>
          <a:xfrm>
            <a:off x="331788" y="863600"/>
            <a:ext cx="6134100" cy="3451225"/>
          </a:xfrm>
          <a:ln/>
        </p:spPr>
      </p:sp>
      <p:sp>
        <p:nvSpPr>
          <p:cNvPr id="33795" name="Notes Placeholder 2">
            <a:extLst>
              <a:ext uri="{FF2B5EF4-FFF2-40B4-BE49-F238E27FC236}">
                <a16:creationId xmlns:a16="http://schemas.microsoft.com/office/drawing/2014/main" xmlns="" id="{EF3F71D6-B1B4-4F4F-A06D-2CC01FFDB843}"/>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US" altLang="en-US">
              <a:cs typeface="Arial" panose="020B0604020202020204" pitchFamily="34" charset="0"/>
            </a:endParaRPr>
          </a:p>
        </p:txBody>
      </p:sp>
    </p:spTree>
    <p:extLst>
      <p:ext uri="{BB962C8B-B14F-4D97-AF65-F5344CB8AC3E}">
        <p14:creationId xmlns:p14="http://schemas.microsoft.com/office/powerpoint/2010/main" val="8307801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a:extLst>
              <a:ext uri="{FF2B5EF4-FFF2-40B4-BE49-F238E27FC236}">
                <a16:creationId xmlns:a16="http://schemas.microsoft.com/office/drawing/2014/main" xmlns="" id="{BD8487D7-62C5-4EAD-97BE-3560D79B2720}"/>
              </a:ext>
            </a:extLst>
          </p:cNvPr>
          <p:cNvSpPr>
            <a:spLocks noGrp="1" noRot="1" noChangeAspect="1" noTextEdit="1"/>
          </p:cNvSpPr>
          <p:nvPr>
            <p:ph type="sldImg"/>
          </p:nvPr>
        </p:nvSpPr>
        <p:spPr>
          <a:xfrm>
            <a:off x="331788" y="863600"/>
            <a:ext cx="6134100" cy="3451225"/>
          </a:xfrm>
          <a:ln/>
        </p:spPr>
      </p:sp>
      <p:sp>
        <p:nvSpPr>
          <p:cNvPr id="36867" name="Notes Placeholder 2">
            <a:extLst>
              <a:ext uri="{FF2B5EF4-FFF2-40B4-BE49-F238E27FC236}">
                <a16:creationId xmlns:a16="http://schemas.microsoft.com/office/drawing/2014/main" xmlns="" id="{66785172-B29F-438D-B9A8-6D3A749A548D}"/>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US" altLang="en-US" dirty="0">
              <a:cs typeface="Arial" panose="020B0604020202020204" pitchFamily="34" charset="0"/>
            </a:endParaRPr>
          </a:p>
        </p:txBody>
      </p:sp>
    </p:spTree>
    <p:extLst>
      <p:ext uri="{BB962C8B-B14F-4D97-AF65-F5344CB8AC3E}">
        <p14:creationId xmlns:p14="http://schemas.microsoft.com/office/powerpoint/2010/main" val="32738746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a:extLst>
              <a:ext uri="{FF2B5EF4-FFF2-40B4-BE49-F238E27FC236}">
                <a16:creationId xmlns:a16="http://schemas.microsoft.com/office/drawing/2014/main" xmlns="" id="{4FBFBCAC-FCA3-4952-B985-F953654D7836}"/>
              </a:ext>
            </a:extLst>
          </p:cNvPr>
          <p:cNvSpPr>
            <a:spLocks noGrp="1" noRot="1" noChangeAspect="1" noTextEdit="1"/>
          </p:cNvSpPr>
          <p:nvPr>
            <p:ph type="sldImg"/>
          </p:nvPr>
        </p:nvSpPr>
        <p:spPr>
          <a:xfrm>
            <a:off x="331788" y="863600"/>
            <a:ext cx="6134100" cy="3451225"/>
          </a:xfrm>
          <a:ln/>
        </p:spPr>
      </p:sp>
      <p:sp>
        <p:nvSpPr>
          <p:cNvPr id="38915" name="Notes Placeholder 2">
            <a:extLst>
              <a:ext uri="{FF2B5EF4-FFF2-40B4-BE49-F238E27FC236}">
                <a16:creationId xmlns:a16="http://schemas.microsoft.com/office/drawing/2014/main" xmlns="" id="{A060785A-2DCD-4315-84E8-F0398EDF1091}"/>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US" altLang="en-US">
              <a:cs typeface="Arial" panose="020B0604020202020204" pitchFamily="34" charset="0"/>
            </a:endParaRPr>
          </a:p>
        </p:txBody>
      </p:sp>
    </p:spTree>
    <p:extLst>
      <p:ext uri="{BB962C8B-B14F-4D97-AF65-F5344CB8AC3E}">
        <p14:creationId xmlns:p14="http://schemas.microsoft.com/office/powerpoint/2010/main" val="27175828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xmlns="" id="{AC6D42D6-CB00-43EF-9C19-4ED9B7420F0E}"/>
              </a:ext>
            </a:extLst>
          </p:cNvPr>
          <p:cNvSpPr>
            <a:spLocks noGrp="1" noRot="1" noChangeAspect="1" noTextEdit="1"/>
          </p:cNvSpPr>
          <p:nvPr>
            <p:ph type="sldImg"/>
          </p:nvPr>
        </p:nvSpPr>
        <p:spPr>
          <a:xfrm>
            <a:off x="331788" y="863600"/>
            <a:ext cx="6134100" cy="3451225"/>
          </a:xfrm>
          <a:ln/>
        </p:spPr>
      </p:sp>
      <p:sp>
        <p:nvSpPr>
          <p:cNvPr id="41987" name="Notes Placeholder 2">
            <a:extLst>
              <a:ext uri="{FF2B5EF4-FFF2-40B4-BE49-F238E27FC236}">
                <a16:creationId xmlns:a16="http://schemas.microsoft.com/office/drawing/2014/main" xmlns="" id="{933BA970-EF83-4F92-BD7E-087D376A44B2}"/>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r>
              <a:rPr lang="en-GB" altLang="en-US" dirty="0">
                <a:cs typeface="Arial" panose="020B0604020202020204" pitchFamily="34" charset="0"/>
              </a:rPr>
              <a:t> AML was the traditional language of </a:t>
            </a:r>
            <a:r>
              <a:rPr lang="en-GB" altLang="en-US" dirty="0" err="1">
                <a:cs typeface="Arial" panose="020B0604020202020204" pitchFamily="34" charset="0"/>
              </a:rPr>
              <a:t>ArcWorkstation</a:t>
            </a:r>
            <a:r>
              <a:rPr lang="en-GB" altLang="en-US" dirty="0">
                <a:cs typeface="Arial" panose="020B0604020202020204" pitchFamily="34" charset="0"/>
              </a:rPr>
              <a:t>, but it still runs as a scripting language in </a:t>
            </a:r>
            <a:r>
              <a:rPr lang="en-GB" altLang="en-US" dirty="0" err="1">
                <a:cs typeface="Arial" panose="020B0604020202020204" pitchFamily="34" charset="0"/>
              </a:rPr>
              <a:t>ArcDesktop</a:t>
            </a:r>
            <a:r>
              <a:rPr lang="en-GB" altLang="en-US" dirty="0">
                <a:cs typeface="Arial" panose="020B0604020202020204" pitchFamily="34" charset="0"/>
              </a:rPr>
              <a:t>. </a:t>
            </a:r>
          </a:p>
          <a:p>
            <a:r>
              <a:rPr lang="en-GB" altLang="en-US" dirty="0">
                <a:cs typeface="Arial" panose="020B0604020202020204" pitchFamily="34" charset="0"/>
              </a:rPr>
              <a:t> For more on </a:t>
            </a:r>
            <a:r>
              <a:rPr lang="en-GB" altLang="en-US" dirty="0" err="1">
                <a:cs typeface="Arial" panose="020B0604020202020204" pitchFamily="34" charset="0"/>
              </a:rPr>
              <a:t>ArcWorkstation</a:t>
            </a:r>
            <a:r>
              <a:rPr lang="en-GB" altLang="en-US" dirty="0">
                <a:cs typeface="Arial" panose="020B0604020202020204" pitchFamily="34" charset="0"/>
              </a:rPr>
              <a:t> and AML, see the extra notes in </a:t>
            </a:r>
            <a:r>
              <a:rPr lang="en-GB" altLang="en-US" dirty="0" smtClean="0">
                <a:cs typeface="Arial" panose="020B0604020202020204" pitchFamily="34" charset="0"/>
              </a:rPr>
              <a:t>the </a:t>
            </a:r>
            <a:r>
              <a:rPr lang="en-GB" altLang="en-US" dirty="0">
                <a:cs typeface="Arial" panose="020B0604020202020204" pitchFamily="34" charset="0"/>
              </a:rPr>
              <a:t>Using GIS course. </a:t>
            </a:r>
            <a:endParaRPr lang="en-GB" altLang="en-US" dirty="0" smtClean="0">
              <a:cs typeface="Arial" panose="020B0604020202020204" pitchFamily="34" charset="0"/>
            </a:endParaRPr>
          </a:p>
          <a:p>
            <a:r>
              <a:rPr lang="en-GB" altLang="en-US" dirty="0" smtClean="0">
                <a:cs typeface="Arial" panose="020B0604020202020204" pitchFamily="34" charset="0"/>
              </a:rPr>
              <a:t>http://desktop.arcgis.com/en/arcmap/latest/analyze/creating-tools/using-amls-with-script-tools.htm</a:t>
            </a:r>
            <a:endParaRPr lang="en-GB" altLang="en-US" dirty="0">
              <a:cs typeface="Arial" panose="020B0604020202020204" pitchFamily="34" charset="0"/>
            </a:endParaRPr>
          </a:p>
        </p:txBody>
      </p:sp>
      <p:sp>
        <p:nvSpPr>
          <p:cNvPr id="41988" name="Slide Number Placeholder 3">
            <a:extLst>
              <a:ext uri="{FF2B5EF4-FFF2-40B4-BE49-F238E27FC236}">
                <a16:creationId xmlns:a16="http://schemas.microsoft.com/office/drawing/2014/main" xmlns="" id="{006FF602-5C1A-4E3A-B4FD-5AC0AE8AB893}"/>
              </a:ext>
            </a:extLst>
          </p:cNvPr>
          <p:cNvSpPr>
            <a:spLocks noGrp="1"/>
          </p:cNvSpPr>
          <p:nvPr>
            <p:ph type="sldNum" sz="quarter" idx="4294967295"/>
          </p:nvPr>
        </p:nvSpPr>
        <p:spPr bwMode="auto">
          <a:xfrm>
            <a:off x="3849688" y="9378950"/>
            <a:ext cx="2946400" cy="4937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cs typeface="Arial" panose="020B0604020202020204" pitchFamily="34" charset="0"/>
              </a:defRPr>
            </a:lvl1pPr>
            <a:lvl2pPr marL="742950" indent="-285750">
              <a:spcBef>
                <a:spcPct val="30000"/>
              </a:spcBef>
              <a:defRPr sz="1200">
                <a:solidFill>
                  <a:schemeClr val="tx1"/>
                </a:solidFill>
                <a:latin typeface="Times New Roman" panose="02020603050405020304" pitchFamily="18" charset="0"/>
                <a:cs typeface="Arial" panose="020B0604020202020204" pitchFamily="34" charset="0"/>
              </a:defRPr>
            </a:lvl2pPr>
            <a:lvl3pPr marL="1143000" indent="-228600">
              <a:spcBef>
                <a:spcPct val="30000"/>
              </a:spcBef>
              <a:defRPr sz="1200">
                <a:solidFill>
                  <a:schemeClr val="tx1"/>
                </a:solidFill>
                <a:latin typeface="Times New Roman" panose="02020603050405020304" pitchFamily="18" charset="0"/>
                <a:cs typeface="Arial" panose="020B0604020202020204" pitchFamily="34" charset="0"/>
              </a:defRPr>
            </a:lvl3pPr>
            <a:lvl4pPr marL="1600200" indent="-228600">
              <a:spcBef>
                <a:spcPct val="30000"/>
              </a:spcBef>
              <a:defRPr sz="1200">
                <a:solidFill>
                  <a:schemeClr val="tx1"/>
                </a:solidFill>
                <a:latin typeface="Times New Roman" panose="02020603050405020304" pitchFamily="18" charset="0"/>
                <a:cs typeface="Arial" panose="020B0604020202020204" pitchFamily="34" charset="0"/>
              </a:defRPr>
            </a:lvl4pPr>
            <a:lvl5pPr marL="2057400" indent="-228600">
              <a:spcBef>
                <a:spcPct val="30000"/>
              </a:spcBef>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9pPr>
          </a:lstStyle>
          <a:p>
            <a:pPr eaLnBrk="1" hangingPunct="1">
              <a:spcBef>
                <a:spcPct val="0"/>
              </a:spcBef>
            </a:pPr>
            <a:fld id="{B475523F-BF13-403A-918E-E9C007F34732}" type="slidenum">
              <a:rPr lang="en-GB" altLang="en-US" sz="1800">
                <a:latin typeface="Arial" panose="020B0604020202020204" pitchFamily="34" charset="0"/>
              </a:rPr>
              <a:pPr eaLnBrk="1" hangingPunct="1">
                <a:spcBef>
                  <a:spcPct val="0"/>
                </a:spcBef>
              </a:pPr>
              <a:t>19</a:t>
            </a:fld>
            <a:endParaRPr lang="en-GB" altLang="en-US" sz="1800">
              <a:latin typeface="Arial" panose="020B0604020202020204" pitchFamily="34" charset="0"/>
            </a:endParaRPr>
          </a:p>
        </p:txBody>
      </p:sp>
    </p:spTree>
    <p:extLst>
      <p:ext uri="{BB962C8B-B14F-4D97-AF65-F5344CB8AC3E}">
        <p14:creationId xmlns:p14="http://schemas.microsoft.com/office/powerpoint/2010/main" val="8479702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a:extLst>
              <a:ext uri="{FF2B5EF4-FFF2-40B4-BE49-F238E27FC236}">
                <a16:creationId xmlns:a16="http://schemas.microsoft.com/office/drawing/2014/main" xmlns="" id="{FC319CD3-31D5-4FFF-9922-1084365F815D}"/>
              </a:ext>
            </a:extLst>
          </p:cNvPr>
          <p:cNvSpPr>
            <a:spLocks noGrp="1" noChangeArrowheads="1"/>
          </p:cNvSpPr>
          <p:nvPr>
            <p:ph type="sldNum" sz="quarter" idx="4294967295"/>
          </p:nvPr>
        </p:nvSpPr>
        <p:spPr bwMode="auto">
          <a:xfrm>
            <a:off x="3849688" y="9378950"/>
            <a:ext cx="2946400" cy="4937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cs typeface="Arial" panose="020B0604020202020204" pitchFamily="34" charset="0"/>
              </a:defRPr>
            </a:lvl1pPr>
            <a:lvl2pPr marL="742950" indent="-285750">
              <a:spcBef>
                <a:spcPct val="30000"/>
              </a:spcBef>
              <a:defRPr sz="1200">
                <a:solidFill>
                  <a:schemeClr val="tx1"/>
                </a:solidFill>
                <a:latin typeface="Times New Roman" panose="02020603050405020304" pitchFamily="18" charset="0"/>
                <a:cs typeface="Arial" panose="020B0604020202020204" pitchFamily="34" charset="0"/>
              </a:defRPr>
            </a:lvl2pPr>
            <a:lvl3pPr marL="1143000" indent="-228600">
              <a:spcBef>
                <a:spcPct val="30000"/>
              </a:spcBef>
              <a:defRPr sz="1200">
                <a:solidFill>
                  <a:schemeClr val="tx1"/>
                </a:solidFill>
                <a:latin typeface="Times New Roman" panose="02020603050405020304" pitchFamily="18" charset="0"/>
                <a:cs typeface="Arial" panose="020B0604020202020204" pitchFamily="34" charset="0"/>
              </a:defRPr>
            </a:lvl3pPr>
            <a:lvl4pPr marL="1600200" indent="-228600">
              <a:spcBef>
                <a:spcPct val="30000"/>
              </a:spcBef>
              <a:defRPr sz="1200">
                <a:solidFill>
                  <a:schemeClr val="tx1"/>
                </a:solidFill>
                <a:latin typeface="Times New Roman" panose="02020603050405020304" pitchFamily="18" charset="0"/>
                <a:cs typeface="Arial" panose="020B0604020202020204" pitchFamily="34" charset="0"/>
              </a:defRPr>
            </a:lvl4pPr>
            <a:lvl5pPr marL="2057400" indent="-228600">
              <a:spcBef>
                <a:spcPct val="30000"/>
              </a:spcBef>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9pPr>
          </a:lstStyle>
          <a:p>
            <a:pPr eaLnBrk="1" hangingPunct="1">
              <a:spcBef>
                <a:spcPct val="0"/>
              </a:spcBef>
            </a:pPr>
            <a:fld id="{F0778D94-C68E-4DF1-AA81-D2336C670E13}" type="slidenum">
              <a:rPr lang="en-US" altLang="en-US" sz="1800">
                <a:latin typeface="Arial" panose="020B0604020202020204" pitchFamily="34" charset="0"/>
              </a:rPr>
              <a:pPr eaLnBrk="1" hangingPunct="1">
                <a:spcBef>
                  <a:spcPct val="0"/>
                </a:spcBef>
              </a:pPr>
              <a:t>20</a:t>
            </a:fld>
            <a:endParaRPr lang="en-US" altLang="en-US" sz="1800">
              <a:latin typeface="Arial" panose="020B0604020202020204" pitchFamily="34" charset="0"/>
            </a:endParaRPr>
          </a:p>
        </p:txBody>
      </p:sp>
      <p:sp>
        <p:nvSpPr>
          <p:cNvPr id="44035" name="Rectangle 2">
            <a:extLst>
              <a:ext uri="{FF2B5EF4-FFF2-40B4-BE49-F238E27FC236}">
                <a16:creationId xmlns:a16="http://schemas.microsoft.com/office/drawing/2014/main" xmlns="" id="{268F2DEA-7A34-454E-B1C4-0AF615452D83}"/>
              </a:ext>
            </a:extLst>
          </p:cNvPr>
          <p:cNvSpPr>
            <a:spLocks noGrp="1" noRot="1" noChangeAspect="1" noChangeArrowheads="1" noTextEdit="1"/>
          </p:cNvSpPr>
          <p:nvPr>
            <p:ph type="sldImg"/>
          </p:nvPr>
        </p:nvSpPr>
        <p:spPr>
          <a:xfrm>
            <a:off x="331788" y="863600"/>
            <a:ext cx="6134100" cy="3451225"/>
          </a:xfrm>
          <a:ln/>
        </p:spPr>
      </p:sp>
      <p:sp>
        <p:nvSpPr>
          <p:cNvPr id="44036" name="Rectangle 3">
            <a:extLst>
              <a:ext uri="{FF2B5EF4-FFF2-40B4-BE49-F238E27FC236}">
                <a16:creationId xmlns:a16="http://schemas.microsoft.com/office/drawing/2014/main" xmlns="" id="{1AC865A3-51BE-48EA-88F1-43B03A4E36BD}"/>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pPr eaLnBrk="1" hangingPunct="1"/>
            <a:r>
              <a:rPr lang="en-GB" altLang="en-US" dirty="0">
                <a:cs typeface="Arial" panose="020B0604020202020204" pitchFamily="34" charset="0"/>
              </a:rPr>
              <a:t>AML is the </a:t>
            </a:r>
            <a:r>
              <a:rPr lang="en-GB" altLang="en-US" dirty="0" err="1">
                <a:cs typeface="Arial" panose="020B0604020202020204" pitchFamily="34" charset="0"/>
              </a:rPr>
              <a:t>latin</a:t>
            </a:r>
            <a:r>
              <a:rPr lang="en-GB" altLang="en-US" dirty="0">
                <a:cs typeface="Arial" panose="020B0604020202020204" pitchFamily="34" charset="0"/>
              </a:rPr>
              <a:t> of the GIS world, while Avenue is completely dead</a:t>
            </a:r>
            <a:r>
              <a:rPr lang="en-GB" altLang="en-US" dirty="0" smtClean="0">
                <a:cs typeface="Arial" panose="020B0604020202020204" pitchFamily="34" charset="0"/>
              </a:rPr>
              <a:t>.</a:t>
            </a:r>
          </a:p>
          <a:p>
            <a:pPr eaLnBrk="1" hangingPunct="1"/>
            <a:r>
              <a:rPr lang="en-GB" altLang="en-US" dirty="0" smtClean="0">
                <a:cs typeface="Arial" panose="020B0604020202020204" pitchFamily="34" charset="0"/>
              </a:rPr>
              <a:t>http://desktop.arcgis.com/en/arcmap/latest/analyze/creating-tools/using-amls-with-script-tools.htm</a:t>
            </a:r>
            <a:endParaRPr lang="en-GB" altLang="en-US" dirty="0">
              <a:cs typeface="Arial" panose="020B0604020202020204" pitchFamily="34" charset="0"/>
            </a:endParaRPr>
          </a:p>
        </p:txBody>
      </p:sp>
    </p:spTree>
    <p:extLst>
      <p:ext uri="{BB962C8B-B14F-4D97-AF65-F5344CB8AC3E}">
        <p14:creationId xmlns:p14="http://schemas.microsoft.com/office/powerpoint/2010/main" val="6803987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D71631D-B206-4E12-8AB2-DDE63A41DC15}" type="slidenum">
              <a:rPr lang="en-GB" smtClean="0"/>
              <a:t>21</a:t>
            </a:fld>
            <a:endParaRPr lang="en-GB"/>
          </a:p>
        </p:txBody>
      </p:sp>
    </p:spTree>
    <p:extLst>
      <p:ext uri="{BB962C8B-B14F-4D97-AF65-F5344CB8AC3E}">
        <p14:creationId xmlns:p14="http://schemas.microsoft.com/office/powerpoint/2010/main" val="37245479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a:extLst>
              <a:ext uri="{FF2B5EF4-FFF2-40B4-BE49-F238E27FC236}">
                <a16:creationId xmlns:a16="http://schemas.microsoft.com/office/drawing/2014/main" xmlns="" id="{D4083A1A-15C7-40CF-810F-F37A9A82FE9D}"/>
              </a:ext>
            </a:extLst>
          </p:cNvPr>
          <p:cNvSpPr>
            <a:spLocks noGrp="1" noRot="1" noChangeAspect="1" noTextEdit="1"/>
          </p:cNvSpPr>
          <p:nvPr>
            <p:ph type="sldImg"/>
          </p:nvPr>
        </p:nvSpPr>
        <p:spPr>
          <a:xfrm>
            <a:off x="331788" y="863600"/>
            <a:ext cx="6134100" cy="3451225"/>
          </a:xfrm>
          <a:ln/>
        </p:spPr>
      </p:sp>
      <p:sp>
        <p:nvSpPr>
          <p:cNvPr id="47107" name="Notes Placeholder 2">
            <a:extLst>
              <a:ext uri="{FF2B5EF4-FFF2-40B4-BE49-F238E27FC236}">
                <a16:creationId xmlns:a16="http://schemas.microsoft.com/office/drawing/2014/main" xmlns="" id="{6FF85D0A-D447-4D00-B6AC-7173E256DBE9}"/>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r>
              <a:rPr lang="en-GB" altLang="en-US" dirty="0">
                <a:cs typeface="Arial" panose="020B0604020202020204" pitchFamily="34" charset="0"/>
              </a:rPr>
              <a:t>These methods are all very well and good, but they are limited in the tools they can access and the external code they can access. Therefore we’ll be looking at how to integrate a higher level language into Arc. With </a:t>
            </a:r>
            <a:r>
              <a:rPr lang="en-GB" altLang="en-US" dirty="0" smtClean="0">
                <a:cs typeface="Arial" panose="020B0604020202020204" pitchFamily="34" charset="0"/>
              </a:rPr>
              <a:t>Python we </a:t>
            </a:r>
            <a:r>
              <a:rPr lang="en-GB" altLang="en-US" dirty="0">
                <a:cs typeface="Arial" panose="020B0604020202020204" pitchFamily="34" charset="0"/>
              </a:rPr>
              <a:t>gain all the above advantages.</a:t>
            </a:r>
          </a:p>
        </p:txBody>
      </p:sp>
    </p:spTree>
    <p:extLst>
      <p:ext uri="{BB962C8B-B14F-4D97-AF65-F5344CB8AC3E}">
        <p14:creationId xmlns:p14="http://schemas.microsoft.com/office/powerpoint/2010/main" val="27446132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xmlns="" id="{B90D41BB-1C53-4671-B657-DAB2AF0A9403}"/>
              </a:ext>
            </a:extLst>
          </p:cNvPr>
          <p:cNvSpPr>
            <a:spLocks noGrp="1" noRot="1" noChangeAspect="1" noTextEdit="1"/>
          </p:cNvSpPr>
          <p:nvPr>
            <p:ph type="sldImg"/>
          </p:nvPr>
        </p:nvSpPr>
        <p:spPr>
          <a:xfrm>
            <a:off x="331788" y="863600"/>
            <a:ext cx="6134100" cy="3451225"/>
          </a:xfrm>
          <a:ln/>
        </p:spPr>
      </p:sp>
      <p:sp>
        <p:nvSpPr>
          <p:cNvPr id="7171" name="Notes Placeholder 2">
            <a:extLst>
              <a:ext uri="{FF2B5EF4-FFF2-40B4-BE49-F238E27FC236}">
                <a16:creationId xmlns:a16="http://schemas.microsoft.com/office/drawing/2014/main" xmlns="" id="{9504F985-9DDB-4857-B473-DD54B9D29754}"/>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US" altLang="en-US">
              <a:cs typeface="Arial" panose="020B0604020202020204" pitchFamily="34" charset="0"/>
            </a:endParaRPr>
          </a:p>
        </p:txBody>
      </p:sp>
    </p:spTree>
    <p:extLst>
      <p:ext uri="{BB962C8B-B14F-4D97-AF65-F5344CB8AC3E}">
        <p14:creationId xmlns:p14="http://schemas.microsoft.com/office/powerpoint/2010/main" val="37670501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a:extLst>
              <a:ext uri="{FF2B5EF4-FFF2-40B4-BE49-F238E27FC236}">
                <a16:creationId xmlns:a16="http://schemas.microsoft.com/office/drawing/2014/main" xmlns="" id="{8899C02B-6B36-448D-9653-354D02A528E2}"/>
              </a:ext>
            </a:extLst>
          </p:cNvPr>
          <p:cNvSpPr>
            <a:spLocks noGrp="1" noRot="1" noChangeAspect="1" noTextEdit="1"/>
          </p:cNvSpPr>
          <p:nvPr>
            <p:ph type="sldImg"/>
          </p:nvPr>
        </p:nvSpPr>
        <p:spPr>
          <a:xfrm>
            <a:off x="331788" y="863600"/>
            <a:ext cx="6134100" cy="3451225"/>
          </a:xfrm>
          <a:ln/>
        </p:spPr>
      </p:sp>
      <p:sp>
        <p:nvSpPr>
          <p:cNvPr id="9219" name="Notes Placeholder 2">
            <a:extLst>
              <a:ext uri="{FF2B5EF4-FFF2-40B4-BE49-F238E27FC236}">
                <a16:creationId xmlns:a16="http://schemas.microsoft.com/office/drawing/2014/main" xmlns="" id="{2F6E079A-E7F5-46CB-9963-479D47203D3A}"/>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GB" altLang="en-US">
              <a:cs typeface="Arial" panose="020B0604020202020204" pitchFamily="34" charset="0"/>
            </a:endParaRPr>
          </a:p>
          <a:p>
            <a:endParaRPr lang="en-GB" altLang="en-US">
              <a:cs typeface="Arial" panose="020B0604020202020204" pitchFamily="34" charset="0"/>
            </a:endParaRPr>
          </a:p>
          <a:p>
            <a:endParaRPr lang="en-GB" altLang="en-US">
              <a:cs typeface="Arial" panose="020B0604020202020204" pitchFamily="34" charset="0"/>
            </a:endParaRPr>
          </a:p>
        </p:txBody>
      </p:sp>
    </p:spTree>
    <p:extLst>
      <p:ext uri="{BB962C8B-B14F-4D97-AF65-F5344CB8AC3E}">
        <p14:creationId xmlns:p14="http://schemas.microsoft.com/office/powerpoint/2010/main" val="13057157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xmlns="" id="{477BF7C3-9FA9-43AD-B19A-4919DDC4C5D9}"/>
              </a:ext>
            </a:extLst>
          </p:cNvPr>
          <p:cNvSpPr>
            <a:spLocks noGrp="1" noRot="1" noChangeAspect="1" noTextEdit="1"/>
          </p:cNvSpPr>
          <p:nvPr>
            <p:ph type="sldImg"/>
          </p:nvPr>
        </p:nvSpPr>
        <p:spPr>
          <a:xfrm>
            <a:off x="331788" y="863600"/>
            <a:ext cx="6134100" cy="3451225"/>
          </a:xfrm>
          <a:ln/>
        </p:spPr>
      </p:sp>
      <p:sp>
        <p:nvSpPr>
          <p:cNvPr id="14339" name="Notes Placeholder 2">
            <a:extLst>
              <a:ext uri="{FF2B5EF4-FFF2-40B4-BE49-F238E27FC236}">
                <a16:creationId xmlns:a16="http://schemas.microsoft.com/office/drawing/2014/main" xmlns="" id="{71A0F9D6-E91B-40E2-9148-44051F9B39A4}"/>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GB" altLang="en-US">
              <a:cs typeface="Arial" panose="020B0604020202020204" pitchFamily="34" charset="0"/>
            </a:endParaRPr>
          </a:p>
          <a:p>
            <a:endParaRPr lang="en-GB" altLang="en-US">
              <a:cs typeface="Arial" panose="020B0604020202020204" pitchFamily="34" charset="0"/>
            </a:endParaRPr>
          </a:p>
          <a:p>
            <a:endParaRPr lang="en-GB" altLang="en-US">
              <a:cs typeface="Arial" panose="020B0604020202020204" pitchFamily="34" charset="0"/>
            </a:endParaRPr>
          </a:p>
        </p:txBody>
      </p:sp>
    </p:spTree>
    <p:extLst>
      <p:ext uri="{BB962C8B-B14F-4D97-AF65-F5344CB8AC3E}">
        <p14:creationId xmlns:p14="http://schemas.microsoft.com/office/powerpoint/2010/main" val="24439433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xmlns="" id="{3D2417B4-5FA2-4C08-B8DA-C7EB0BF5663F}"/>
              </a:ext>
            </a:extLst>
          </p:cNvPr>
          <p:cNvSpPr>
            <a:spLocks noGrp="1" noRot="1" noChangeAspect="1" noTextEdit="1"/>
          </p:cNvSpPr>
          <p:nvPr>
            <p:ph type="sldImg"/>
          </p:nvPr>
        </p:nvSpPr>
        <p:spPr>
          <a:xfrm>
            <a:off x="331788" y="863600"/>
            <a:ext cx="6134100" cy="3451225"/>
          </a:xfrm>
          <a:ln/>
        </p:spPr>
      </p:sp>
      <p:sp>
        <p:nvSpPr>
          <p:cNvPr id="16387" name="Notes Placeholder 2">
            <a:extLst>
              <a:ext uri="{FF2B5EF4-FFF2-40B4-BE49-F238E27FC236}">
                <a16:creationId xmlns:a16="http://schemas.microsoft.com/office/drawing/2014/main" xmlns="" id="{CEB4227A-10D7-4D08-9C56-EB4935F22379}"/>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cs typeface="Arial" panose="020B0604020202020204" pitchFamily="34" charset="0"/>
            </a:endParaRPr>
          </a:p>
        </p:txBody>
      </p:sp>
    </p:spTree>
    <p:extLst>
      <p:ext uri="{BB962C8B-B14F-4D97-AF65-F5344CB8AC3E}">
        <p14:creationId xmlns:p14="http://schemas.microsoft.com/office/powerpoint/2010/main" val="20061275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xmlns="" id="{1B596779-3854-46D6-AB26-82591BACC8C9}"/>
              </a:ext>
            </a:extLst>
          </p:cNvPr>
          <p:cNvSpPr>
            <a:spLocks noGrp="1" noRot="1" noChangeAspect="1" noTextEdit="1"/>
          </p:cNvSpPr>
          <p:nvPr>
            <p:ph type="sldImg"/>
          </p:nvPr>
        </p:nvSpPr>
        <p:spPr>
          <a:xfrm>
            <a:off x="331788" y="863600"/>
            <a:ext cx="6134100" cy="3451225"/>
          </a:xfrm>
          <a:ln/>
        </p:spPr>
      </p:sp>
      <p:sp>
        <p:nvSpPr>
          <p:cNvPr id="20483" name="Notes Placeholder 2">
            <a:extLst>
              <a:ext uri="{FF2B5EF4-FFF2-40B4-BE49-F238E27FC236}">
                <a16:creationId xmlns:a16="http://schemas.microsoft.com/office/drawing/2014/main" xmlns="" id="{AFA6AF25-59D4-4DA1-9F4F-14E67115ADD2}"/>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pPr>
              <a:buFontTx/>
              <a:buNone/>
            </a:pPr>
            <a:r>
              <a:rPr lang="en-US" altLang="en-US" dirty="0" smtClean="0">
                <a:cs typeface="Arial" panose="020B0604020202020204" pitchFamily="34" charset="0"/>
              </a:rPr>
              <a:t>http://desktop.arcgis.com/en/arcmap/latest/extensions/tracking-analyst/124-applying-a-custom-vb-action-to-a-real-time-layer.htm</a:t>
            </a:r>
          </a:p>
          <a:p>
            <a:pPr>
              <a:buFontTx/>
              <a:buNone/>
            </a:pPr>
            <a:r>
              <a:rPr lang="en-US" altLang="en-US" dirty="0" smtClean="0">
                <a:cs typeface="Arial" panose="020B0604020202020204" pitchFamily="34" charset="0"/>
              </a:rPr>
              <a:t>http://desktop.arcgis.com/en/system-requirements/latest/arcobjects-sdk-system-requirements.htm</a:t>
            </a:r>
            <a:endParaRPr lang="en-US" altLang="en-US" dirty="0">
              <a:cs typeface="Arial" panose="020B0604020202020204" pitchFamily="34" charset="0"/>
            </a:endParaRPr>
          </a:p>
        </p:txBody>
      </p:sp>
      <p:sp>
        <p:nvSpPr>
          <p:cNvPr id="20484" name="Slide Number Placeholder 3">
            <a:extLst>
              <a:ext uri="{FF2B5EF4-FFF2-40B4-BE49-F238E27FC236}">
                <a16:creationId xmlns:a16="http://schemas.microsoft.com/office/drawing/2014/main" xmlns="" id="{D0E152BE-341C-4A4A-86E5-5A8B8068F7CA}"/>
              </a:ext>
            </a:extLst>
          </p:cNvPr>
          <p:cNvSpPr>
            <a:spLocks noGrp="1"/>
          </p:cNvSpPr>
          <p:nvPr>
            <p:ph type="sldNum" sz="quarter" idx="4294967295"/>
          </p:nvPr>
        </p:nvSpPr>
        <p:spPr bwMode="auto">
          <a:xfrm>
            <a:off x="3849688" y="9378950"/>
            <a:ext cx="2946400" cy="4937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cs typeface="Arial" panose="020B0604020202020204" pitchFamily="34" charset="0"/>
              </a:defRPr>
            </a:lvl1pPr>
            <a:lvl2pPr marL="742950" indent="-285750">
              <a:spcBef>
                <a:spcPct val="30000"/>
              </a:spcBef>
              <a:defRPr sz="1200">
                <a:solidFill>
                  <a:schemeClr val="tx1"/>
                </a:solidFill>
                <a:latin typeface="Times New Roman" panose="02020603050405020304" pitchFamily="18" charset="0"/>
                <a:cs typeface="Arial" panose="020B0604020202020204" pitchFamily="34" charset="0"/>
              </a:defRPr>
            </a:lvl2pPr>
            <a:lvl3pPr marL="1143000" indent="-228600">
              <a:spcBef>
                <a:spcPct val="30000"/>
              </a:spcBef>
              <a:defRPr sz="1200">
                <a:solidFill>
                  <a:schemeClr val="tx1"/>
                </a:solidFill>
                <a:latin typeface="Times New Roman" panose="02020603050405020304" pitchFamily="18" charset="0"/>
                <a:cs typeface="Arial" panose="020B0604020202020204" pitchFamily="34" charset="0"/>
              </a:defRPr>
            </a:lvl3pPr>
            <a:lvl4pPr marL="1600200" indent="-228600">
              <a:spcBef>
                <a:spcPct val="30000"/>
              </a:spcBef>
              <a:defRPr sz="1200">
                <a:solidFill>
                  <a:schemeClr val="tx1"/>
                </a:solidFill>
                <a:latin typeface="Times New Roman" panose="02020603050405020304" pitchFamily="18" charset="0"/>
                <a:cs typeface="Arial" panose="020B0604020202020204" pitchFamily="34" charset="0"/>
              </a:defRPr>
            </a:lvl4pPr>
            <a:lvl5pPr marL="2057400" indent="-228600">
              <a:spcBef>
                <a:spcPct val="30000"/>
              </a:spcBef>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9pPr>
          </a:lstStyle>
          <a:p>
            <a:pPr eaLnBrk="1" hangingPunct="1">
              <a:spcBef>
                <a:spcPct val="0"/>
              </a:spcBef>
            </a:pPr>
            <a:fld id="{F2045739-5D2D-410C-8651-D17FD0A625A8}" type="slidenum">
              <a:rPr lang="en-GB" altLang="en-US" sz="1800">
                <a:latin typeface="Arial" panose="020B0604020202020204" pitchFamily="34" charset="0"/>
              </a:rPr>
              <a:pPr eaLnBrk="1" hangingPunct="1">
                <a:spcBef>
                  <a:spcPct val="0"/>
                </a:spcBef>
              </a:pPr>
              <a:t>8</a:t>
            </a:fld>
            <a:endParaRPr lang="en-GB" altLang="en-US" sz="1800">
              <a:latin typeface="Arial" panose="020B0604020202020204" pitchFamily="34" charset="0"/>
            </a:endParaRPr>
          </a:p>
        </p:txBody>
      </p:sp>
    </p:spTree>
    <p:extLst>
      <p:ext uri="{BB962C8B-B14F-4D97-AF65-F5344CB8AC3E}">
        <p14:creationId xmlns:p14="http://schemas.microsoft.com/office/powerpoint/2010/main" val="9352277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xmlns="" id="{537CC9B7-BEF8-4E3B-AE14-E3E8285F12BA}"/>
              </a:ext>
            </a:extLst>
          </p:cNvPr>
          <p:cNvSpPr>
            <a:spLocks noGrp="1" noRot="1" noChangeAspect="1" noTextEdit="1"/>
          </p:cNvSpPr>
          <p:nvPr>
            <p:ph type="sldImg"/>
          </p:nvPr>
        </p:nvSpPr>
        <p:spPr>
          <a:xfrm>
            <a:off x="331788" y="863600"/>
            <a:ext cx="6134100" cy="3451225"/>
          </a:xfrm>
          <a:ln/>
        </p:spPr>
      </p:sp>
      <p:sp>
        <p:nvSpPr>
          <p:cNvPr id="24579" name="Notes Placeholder 2">
            <a:extLst>
              <a:ext uri="{FF2B5EF4-FFF2-40B4-BE49-F238E27FC236}">
                <a16:creationId xmlns:a16="http://schemas.microsoft.com/office/drawing/2014/main" xmlns="" id="{15FFA7A6-637C-4874-B80C-38706681F020}"/>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r>
              <a:rPr lang="en-GB" altLang="en-US" dirty="0">
                <a:cs typeface="Arial" panose="020B0604020202020204" pitchFamily="34" charset="0"/>
              </a:rPr>
              <a:t>The python window can run very simple lists of commands, essentially replacing the command line of </a:t>
            </a:r>
            <a:r>
              <a:rPr lang="en-GB" altLang="en-US" dirty="0" err="1">
                <a:cs typeface="Arial" panose="020B0604020202020204" pitchFamily="34" charset="0"/>
              </a:rPr>
              <a:t>ArcWorkstation</a:t>
            </a:r>
            <a:r>
              <a:rPr lang="en-GB" altLang="en-US" dirty="0">
                <a:cs typeface="Arial" panose="020B0604020202020204" pitchFamily="34" charset="0"/>
              </a:rPr>
              <a:t>, the old command-line driven version of Arc.</a:t>
            </a:r>
          </a:p>
        </p:txBody>
      </p:sp>
    </p:spTree>
    <p:extLst>
      <p:ext uri="{BB962C8B-B14F-4D97-AF65-F5344CB8AC3E}">
        <p14:creationId xmlns:p14="http://schemas.microsoft.com/office/powerpoint/2010/main" val="24340275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a:extLst>
              <a:ext uri="{FF2B5EF4-FFF2-40B4-BE49-F238E27FC236}">
                <a16:creationId xmlns:a16="http://schemas.microsoft.com/office/drawing/2014/main" xmlns="" id="{10DE7B6A-5A6D-4707-9B04-7221BB52DF7F}"/>
              </a:ext>
            </a:extLst>
          </p:cNvPr>
          <p:cNvSpPr>
            <a:spLocks noGrp="1" noChangeArrowheads="1"/>
          </p:cNvSpPr>
          <p:nvPr>
            <p:ph type="sldNum" sz="quarter" idx="4294967295"/>
          </p:nvPr>
        </p:nvSpPr>
        <p:spPr bwMode="auto">
          <a:xfrm>
            <a:off x="3849688" y="9378950"/>
            <a:ext cx="2946400" cy="49371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cs typeface="Arial" panose="020B0604020202020204" pitchFamily="34" charset="0"/>
              </a:defRPr>
            </a:lvl1pPr>
            <a:lvl2pPr marL="742950" indent="-285750">
              <a:spcBef>
                <a:spcPct val="30000"/>
              </a:spcBef>
              <a:defRPr sz="1200">
                <a:solidFill>
                  <a:schemeClr val="tx1"/>
                </a:solidFill>
                <a:latin typeface="Times New Roman" panose="02020603050405020304" pitchFamily="18" charset="0"/>
                <a:cs typeface="Arial" panose="020B0604020202020204" pitchFamily="34" charset="0"/>
              </a:defRPr>
            </a:lvl2pPr>
            <a:lvl3pPr marL="1143000" indent="-228600">
              <a:spcBef>
                <a:spcPct val="30000"/>
              </a:spcBef>
              <a:defRPr sz="1200">
                <a:solidFill>
                  <a:schemeClr val="tx1"/>
                </a:solidFill>
                <a:latin typeface="Times New Roman" panose="02020603050405020304" pitchFamily="18" charset="0"/>
                <a:cs typeface="Arial" panose="020B0604020202020204" pitchFamily="34" charset="0"/>
              </a:defRPr>
            </a:lvl3pPr>
            <a:lvl4pPr marL="1600200" indent="-228600">
              <a:spcBef>
                <a:spcPct val="30000"/>
              </a:spcBef>
              <a:defRPr sz="1200">
                <a:solidFill>
                  <a:schemeClr val="tx1"/>
                </a:solidFill>
                <a:latin typeface="Times New Roman" panose="02020603050405020304" pitchFamily="18" charset="0"/>
                <a:cs typeface="Arial" panose="020B0604020202020204" pitchFamily="34" charset="0"/>
              </a:defRPr>
            </a:lvl4pPr>
            <a:lvl5pPr marL="2057400" indent="-228600">
              <a:spcBef>
                <a:spcPct val="30000"/>
              </a:spcBef>
              <a:defRPr sz="12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cs typeface="Arial" panose="020B0604020202020204" pitchFamily="34" charset="0"/>
              </a:defRPr>
            </a:lvl9pPr>
          </a:lstStyle>
          <a:p>
            <a:pPr eaLnBrk="1" hangingPunct="1">
              <a:spcBef>
                <a:spcPct val="0"/>
              </a:spcBef>
            </a:pPr>
            <a:fld id="{DD9A4A2E-0CFB-41A7-B5FB-CEBD6084DB83}" type="slidenum">
              <a:rPr lang="en-US" altLang="en-US" sz="1800">
                <a:latin typeface="Arial" panose="020B0604020202020204" pitchFamily="34" charset="0"/>
              </a:rPr>
              <a:pPr eaLnBrk="1" hangingPunct="1">
                <a:spcBef>
                  <a:spcPct val="0"/>
                </a:spcBef>
              </a:pPr>
              <a:t>10</a:t>
            </a:fld>
            <a:endParaRPr lang="en-US" altLang="en-US" sz="1800">
              <a:latin typeface="Arial" panose="020B0604020202020204" pitchFamily="34" charset="0"/>
            </a:endParaRPr>
          </a:p>
        </p:txBody>
      </p:sp>
      <p:sp>
        <p:nvSpPr>
          <p:cNvPr id="26627" name="Rectangle 2">
            <a:extLst>
              <a:ext uri="{FF2B5EF4-FFF2-40B4-BE49-F238E27FC236}">
                <a16:creationId xmlns:a16="http://schemas.microsoft.com/office/drawing/2014/main" xmlns="" id="{D3C60966-3892-46C9-B05E-EA4B2817C8C5}"/>
              </a:ext>
            </a:extLst>
          </p:cNvPr>
          <p:cNvSpPr>
            <a:spLocks noGrp="1" noRot="1" noChangeAspect="1" noChangeArrowheads="1" noTextEdit="1"/>
          </p:cNvSpPr>
          <p:nvPr>
            <p:ph type="sldImg"/>
          </p:nvPr>
        </p:nvSpPr>
        <p:spPr>
          <a:xfrm>
            <a:off x="331788" y="863600"/>
            <a:ext cx="6134100" cy="3451225"/>
          </a:xfrm>
          <a:ln/>
        </p:spPr>
      </p:sp>
      <p:sp>
        <p:nvSpPr>
          <p:cNvPr id="26628" name="Rectangle 3">
            <a:extLst>
              <a:ext uri="{FF2B5EF4-FFF2-40B4-BE49-F238E27FC236}">
                <a16:creationId xmlns:a16="http://schemas.microsoft.com/office/drawing/2014/main" xmlns="" id="{1F341A37-7C70-4303-8C21-FC6B544E05F6}"/>
              </a:ext>
            </a:extLst>
          </p:cNvPr>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pPr eaLnBrk="1" hangingPunct="1"/>
            <a:r>
              <a:rPr lang="en-GB" altLang="en-US">
                <a:cs typeface="Arial" panose="020B0604020202020204" pitchFamily="34" charset="0"/>
              </a:rPr>
              <a:t>You can run the same sort of tools from their own wizards from within ArcToolbox. What we really need, however, is to run tools together, and multiple times. </a:t>
            </a:r>
          </a:p>
          <a:p>
            <a:pPr eaLnBrk="1" hangingPunct="1"/>
            <a:r>
              <a:rPr lang="en-GB" altLang="en-US">
                <a:cs typeface="Arial" panose="020B0604020202020204" pitchFamily="34" charset="0"/>
              </a:rPr>
              <a:t>As it happens, there is a system for doing that – it’s called “ModelBuilder”.</a:t>
            </a:r>
          </a:p>
        </p:txBody>
      </p:sp>
    </p:spTree>
    <p:extLst>
      <p:ext uri="{BB962C8B-B14F-4D97-AF65-F5344CB8AC3E}">
        <p14:creationId xmlns:p14="http://schemas.microsoft.com/office/powerpoint/2010/main" val="31068716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a:extLst>
              <a:ext uri="{FF2B5EF4-FFF2-40B4-BE49-F238E27FC236}">
                <a16:creationId xmlns:a16="http://schemas.microsoft.com/office/drawing/2014/main" xmlns="" id="{E51F1E20-94F6-4F24-B33F-7032E4A8212B}"/>
              </a:ext>
            </a:extLst>
          </p:cNvPr>
          <p:cNvSpPr>
            <a:spLocks noGrp="1" noRot="1" noChangeAspect="1" noTextEdit="1"/>
          </p:cNvSpPr>
          <p:nvPr>
            <p:ph type="sldImg"/>
          </p:nvPr>
        </p:nvSpPr>
        <p:spPr>
          <a:xfrm>
            <a:off x="331788" y="863600"/>
            <a:ext cx="6134100" cy="3451225"/>
          </a:xfrm>
          <a:ln/>
        </p:spPr>
      </p:sp>
      <p:sp>
        <p:nvSpPr>
          <p:cNvPr id="28675" name="Notes Placeholder 2">
            <a:extLst>
              <a:ext uri="{FF2B5EF4-FFF2-40B4-BE49-F238E27FC236}">
                <a16:creationId xmlns:a16="http://schemas.microsoft.com/office/drawing/2014/main" xmlns="" id="{0E940805-6EA7-4913-B12C-A995E85EA5B1}"/>
              </a:ext>
            </a:extLst>
          </p:cNvPr>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p>
            <a:endParaRPr lang="en-US" altLang="en-US">
              <a:cs typeface="Arial" panose="020B0604020202020204" pitchFamily="34" charset="0"/>
            </a:endParaRPr>
          </a:p>
        </p:txBody>
      </p:sp>
    </p:spTree>
    <p:extLst>
      <p:ext uri="{BB962C8B-B14F-4D97-AF65-F5344CB8AC3E}">
        <p14:creationId xmlns:p14="http://schemas.microsoft.com/office/powerpoint/2010/main" val="30284733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0500A7D-9843-4EC4-A336-FD5530D8337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xmlns="" id="{4EC741FA-4D69-426F-80F9-66E98914D63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xmlns="" id="{EC62FE98-6A5F-454F-924C-5379EF723CA3}"/>
              </a:ext>
            </a:extLst>
          </p:cNvPr>
          <p:cNvSpPr>
            <a:spLocks noGrp="1"/>
          </p:cNvSpPr>
          <p:nvPr>
            <p:ph type="dt" sz="half" idx="10"/>
          </p:nvPr>
        </p:nvSpPr>
        <p:spPr/>
        <p:txBody>
          <a:bodyPr/>
          <a:lstStyle/>
          <a:p>
            <a:fld id="{EFCFEBF4-E8FA-4DFF-976C-EAA9BEBEE218}" type="datetimeFigureOut">
              <a:rPr lang="en-GB" smtClean="0"/>
              <a:t>22/01/2018</a:t>
            </a:fld>
            <a:endParaRPr lang="en-GB"/>
          </a:p>
        </p:txBody>
      </p:sp>
      <p:sp>
        <p:nvSpPr>
          <p:cNvPr id="5" name="Footer Placeholder 4">
            <a:extLst>
              <a:ext uri="{FF2B5EF4-FFF2-40B4-BE49-F238E27FC236}">
                <a16:creationId xmlns:a16="http://schemas.microsoft.com/office/drawing/2014/main" xmlns="" id="{2ADA6A4A-EC99-4765-AE35-842850CD11C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4E987B1D-BF99-42D4-B72C-53901FDD9418}"/>
              </a:ext>
            </a:extLst>
          </p:cNvPr>
          <p:cNvSpPr>
            <a:spLocks noGrp="1"/>
          </p:cNvSpPr>
          <p:nvPr>
            <p:ph type="sldNum" sz="quarter" idx="12"/>
          </p:nvPr>
        </p:nvSpPr>
        <p:spPr/>
        <p:txBody>
          <a:bodyPr/>
          <a:lstStyle/>
          <a:p>
            <a:fld id="{2C17465D-B02E-4D6A-A509-FEA0E486BBF1}" type="slidenum">
              <a:rPr lang="en-GB" smtClean="0"/>
              <a:t>‹#›</a:t>
            </a:fld>
            <a:endParaRPr lang="en-GB"/>
          </a:p>
        </p:txBody>
      </p:sp>
    </p:spTree>
    <p:extLst>
      <p:ext uri="{BB962C8B-B14F-4D97-AF65-F5344CB8AC3E}">
        <p14:creationId xmlns:p14="http://schemas.microsoft.com/office/powerpoint/2010/main" val="28890227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7B460B1-D9B8-477C-A09F-6586653A6C4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DD1A9B87-AAFA-4F0E-9F8C-D59BB9037C6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E166E5A7-F122-426E-86AF-3C196022C7A6}"/>
              </a:ext>
            </a:extLst>
          </p:cNvPr>
          <p:cNvSpPr>
            <a:spLocks noGrp="1"/>
          </p:cNvSpPr>
          <p:nvPr>
            <p:ph type="dt" sz="half" idx="10"/>
          </p:nvPr>
        </p:nvSpPr>
        <p:spPr/>
        <p:txBody>
          <a:bodyPr/>
          <a:lstStyle/>
          <a:p>
            <a:fld id="{EFCFEBF4-E8FA-4DFF-976C-EAA9BEBEE218}" type="datetimeFigureOut">
              <a:rPr lang="en-GB" smtClean="0"/>
              <a:t>22/01/2018</a:t>
            </a:fld>
            <a:endParaRPr lang="en-GB"/>
          </a:p>
        </p:txBody>
      </p:sp>
      <p:sp>
        <p:nvSpPr>
          <p:cNvPr id="5" name="Footer Placeholder 4">
            <a:extLst>
              <a:ext uri="{FF2B5EF4-FFF2-40B4-BE49-F238E27FC236}">
                <a16:creationId xmlns:a16="http://schemas.microsoft.com/office/drawing/2014/main" xmlns="" id="{DAC6F0D1-506B-47B2-911F-C83AD6B11FA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5D636ADD-5035-4E7C-AE6D-12A8C12B31EE}"/>
              </a:ext>
            </a:extLst>
          </p:cNvPr>
          <p:cNvSpPr>
            <a:spLocks noGrp="1"/>
          </p:cNvSpPr>
          <p:nvPr>
            <p:ph type="sldNum" sz="quarter" idx="12"/>
          </p:nvPr>
        </p:nvSpPr>
        <p:spPr/>
        <p:txBody>
          <a:bodyPr/>
          <a:lstStyle/>
          <a:p>
            <a:fld id="{2C17465D-B02E-4D6A-A509-FEA0E486BBF1}" type="slidenum">
              <a:rPr lang="en-GB" smtClean="0"/>
              <a:t>‹#›</a:t>
            </a:fld>
            <a:endParaRPr lang="en-GB"/>
          </a:p>
        </p:txBody>
      </p:sp>
    </p:spTree>
    <p:extLst>
      <p:ext uri="{BB962C8B-B14F-4D97-AF65-F5344CB8AC3E}">
        <p14:creationId xmlns:p14="http://schemas.microsoft.com/office/powerpoint/2010/main" val="1220208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8FB1D2FF-7B87-439D-A814-1E993691A26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A653BA87-8B32-4416-A60F-5CEDD6A3ED1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CCE18C52-6895-4DDF-9736-7E2F48A9C88D}"/>
              </a:ext>
            </a:extLst>
          </p:cNvPr>
          <p:cNvSpPr>
            <a:spLocks noGrp="1"/>
          </p:cNvSpPr>
          <p:nvPr>
            <p:ph type="dt" sz="half" idx="10"/>
          </p:nvPr>
        </p:nvSpPr>
        <p:spPr/>
        <p:txBody>
          <a:bodyPr/>
          <a:lstStyle/>
          <a:p>
            <a:fld id="{EFCFEBF4-E8FA-4DFF-976C-EAA9BEBEE218}" type="datetimeFigureOut">
              <a:rPr lang="en-GB" smtClean="0"/>
              <a:t>22/01/2018</a:t>
            </a:fld>
            <a:endParaRPr lang="en-GB"/>
          </a:p>
        </p:txBody>
      </p:sp>
      <p:sp>
        <p:nvSpPr>
          <p:cNvPr id="5" name="Footer Placeholder 4">
            <a:extLst>
              <a:ext uri="{FF2B5EF4-FFF2-40B4-BE49-F238E27FC236}">
                <a16:creationId xmlns:a16="http://schemas.microsoft.com/office/drawing/2014/main" xmlns="" id="{76D6FDAF-EAEE-430F-986D-839ADCE264B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9472619D-60F4-44B0-A3D9-C673EB7BE8A4}"/>
              </a:ext>
            </a:extLst>
          </p:cNvPr>
          <p:cNvSpPr>
            <a:spLocks noGrp="1"/>
          </p:cNvSpPr>
          <p:nvPr>
            <p:ph type="sldNum" sz="quarter" idx="12"/>
          </p:nvPr>
        </p:nvSpPr>
        <p:spPr/>
        <p:txBody>
          <a:bodyPr/>
          <a:lstStyle/>
          <a:p>
            <a:fld id="{2C17465D-B02E-4D6A-A509-FEA0E486BBF1}" type="slidenum">
              <a:rPr lang="en-GB" smtClean="0"/>
              <a:t>‹#›</a:t>
            </a:fld>
            <a:endParaRPr lang="en-GB"/>
          </a:p>
        </p:txBody>
      </p:sp>
    </p:spTree>
    <p:extLst>
      <p:ext uri="{BB962C8B-B14F-4D97-AF65-F5344CB8AC3E}">
        <p14:creationId xmlns:p14="http://schemas.microsoft.com/office/powerpoint/2010/main" val="24321812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endParaRPr lang="en-GB"/>
          </a:p>
        </p:txBody>
      </p:sp>
      <p:sp>
        <p:nvSpPr>
          <p:cNvPr id="3" name="Text Placeholder 2"/>
          <p:cNvSpPr>
            <a:spLocks noGrp="1"/>
          </p:cNvSpPr>
          <p:nvPr>
            <p:ph type="body" sz="half" idx="1"/>
          </p:nvPr>
        </p:nvSpPr>
        <p:spPr>
          <a:xfrm>
            <a:off x="609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600201"/>
            <a:ext cx="5384800" cy="45307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xmlns="" id="{5735F006-8D95-4532-9EA3-863D56D376EB}"/>
              </a:ext>
            </a:extLst>
          </p:cNvPr>
          <p:cNvSpPr>
            <a:spLocks noGrp="1"/>
          </p:cNvSpPr>
          <p:nvPr>
            <p:ph type="dt" sz="half" idx="10"/>
          </p:nvPr>
        </p:nvSpPr>
        <p:spPr>
          <a:xfrm>
            <a:off x="609600" y="6248400"/>
            <a:ext cx="2844800" cy="457200"/>
          </a:xfrm>
        </p:spPr>
        <p:txBody>
          <a:bodyPr/>
          <a:lstStyle>
            <a:lvl1pPr>
              <a:defRPr/>
            </a:lvl1pPr>
          </a:lstStyle>
          <a:p>
            <a:pPr>
              <a:defRPr/>
            </a:pPr>
            <a:endParaRPr lang="en-GB"/>
          </a:p>
        </p:txBody>
      </p:sp>
      <p:sp>
        <p:nvSpPr>
          <p:cNvPr id="6" name="Footer Placeholder 5">
            <a:extLst>
              <a:ext uri="{FF2B5EF4-FFF2-40B4-BE49-F238E27FC236}">
                <a16:creationId xmlns:a16="http://schemas.microsoft.com/office/drawing/2014/main" xmlns="" id="{C75A989E-2575-471C-99AD-86ADA9B06037}"/>
              </a:ext>
            </a:extLst>
          </p:cNvPr>
          <p:cNvSpPr>
            <a:spLocks noGrp="1"/>
          </p:cNvSpPr>
          <p:nvPr>
            <p:ph type="ftr" sz="quarter" idx="11"/>
          </p:nvPr>
        </p:nvSpPr>
        <p:spPr>
          <a:xfrm>
            <a:off x="4165600" y="6248400"/>
            <a:ext cx="3860800" cy="457200"/>
          </a:xfrm>
        </p:spPr>
        <p:txBody>
          <a:bodyPr/>
          <a:lstStyle>
            <a:lvl1pPr>
              <a:defRPr/>
            </a:lvl1pPr>
          </a:lstStyle>
          <a:p>
            <a:pPr>
              <a:defRPr/>
            </a:pPr>
            <a:endParaRPr lang="en-GB"/>
          </a:p>
        </p:txBody>
      </p:sp>
      <p:sp>
        <p:nvSpPr>
          <p:cNvPr id="7" name="Slide Number Placeholder 6">
            <a:extLst>
              <a:ext uri="{FF2B5EF4-FFF2-40B4-BE49-F238E27FC236}">
                <a16:creationId xmlns:a16="http://schemas.microsoft.com/office/drawing/2014/main" xmlns="" id="{AA3FFE8E-A191-4D5C-A0DD-016EEA669AEB}"/>
              </a:ext>
            </a:extLst>
          </p:cNvPr>
          <p:cNvSpPr>
            <a:spLocks noGrp="1"/>
          </p:cNvSpPr>
          <p:nvPr>
            <p:ph type="sldNum" sz="quarter" idx="12"/>
          </p:nvPr>
        </p:nvSpPr>
        <p:spPr>
          <a:xfrm>
            <a:off x="8737600" y="6248400"/>
            <a:ext cx="2844800" cy="457200"/>
          </a:xfrm>
        </p:spPr>
        <p:txBody>
          <a:bodyPr/>
          <a:lstStyle>
            <a:lvl1pPr>
              <a:defRPr/>
            </a:lvl1pPr>
          </a:lstStyle>
          <a:p>
            <a:pPr>
              <a:defRPr/>
            </a:pPr>
            <a:fld id="{FC4CB7ED-BA4C-4D3B-BFB3-43EB713987C6}" type="slidenum">
              <a:rPr lang="en-GB"/>
              <a:pPr>
                <a:defRPr/>
              </a:pPr>
              <a:t>‹#›</a:t>
            </a:fld>
            <a:endParaRPr lang="en-GB"/>
          </a:p>
        </p:txBody>
      </p:sp>
    </p:spTree>
    <p:extLst>
      <p:ext uri="{BB962C8B-B14F-4D97-AF65-F5344CB8AC3E}">
        <p14:creationId xmlns:p14="http://schemas.microsoft.com/office/powerpoint/2010/main" val="36323584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986CB80-7167-42CB-96B4-40E0C22B72E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5A514BD7-AFFD-4B13-A1FC-44A1C3C8171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C847E00C-E5C4-41E3-B868-77ECE84D6DE5}"/>
              </a:ext>
            </a:extLst>
          </p:cNvPr>
          <p:cNvSpPr>
            <a:spLocks noGrp="1"/>
          </p:cNvSpPr>
          <p:nvPr>
            <p:ph type="dt" sz="half" idx="10"/>
          </p:nvPr>
        </p:nvSpPr>
        <p:spPr/>
        <p:txBody>
          <a:bodyPr/>
          <a:lstStyle/>
          <a:p>
            <a:fld id="{EFCFEBF4-E8FA-4DFF-976C-EAA9BEBEE218}" type="datetimeFigureOut">
              <a:rPr lang="en-GB" smtClean="0"/>
              <a:t>22/01/2018</a:t>
            </a:fld>
            <a:endParaRPr lang="en-GB"/>
          </a:p>
        </p:txBody>
      </p:sp>
      <p:sp>
        <p:nvSpPr>
          <p:cNvPr id="5" name="Footer Placeholder 4">
            <a:extLst>
              <a:ext uri="{FF2B5EF4-FFF2-40B4-BE49-F238E27FC236}">
                <a16:creationId xmlns:a16="http://schemas.microsoft.com/office/drawing/2014/main" xmlns="" id="{521C22FD-C213-4BF3-BF20-A3176DBF5F0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CE3E656F-1CB6-4E1A-BB07-840DA53E6D65}"/>
              </a:ext>
            </a:extLst>
          </p:cNvPr>
          <p:cNvSpPr>
            <a:spLocks noGrp="1"/>
          </p:cNvSpPr>
          <p:nvPr>
            <p:ph type="sldNum" sz="quarter" idx="12"/>
          </p:nvPr>
        </p:nvSpPr>
        <p:spPr/>
        <p:txBody>
          <a:bodyPr/>
          <a:lstStyle/>
          <a:p>
            <a:fld id="{2C17465D-B02E-4D6A-A509-FEA0E486BBF1}" type="slidenum">
              <a:rPr lang="en-GB" smtClean="0"/>
              <a:t>‹#›</a:t>
            </a:fld>
            <a:endParaRPr lang="en-GB"/>
          </a:p>
        </p:txBody>
      </p:sp>
    </p:spTree>
    <p:extLst>
      <p:ext uri="{BB962C8B-B14F-4D97-AF65-F5344CB8AC3E}">
        <p14:creationId xmlns:p14="http://schemas.microsoft.com/office/powerpoint/2010/main" val="15125885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EADD2D3-D5B8-47CA-A468-65AA9140A31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xmlns="" id="{A7166566-DD0D-4654-BF9F-07961827FF5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41E965BD-EC88-45CF-80E6-2B37FE60F78B}"/>
              </a:ext>
            </a:extLst>
          </p:cNvPr>
          <p:cNvSpPr>
            <a:spLocks noGrp="1"/>
          </p:cNvSpPr>
          <p:nvPr>
            <p:ph type="dt" sz="half" idx="10"/>
          </p:nvPr>
        </p:nvSpPr>
        <p:spPr/>
        <p:txBody>
          <a:bodyPr/>
          <a:lstStyle/>
          <a:p>
            <a:fld id="{EFCFEBF4-E8FA-4DFF-976C-EAA9BEBEE218}" type="datetimeFigureOut">
              <a:rPr lang="en-GB" smtClean="0"/>
              <a:t>22/01/2018</a:t>
            </a:fld>
            <a:endParaRPr lang="en-GB"/>
          </a:p>
        </p:txBody>
      </p:sp>
      <p:sp>
        <p:nvSpPr>
          <p:cNvPr id="5" name="Footer Placeholder 4">
            <a:extLst>
              <a:ext uri="{FF2B5EF4-FFF2-40B4-BE49-F238E27FC236}">
                <a16:creationId xmlns:a16="http://schemas.microsoft.com/office/drawing/2014/main" xmlns="" id="{F6B89BC6-B770-4B5B-A20F-FE9823AF687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8C3A0148-3B63-4A28-9060-6A8DFDE4AF11}"/>
              </a:ext>
            </a:extLst>
          </p:cNvPr>
          <p:cNvSpPr>
            <a:spLocks noGrp="1"/>
          </p:cNvSpPr>
          <p:nvPr>
            <p:ph type="sldNum" sz="quarter" idx="12"/>
          </p:nvPr>
        </p:nvSpPr>
        <p:spPr/>
        <p:txBody>
          <a:bodyPr/>
          <a:lstStyle/>
          <a:p>
            <a:fld id="{2C17465D-B02E-4D6A-A509-FEA0E486BBF1}" type="slidenum">
              <a:rPr lang="en-GB" smtClean="0"/>
              <a:t>‹#›</a:t>
            </a:fld>
            <a:endParaRPr lang="en-GB"/>
          </a:p>
        </p:txBody>
      </p:sp>
    </p:spTree>
    <p:extLst>
      <p:ext uri="{BB962C8B-B14F-4D97-AF65-F5344CB8AC3E}">
        <p14:creationId xmlns:p14="http://schemas.microsoft.com/office/powerpoint/2010/main" val="11378369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48E3F3E-3D7F-438B-BCCA-2159349DF78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D2A0F7A7-1122-479D-AFF9-B953ED963F9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xmlns="" id="{72E8DC92-7B7B-469A-9BA8-87BC70C7EBB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xmlns="" id="{1F7F7928-DD5D-4E8F-AD02-01004E0FD6D5}"/>
              </a:ext>
            </a:extLst>
          </p:cNvPr>
          <p:cNvSpPr>
            <a:spLocks noGrp="1"/>
          </p:cNvSpPr>
          <p:nvPr>
            <p:ph type="dt" sz="half" idx="10"/>
          </p:nvPr>
        </p:nvSpPr>
        <p:spPr/>
        <p:txBody>
          <a:bodyPr/>
          <a:lstStyle/>
          <a:p>
            <a:fld id="{EFCFEBF4-E8FA-4DFF-976C-EAA9BEBEE218}" type="datetimeFigureOut">
              <a:rPr lang="en-GB" smtClean="0"/>
              <a:t>22/01/2018</a:t>
            </a:fld>
            <a:endParaRPr lang="en-GB"/>
          </a:p>
        </p:txBody>
      </p:sp>
      <p:sp>
        <p:nvSpPr>
          <p:cNvPr id="6" name="Footer Placeholder 5">
            <a:extLst>
              <a:ext uri="{FF2B5EF4-FFF2-40B4-BE49-F238E27FC236}">
                <a16:creationId xmlns:a16="http://schemas.microsoft.com/office/drawing/2014/main" xmlns="" id="{685A6093-4216-4FA1-8C76-46F18906A09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1D17CF0D-5F3E-4AEE-A780-7F929B488E0F}"/>
              </a:ext>
            </a:extLst>
          </p:cNvPr>
          <p:cNvSpPr>
            <a:spLocks noGrp="1"/>
          </p:cNvSpPr>
          <p:nvPr>
            <p:ph type="sldNum" sz="quarter" idx="12"/>
          </p:nvPr>
        </p:nvSpPr>
        <p:spPr/>
        <p:txBody>
          <a:bodyPr/>
          <a:lstStyle/>
          <a:p>
            <a:fld id="{2C17465D-B02E-4D6A-A509-FEA0E486BBF1}" type="slidenum">
              <a:rPr lang="en-GB" smtClean="0"/>
              <a:t>‹#›</a:t>
            </a:fld>
            <a:endParaRPr lang="en-GB"/>
          </a:p>
        </p:txBody>
      </p:sp>
    </p:spTree>
    <p:extLst>
      <p:ext uri="{BB962C8B-B14F-4D97-AF65-F5344CB8AC3E}">
        <p14:creationId xmlns:p14="http://schemas.microsoft.com/office/powerpoint/2010/main" val="19567451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125C158-9CC5-469E-AC1D-3681DA7645B3}"/>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E46D1FA0-D65B-4146-B46B-7350F340D8A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D03B1730-2005-4AFA-93F7-A63323CE2707}"/>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xmlns="" id="{D482AFDC-8AFF-4C6F-A102-42490C0BB27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7BAA2621-8922-43E3-AA1C-B4501D3A32F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xmlns="" id="{8D4929C9-C34E-49ED-8BD1-FFE3F3A1A03B}"/>
              </a:ext>
            </a:extLst>
          </p:cNvPr>
          <p:cNvSpPr>
            <a:spLocks noGrp="1"/>
          </p:cNvSpPr>
          <p:nvPr>
            <p:ph type="dt" sz="half" idx="10"/>
          </p:nvPr>
        </p:nvSpPr>
        <p:spPr/>
        <p:txBody>
          <a:bodyPr/>
          <a:lstStyle/>
          <a:p>
            <a:fld id="{EFCFEBF4-E8FA-4DFF-976C-EAA9BEBEE218}" type="datetimeFigureOut">
              <a:rPr lang="en-GB" smtClean="0"/>
              <a:t>22/01/2018</a:t>
            </a:fld>
            <a:endParaRPr lang="en-GB"/>
          </a:p>
        </p:txBody>
      </p:sp>
      <p:sp>
        <p:nvSpPr>
          <p:cNvPr id="8" name="Footer Placeholder 7">
            <a:extLst>
              <a:ext uri="{FF2B5EF4-FFF2-40B4-BE49-F238E27FC236}">
                <a16:creationId xmlns:a16="http://schemas.microsoft.com/office/drawing/2014/main" xmlns="" id="{F6B59C8C-5160-44F0-8426-6E7F40CE952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xmlns="" id="{FD50D9EA-BD00-43C2-B666-0F1D34138FE1}"/>
              </a:ext>
            </a:extLst>
          </p:cNvPr>
          <p:cNvSpPr>
            <a:spLocks noGrp="1"/>
          </p:cNvSpPr>
          <p:nvPr>
            <p:ph type="sldNum" sz="quarter" idx="12"/>
          </p:nvPr>
        </p:nvSpPr>
        <p:spPr/>
        <p:txBody>
          <a:bodyPr/>
          <a:lstStyle/>
          <a:p>
            <a:fld id="{2C17465D-B02E-4D6A-A509-FEA0E486BBF1}" type="slidenum">
              <a:rPr lang="en-GB" smtClean="0"/>
              <a:t>‹#›</a:t>
            </a:fld>
            <a:endParaRPr lang="en-GB"/>
          </a:p>
        </p:txBody>
      </p:sp>
    </p:spTree>
    <p:extLst>
      <p:ext uri="{BB962C8B-B14F-4D97-AF65-F5344CB8AC3E}">
        <p14:creationId xmlns:p14="http://schemas.microsoft.com/office/powerpoint/2010/main" val="5150411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5DA592A-E1B0-4BF1-A9A0-338DD312091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xmlns="" id="{3EE7D942-9B8C-4E08-B920-A12063AB7BE5}"/>
              </a:ext>
            </a:extLst>
          </p:cNvPr>
          <p:cNvSpPr>
            <a:spLocks noGrp="1"/>
          </p:cNvSpPr>
          <p:nvPr>
            <p:ph type="dt" sz="half" idx="10"/>
          </p:nvPr>
        </p:nvSpPr>
        <p:spPr/>
        <p:txBody>
          <a:bodyPr/>
          <a:lstStyle/>
          <a:p>
            <a:fld id="{EFCFEBF4-E8FA-4DFF-976C-EAA9BEBEE218}" type="datetimeFigureOut">
              <a:rPr lang="en-GB" smtClean="0"/>
              <a:t>22/01/2018</a:t>
            </a:fld>
            <a:endParaRPr lang="en-GB"/>
          </a:p>
        </p:txBody>
      </p:sp>
      <p:sp>
        <p:nvSpPr>
          <p:cNvPr id="4" name="Footer Placeholder 3">
            <a:extLst>
              <a:ext uri="{FF2B5EF4-FFF2-40B4-BE49-F238E27FC236}">
                <a16:creationId xmlns:a16="http://schemas.microsoft.com/office/drawing/2014/main" xmlns="" id="{40B8105A-3083-4531-B4D4-2CB451031684}"/>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xmlns="" id="{A9548917-FEA9-40E3-8DD3-3C3955DB714E}"/>
              </a:ext>
            </a:extLst>
          </p:cNvPr>
          <p:cNvSpPr>
            <a:spLocks noGrp="1"/>
          </p:cNvSpPr>
          <p:nvPr>
            <p:ph type="sldNum" sz="quarter" idx="12"/>
          </p:nvPr>
        </p:nvSpPr>
        <p:spPr/>
        <p:txBody>
          <a:bodyPr/>
          <a:lstStyle/>
          <a:p>
            <a:fld id="{2C17465D-B02E-4D6A-A509-FEA0E486BBF1}" type="slidenum">
              <a:rPr lang="en-GB" smtClean="0"/>
              <a:t>‹#›</a:t>
            </a:fld>
            <a:endParaRPr lang="en-GB"/>
          </a:p>
        </p:txBody>
      </p:sp>
    </p:spTree>
    <p:extLst>
      <p:ext uri="{BB962C8B-B14F-4D97-AF65-F5344CB8AC3E}">
        <p14:creationId xmlns:p14="http://schemas.microsoft.com/office/powerpoint/2010/main" val="32066197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0E163DD2-9830-48D5-A321-5CD4B8BEAD4C}"/>
              </a:ext>
            </a:extLst>
          </p:cNvPr>
          <p:cNvSpPr>
            <a:spLocks noGrp="1"/>
          </p:cNvSpPr>
          <p:nvPr>
            <p:ph type="dt" sz="half" idx="10"/>
          </p:nvPr>
        </p:nvSpPr>
        <p:spPr/>
        <p:txBody>
          <a:bodyPr/>
          <a:lstStyle/>
          <a:p>
            <a:fld id="{EFCFEBF4-E8FA-4DFF-976C-EAA9BEBEE218}" type="datetimeFigureOut">
              <a:rPr lang="en-GB" smtClean="0"/>
              <a:t>22/01/2018</a:t>
            </a:fld>
            <a:endParaRPr lang="en-GB"/>
          </a:p>
        </p:txBody>
      </p:sp>
      <p:sp>
        <p:nvSpPr>
          <p:cNvPr id="3" name="Footer Placeholder 2">
            <a:extLst>
              <a:ext uri="{FF2B5EF4-FFF2-40B4-BE49-F238E27FC236}">
                <a16:creationId xmlns:a16="http://schemas.microsoft.com/office/drawing/2014/main" xmlns="" id="{7ABF3A5A-7E85-431A-97E9-6ECBD64372D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xmlns="" id="{9FB62A44-B95B-41A0-8BCE-D696B08E5E92}"/>
              </a:ext>
            </a:extLst>
          </p:cNvPr>
          <p:cNvSpPr>
            <a:spLocks noGrp="1"/>
          </p:cNvSpPr>
          <p:nvPr>
            <p:ph type="sldNum" sz="quarter" idx="12"/>
          </p:nvPr>
        </p:nvSpPr>
        <p:spPr/>
        <p:txBody>
          <a:bodyPr/>
          <a:lstStyle/>
          <a:p>
            <a:fld id="{2C17465D-B02E-4D6A-A509-FEA0E486BBF1}" type="slidenum">
              <a:rPr lang="en-GB" smtClean="0"/>
              <a:t>‹#›</a:t>
            </a:fld>
            <a:endParaRPr lang="en-GB"/>
          </a:p>
        </p:txBody>
      </p:sp>
    </p:spTree>
    <p:extLst>
      <p:ext uri="{BB962C8B-B14F-4D97-AF65-F5344CB8AC3E}">
        <p14:creationId xmlns:p14="http://schemas.microsoft.com/office/powerpoint/2010/main" val="9058145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E21465A-A5F5-4AA7-94CD-CDB7A2BAD04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A83C88DB-4FC4-48F4-AEE1-5979D443E1C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xmlns="" id="{55DDD496-20A8-4BB0-ACA5-3EE599A62D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8A3C90EC-E2BF-482A-AAFB-1DED6EFCE291}"/>
              </a:ext>
            </a:extLst>
          </p:cNvPr>
          <p:cNvSpPr>
            <a:spLocks noGrp="1"/>
          </p:cNvSpPr>
          <p:nvPr>
            <p:ph type="dt" sz="half" idx="10"/>
          </p:nvPr>
        </p:nvSpPr>
        <p:spPr/>
        <p:txBody>
          <a:bodyPr/>
          <a:lstStyle/>
          <a:p>
            <a:fld id="{EFCFEBF4-E8FA-4DFF-976C-EAA9BEBEE218}" type="datetimeFigureOut">
              <a:rPr lang="en-GB" smtClean="0"/>
              <a:t>22/01/2018</a:t>
            </a:fld>
            <a:endParaRPr lang="en-GB"/>
          </a:p>
        </p:txBody>
      </p:sp>
      <p:sp>
        <p:nvSpPr>
          <p:cNvPr id="6" name="Footer Placeholder 5">
            <a:extLst>
              <a:ext uri="{FF2B5EF4-FFF2-40B4-BE49-F238E27FC236}">
                <a16:creationId xmlns:a16="http://schemas.microsoft.com/office/drawing/2014/main" xmlns="" id="{49C51304-8366-4A47-A362-D21E526C97E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C70BD8B8-F907-488F-8EC2-F889572B0392}"/>
              </a:ext>
            </a:extLst>
          </p:cNvPr>
          <p:cNvSpPr>
            <a:spLocks noGrp="1"/>
          </p:cNvSpPr>
          <p:nvPr>
            <p:ph type="sldNum" sz="quarter" idx="12"/>
          </p:nvPr>
        </p:nvSpPr>
        <p:spPr/>
        <p:txBody>
          <a:bodyPr/>
          <a:lstStyle/>
          <a:p>
            <a:fld id="{2C17465D-B02E-4D6A-A509-FEA0E486BBF1}" type="slidenum">
              <a:rPr lang="en-GB" smtClean="0"/>
              <a:t>‹#›</a:t>
            </a:fld>
            <a:endParaRPr lang="en-GB"/>
          </a:p>
        </p:txBody>
      </p:sp>
    </p:spTree>
    <p:extLst>
      <p:ext uri="{BB962C8B-B14F-4D97-AF65-F5344CB8AC3E}">
        <p14:creationId xmlns:p14="http://schemas.microsoft.com/office/powerpoint/2010/main" val="42315844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272D3B2-A652-4A9E-9020-1810A49491C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xmlns="" id="{4BD9D0E1-DDBD-48D6-9853-154F3948A11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xmlns="" id="{04D8F07A-A1CC-4586-A9DE-E82D8D98C3F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0E60418F-F5F1-42E4-8711-1EFC7AAA9F2C}"/>
              </a:ext>
            </a:extLst>
          </p:cNvPr>
          <p:cNvSpPr>
            <a:spLocks noGrp="1"/>
          </p:cNvSpPr>
          <p:nvPr>
            <p:ph type="dt" sz="half" idx="10"/>
          </p:nvPr>
        </p:nvSpPr>
        <p:spPr/>
        <p:txBody>
          <a:bodyPr/>
          <a:lstStyle/>
          <a:p>
            <a:fld id="{EFCFEBF4-E8FA-4DFF-976C-EAA9BEBEE218}" type="datetimeFigureOut">
              <a:rPr lang="en-GB" smtClean="0"/>
              <a:t>22/01/2018</a:t>
            </a:fld>
            <a:endParaRPr lang="en-GB"/>
          </a:p>
        </p:txBody>
      </p:sp>
      <p:sp>
        <p:nvSpPr>
          <p:cNvPr id="6" name="Footer Placeholder 5">
            <a:extLst>
              <a:ext uri="{FF2B5EF4-FFF2-40B4-BE49-F238E27FC236}">
                <a16:creationId xmlns:a16="http://schemas.microsoft.com/office/drawing/2014/main" xmlns="" id="{224F21C8-E9AC-49E3-A075-A976CB5F369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84B33725-B3D8-42DB-B9D1-388FB8A70805}"/>
              </a:ext>
            </a:extLst>
          </p:cNvPr>
          <p:cNvSpPr>
            <a:spLocks noGrp="1"/>
          </p:cNvSpPr>
          <p:nvPr>
            <p:ph type="sldNum" sz="quarter" idx="12"/>
          </p:nvPr>
        </p:nvSpPr>
        <p:spPr/>
        <p:txBody>
          <a:bodyPr/>
          <a:lstStyle/>
          <a:p>
            <a:fld id="{2C17465D-B02E-4D6A-A509-FEA0E486BBF1}" type="slidenum">
              <a:rPr lang="en-GB" smtClean="0"/>
              <a:t>‹#›</a:t>
            </a:fld>
            <a:endParaRPr lang="en-GB"/>
          </a:p>
        </p:txBody>
      </p:sp>
    </p:spTree>
    <p:extLst>
      <p:ext uri="{BB962C8B-B14F-4D97-AF65-F5344CB8AC3E}">
        <p14:creationId xmlns:p14="http://schemas.microsoft.com/office/powerpoint/2010/main" val="20900032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700FDE8E-D3E6-4041-8466-C540F3A7AD8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5283BA28-83AF-450F-B1E7-0D0982F9E44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EC55DB86-1290-4963-B64D-1F3A922901E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CFEBF4-E8FA-4DFF-976C-EAA9BEBEE218}" type="datetimeFigureOut">
              <a:rPr lang="en-GB" smtClean="0"/>
              <a:t>22/01/2018</a:t>
            </a:fld>
            <a:endParaRPr lang="en-GB"/>
          </a:p>
        </p:txBody>
      </p:sp>
      <p:sp>
        <p:nvSpPr>
          <p:cNvPr id="5" name="Footer Placeholder 4">
            <a:extLst>
              <a:ext uri="{FF2B5EF4-FFF2-40B4-BE49-F238E27FC236}">
                <a16:creationId xmlns:a16="http://schemas.microsoft.com/office/drawing/2014/main" xmlns="" id="{7FC3A0AA-2E0E-4A20-A205-3FD38F990A8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xmlns="" id="{D2E2844E-7CDA-4386-9EFF-ACC9A2D3210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17465D-B02E-4D6A-A509-FEA0E486BBF1}" type="slidenum">
              <a:rPr lang="en-GB" smtClean="0"/>
              <a:t>‹#›</a:t>
            </a:fld>
            <a:endParaRPr lang="en-GB"/>
          </a:p>
        </p:txBody>
      </p:sp>
    </p:spTree>
    <p:extLst>
      <p:ext uri="{BB962C8B-B14F-4D97-AF65-F5344CB8AC3E}">
        <p14:creationId xmlns:p14="http://schemas.microsoft.com/office/powerpoint/2010/main" val="1524597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38D4550-52AF-431B-B56C-865A6087B41D}"/>
              </a:ext>
            </a:extLst>
          </p:cNvPr>
          <p:cNvSpPr>
            <a:spLocks noGrp="1"/>
          </p:cNvSpPr>
          <p:nvPr>
            <p:ph type="ctrTitle"/>
          </p:nvPr>
        </p:nvSpPr>
        <p:spPr/>
        <p:txBody>
          <a:bodyPr>
            <a:normAutofit fontScale="90000"/>
          </a:bodyPr>
          <a:lstStyle/>
          <a:p>
            <a:r>
              <a:rPr lang="en-GB" dirty="0"/>
              <a:t>Programming for Geographical Information Analysis: Advanced Skills</a:t>
            </a:r>
          </a:p>
        </p:txBody>
      </p:sp>
      <p:sp>
        <p:nvSpPr>
          <p:cNvPr id="3" name="Subtitle 2">
            <a:extLst>
              <a:ext uri="{FF2B5EF4-FFF2-40B4-BE49-F238E27FC236}">
                <a16:creationId xmlns:a16="http://schemas.microsoft.com/office/drawing/2014/main" xmlns="" id="{1DB95454-3617-421C-B687-70B9BB593FEE}"/>
              </a:ext>
            </a:extLst>
          </p:cNvPr>
          <p:cNvSpPr>
            <a:spLocks noGrp="1"/>
          </p:cNvSpPr>
          <p:nvPr>
            <p:ph type="subTitle" idx="1"/>
          </p:nvPr>
        </p:nvSpPr>
        <p:spPr/>
        <p:txBody>
          <a:bodyPr>
            <a:normAutofit/>
          </a:bodyPr>
          <a:lstStyle/>
          <a:p>
            <a:r>
              <a:rPr lang="en-GB" sz="3200" dirty="0">
                <a:solidFill>
                  <a:schemeClr val="bg2">
                    <a:lumMod val="50000"/>
                  </a:schemeClr>
                </a:solidFill>
              </a:rPr>
              <a:t>Dr Andy Evans</a:t>
            </a:r>
          </a:p>
        </p:txBody>
      </p:sp>
    </p:spTree>
    <p:extLst>
      <p:ext uri="{BB962C8B-B14F-4D97-AF65-F5344CB8AC3E}">
        <p14:creationId xmlns:p14="http://schemas.microsoft.com/office/powerpoint/2010/main" val="4154765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xmlns="" id="{7C0CB4E3-F7E8-42E8-816C-05FB707B86B2}"/>
              </a:ext>
            </a:extLst>
          </p:cNvPr>
          <p:cNvSpPr>
            <a:spLocks noGrp="1" noChangeArrowheads="1"/>
          </p:cNvSpPr>
          <p:nvPr>
            <p:ph type="title"/>
          </p:nvPr>
        </p:nvSpPr>
        <p:spPr>
          <a:xfrm>
            <a:off x="3513932" y="206001"/>
            <a:ext cx="8229600" cy="1143000"/>
          </a:xfrm>
        </p:spPr>
        <p:txBody>
          <a:bodyPr/>
          <a:lstStyle/>
          <a:p>
            <a:pPr algn="r" eaLnBrk="1" hangingPunct="1"/>
            <a:r>
              <a:rPr lang="en-GB" altLang="en-US" sz="4000" dirty="0" err="1"/>
              <a:t>ArcToolbox</a:t>
            </a:r>
            <a:endParaRPr lang="en-GB" altLang="en-US" sz="4000" dirty="0"/>
          </a:p>
        </p:txBody>
      </p:sp>
      <p:sp>
        <p:nvSpPr>
          <p:cNvPr id="25603" name="Rectangle 3">
            <a:extLst>
              <a:ext uri="{FF2B5EF4-FFF2-40B4-BE49-F238E27FC236}">
                <a16:creationId xmlns:a16="http://schemas.microsoft.com/office/drawing/2014/main" xmlns="" id="{9A1BA511-4B79-43B7-AE07-848166BDD3FD}"/>
              </a:ext>
            </a:extLst>
          </p:cNvPr>
          <p:cNvSpPr>
            <a:spLocks noGrp="1" noChangeArrowheads="1"/>
          </p:cNvSpPr>
          <p:nvPr>
            <p:ph type="body" sz="half" idx="1"/>
          </p:nvPr>
        </p:nvSpPr>
        <p:spPr>
          <a:xfrm>
            <a:off x="4249271" y="1613647"/>
            <a:ext cx="7368988" cy="5128467"/>
          </a:xfrm>
        </p:spPr>
        <p:txBody>
          <a:bodyPr/>
          <a:lstStyle/>
          <a:p>
            <a:pPr marL="0" indent="0">
              <a:buNone/>
            </a:pPr>
            <a:r>
              <a:rPr lang="en-GB" altLang="en-US" sz="2400" dirty="0"/>
              <a:t>You can run the same kinds of tools with GUIs from </a:t>
            </a:r>
            <a:r>
              <a:rPr lang="en-GB" altLang="en-US" sz="2400" dirty="0" err="1"/>
              <a:t>ArcToolbox</a:t>
            </a:r>
            <a:r>
              <a:rPr lang="en-GB" altLang="en-US" sz="2400" dirty="0"/>
              <a:t>.</a:t>
            </a:r>
          </a:p>
          <a:p>
            <a:pPr marL="0" indent="0">
              <a:buNone/>
            </a:pPr>
            <a:endParaRPr lang="en-GB" altLang="en-US" sz="2400" dirty="0"/>
          </a:p>
          <a:p>
            <a:pPr marL="0" indent="0">
              <a:buNone/>
            </a:pPr>
            <a:r>
              <a:rPr lang="en-GB" altLang="en-US" sz="2400" dirty="0"/>
              <a:t>Stores Tools, but also Models and Scripts.</a:t>
            </a:r>
          </a:p>
          <a:p>
            <a:pPr marL="0" indent="0">
              <a:buNone/>
            </a:pPr>
            <a:endParaRPr lang="en-GB" altLang="en-US" sz="2400" dirty="0"/>
          </a:p>
          <a:p>
            <a:pPr marL="0" indent="0">
              <a:buNone/>
            </a:pPr>
            <a:r>
              <a:rPr lang="en-GB" altLang="en-US" sz="2400" dirty="0"/>
              <a:t>A Model is a set of tools joined together.</a:t>
            </a:r>
          </a:p>
          <a:p>
            <a:pPr marL="0" indent="0">
              <a:buNone/>
            </a:pPr>
            <a:endParaRPr lang="en-GB" altLang="en-US" sz="2400" dirty="0"/>
          </a:p>
          <a:p>
            <a:pPr marL="0" indent="0">
              <a:buNone/>
            </a:pPr>
            <a:r>
              <a:rPr lang="en-GB" altLang="en-US" sz="2400" dirty="0"/>
              <a:t>A Script is a text file containing instructions, including instructions to run tools as you might have in the python window.</a:t>
            </a:r>
          </a:p>
        </p:txBody>
      </p:sp>
      <p:pic>
        <p:nvPicPr>
          <p:cNvPr id="25604" name="Picture 5">
            <a:extLst>
              <a:ext uri="{FF2B5EF4-FFF2-40B4-BE49-F238E27FC236}">
                <a16:creationId xmlns:a16="http://schemas.microsoft.com/office/drawing/2014/main" xmlns="" id="{D8E49816-62FC-4E28-8A1C-8E746CC4B3A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0413" y="457200"/>
            <a:ext cx="2895600" cy="594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502124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xmlns="" id="{8197D278-084C-4E3D-B4CA-F9700C39C22D}"/>
              </a:ext>
            </a:extLst>
          </p:cNvPr>
          <p:cNvSpPr>
            <a:spLocks noGrp="1" noChangeArrowheads="1"/>
          </p:cNvSpPr>
          <p:nvPr>
            <p:ph type="title"/>
          </p:nvPr>
        </p:nvSpPr>
        <p:spPr>
          <a:xfrm>
            <a:off x="2217738" y="115888"/>
            <a:ext cx="8229600" cy="792162"/>
          </a:xfrm>
        </p:spPr>
        <p:txBody>
          <a:bodyPr/>
          <a:lstStyle/>
          <a:p>
            <a:pPr algn="r" eaLnBrk="1" hangingPunct="1"/>
            <a:r>
              <a:rPr lang="en-GB" altLang="en-US"/>
              <a:t>Scripts and Models</a:t>
            </a:r>
          </a:p>
        </p:txBody>
      </p:sp>
      <p:sp>
        <p:nvSpPr>
          <p:cNvPr id="27651" name="Rectangle 3">
            <a:extLst>
              <a:ext uri="{FF2B5EF4-FFF2-40B4-BE49-F238E27FC236}">
                <a16:creationId xmlns:a16="http://schemas.microsoft.com/office/drawing/2014/main" xmlns="" id="{5A3C7432-B4BD-4D24-9AD2-08061CD50250}"/>
              </a:ext>
            </a:extLst>
          </p:cNvPr>
          <p:cNvSpPr>
            <a:spLocks noGrp="1" noChangeArrowheads="1"/>
          </p:cNvSpPr>
          <p:nvPr>
            <p:ph idx="1"/>
          </p:nvPr>
        </p:nvSpPr>
        <p:spPr>
          <a:xfrm>
            <a:off x="5364164" y="908050"/>
            <a:ext cx="5184775" cy="865188"/>
          </a:xfrm>
        </p:spPr>
        <p:txBody>
          <a:bodyPr/>
          <a:lstStyle/>
          <a:p>
            <a:pPr marL="0" indent="0">
              <a:lnSpc>
                <a:spcPct val="80000"/>
              </a:lnSpc>
              <a:buNone/>
            </a:pPr>
            <a:r>
              <a:rPr lang="en-GB" altLang="en-US" sz="2600"/>
              <a:t>Need to be added to a new toolbox.</a:t>
            </a:r>
          </a:p>
        </p:txBody>
      </p:sp>
      <p:pic>
        <p:nvPicPr>
          <p:cNvPr id="27652" name="Picture 4">
            <a:extLst>
              <a:ext uri="{FF2B5EF4-FFF2-40B4-BE49-F238E27FC236}">
                <a16:creationId xmlns:a16="http://schemas.microsoft.com/office/drawing/2014/main" xmlns="" id="{2A8405D3-A325-4744-80B0-6C67AB37C2B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7914" y="1169194"/>
            <a:ext cx="3038475" cy="200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7653" name="Picture 3">
            <a:extLst>
              <a:ext uri="{FF2B5EF4-FFF2-40B4-BE49-F238E27FC236}">
                <a16:creationId xmlns:a16="http://schemas.microsoft.com/office/drawing/2014/main" xmlns="" id="{B9A1AB73-84FB-42FE-8D53-E79B2A2EAAF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61050" y="1677988"/>
            <a:ext cx="4979988" cy="2982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Oval 1">
            <a:extLst>
              <a:ext uri="{FF2B5EF4-FFF2-40B4-BE49-F238E27FC236}">
                <a16:creationId xmlns:a16="http://schemas.microsoft.com/office/drawing/2014/main" xmlns="" id="{42491B63-14B3-4EB3-B0ED-D4FD9A55BE1F}"/>
              </a:ext>
            </a:extLst>
          </p:cNvPr>
          <p:cNvSpPr/>
          <p:nvPr/>
        </p:nvSpPr>
        <p:spPr>
          <a:xfrm>
            <a:off x="9625014" y="1852614"/>
            <a:ext cx="574675" cy="56832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3" name="Arc 2">
            <a:extLst>
              <a:ext uri="{FF2B5EF4-FFF2-40B4-BE49-F238E27FC236}">
                <a16:creationId xmlns:a16="http://schemas.microsoft.com/office/drawing/2014/main" xmlns="" id="{FF3EFDE2-8035-43F4-9639-9D7F3FF16B72}"/>
              </a:ext>
            </a:extLst>
          </p:cNvPr>
          <p:cNvSpPr/>
          <p:nvPr/>
        </p:nvSpPr>
        <p:spPr>
          <a:xfrm>
            <a:off x="2905052" y="1716089"/>
            <a:ext cx="3357638" cy="1944687"/>
          </a:xfrm>
          <a:prstGeom prst="arc">
            <a:avLst>
              <a:gd name="adj1" fmla="val 16200000"/>
              <a:gd name="adj2" fmla="val 19076306"/>
            </a:avLst>
          </a:prstGeom>
          <a:noFill/>
          <a:ln>
            <a:solidFill>
              <a:srgbClr val="FF0000"/>
            </a:solidFill>
            <a:tailEnd type="arrow"/>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pic>
        <p:nvPicPr>
          <p:cNvPr id="27656" name="Picture 3">
            <a:extLst>
              <a:ext uri="{FF2B5EF4-FFF2-40B4-BE49-F238E27FC236}">
                <a16:creationId xmlns:a16="http://schemas.microsoft.com/office/drawing/2014/main" xmlns="" id="{44C8A776-6F20-4AFD-9495-4DB5C188620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01285" y="4801234"/>
            <a:ext cx="3514725" cy="151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7657" name="Picture 4">
            <a:extLst>
              <a:ext uri="{FF2B5EF4-FFF2-40B4-BE49-F238E27FC236}">
                <a16:creationId xmlns:a16="http://schemas.microsoft.com/office/drawing/2014/main" xmlns="" id="{196EB824-99B4-4CBF-878A-7646A09E1614}"/>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886325" y="4660900"/>
            <a:ext cx="3409950" cy="1762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Arc 9">
            <a:extLst>
              <a:ext uri="{FF2B5EF4-FFF2-40B4-BE49-F238E27FC236}">
                <a16:creationId xmlns:a16="http://schemas.microsoft.com/office/drawing/2014/main" xmlns="" id="{DB3747CB-5DE7-4AE7-9901-7149F9F6CE10}"/>
              </a:ext>
            </a:extLst>
          </p:cNvPr>
          <p:cNvSpPr/>
          <p:nvPr/>
        </p:nvSpPr>
        <p:spPr>
          <a:xfrm rot="9000000">
            <a:off x="4413250" y="-2687638"/>
            <a:ext cx="7766050" cy="5395913"/>
          </a:xfrm>
          <a:prstGeom prst="arc">
            <a:avLst>
              <a:gd name="adj1" fmla="val 16200000"/>
              <a:gd name="adj2" fmla="val 19287217"/>
            </a:avLst>
          </a:prstGeom>
          <a:noFill/>
          <a:ln>
            <a:solidFill>
              <a:srgbClr val="FF0000"/>
            </a:solidFill>
            <a:tailEnd type="arrow"/>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Tree>
    <p:extLst>
      <p:ext uri="{BB962C8B-B14F-4D97-AF65-F5344CB8AC3E}">
        <p14:creationId xmlns:p14="http://schemas.microsoft.com/office/powerpoint/2010/main" val="31504911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xmlns="" id="{9AD14760-18C0-45E4-821C-EDC98A8A6EFA}"/>
              </a:ext>
            </a:extLst>
          </p:cNvPr>
          <p:cNvSpPr>
            <a:spLocks noGrp="1" noChangeArrowheads="1"/>
          </p:cNvSpPr>
          <p:nvPr>
            <p:ph type="title"/>
          </p:nvPr>
        </p:nvSpPr>
        <p:spPr>
          <a:xfrm>
            <a:off x="3610909" y="311151"/>
            <a:ext cx="8229600" cy="720725"/>
          </a:xfrm>
        </p:spPr>
        <p:txBody>
          <a:bodyPr/>
          <a:lstStyle/>
          <a:p>
            <a:pPr algn="r" eaLnBrk="1" hangingPunct="1"/>
            <a:r>
              <a:rPr lang="en-GB" altLang="en-US" sz="4000" dirty="0" err="1"/>
              <a:t>ModelBuilder</a:t>
            </a:r>
            <a:endParaRPr lang="en-GB" altLang="en-US" sz="4000" dirty="0"/>
          </a:p>
        </p:txBody>
      </p:sp>
      <p:sp>
        <p:nvSpPr>
          <p:cNvPr id="29699" name="Rectangle 3">
            <a:extLst>
              <a:ext uri="{FF2B5EF4-FFF2-40B4-BE49-F238E27FC236}">
                <a16:creationId xmlns:a16="http://schemas.microsoft.com/office/drawing/2014/main" xmlns="" id="{858E519B-4A10-4248-A997-E6D2F78161A3}"/>
              </a:ext>
            </a:extLst>
          </p:cNvPr>
          <p:cNvSpPr>
            <a:spLocks noGrp="1" noChangeArrowheads="1"/>
          </p:cNvSpPr>
          <p:nvPr>
            <p:ph idx="1"/>
          </p:nvPr>
        </p:nvSpPr>
        <p:spPr>
          <a:xfrm>
            <a:off x="618565" y="1196976"/>
            <a:ext cx="9654148" cy="1541463"/>
          </a:xfrm>
        </p:spPr>
        <p:txBody>
          <a:bodyPr/>
          <a:lstStyle/>
          <a:p>
            <a:pPr marL="0" indent="0">
              <a:buNone/>
            </a:pPr>
            <a:r>
              <a:rPr lang="en-GB" altLang="en-US" sz="2600" dirty="0"/>
              <a:t>Fourth generation programming language: </a:t>
            </a:r>
          </a:p>
          <a:p>
            <a:pPr marL="0" indent="0">
              <a:buNone/>
            </a:pPr>
            <a:r>
              <a:rPr lang="en-GB" altLang="en-US" sz="2600" dirty="0"/>
              <a:t>Drag in visual representations hiding advanced code inside.</a:t>
            </a:r>
          </a:p>
          <a:p>
            <a:pPr marL="0" indent="0">
              <a:buNone/>
            </a:pPr>
            <a:r>
              <a:rPr lang="en-GB" altLang="en-US" sz="2600" dirty="0"/>
              <a:t>Drag tools in from </a:t>
            </a:r>
            <a:r>
              <a:rPr lang="en-GB" altLang="en-US" sz="2600" dirty="0" err="1"/>
              <a:t>ArcToolbox</a:t>
            </a:r>
            <a:endParaRPr lang="en-GB" altLang="en-US" sz="2600" dirty="0"/>
          </a:p>
        </p:txBody>
      </p:sp>
      <p:pic>
        <p:nvPicPr>
          <p:cNvPr id="29700" name="Picture 6">
            <a:extLst>
              <a:ext uri="{FF2B5EF4-FFF2-40B4-BE49-F238E27FC236}">
                <a16:creationId xmlns:a16="http://schemas.microsoft.com/office/drawing/2014/main" xmlns="" id="{9A16895C-1EF9-447B-A6BF-F193765F11A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8565" y="2903539"/>
            <a:ext cx="8953500" cy="3438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379827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xmlns="" id="{D28CBE7D-DB29-4B41-87B2-20CB9171059C}"/>
              </a:ext>
            </a:extLst>
          </p:cNvPr>
          <p:cNvSpPr>
            <a:spLocks noGrp="1" noChangeArrowheads="1"/>
          </p:cNvSpPr>
          <p:nvPr>
            <p:ph type="title"/>
          </p:nvPr>
        </p:nvSpPr>
        <p:spPr>
          <a:xfrm>
            <a:off x="3301908" y="203995"/>
            <a:ext cx="8229600" cy="1143000"/>
          </a:xfrm>
        </p:spPr>
        <p:txBody>
          <a:bodyPr/>
          <a:lstStyle/>
          <a:p>
            <a:pPr algn="r" eaLnBrk="1" hangingPunct="1"/>
            <a:r>
              <a:rPr lang="en-GB" altLang="en-US" sz="4000" dirty="0" err="1"/>
              <a:t>ModelBuilder</a:t>
            </a:r>
            <a:endParaRPr lang="en-GB" altLang="en-US" sz="4000" dirty="0"/>
          </a:p>
        </p:txBody>
      </p:sp>
      <p:sp>
        <p:nvSpPr>
          <p:cNvPr id="31747" name="Rectangle 3">
            <a:extLst>
              <a:ext uri="{FF2B5EF4-FFF2-40B4-BE49-F238E27FC236}">
                <a16:creationId xmlns:a16="http://schemas.microsoft.com/office/drawing/2014/main" xmlns="" id="{C644B253-4A1E-4189-84B9-4D57854C96D1}"/>
              </a:ext>
            </a:extLst>
          </p:cNvPr>
          <p:cNvSpPr>
            <a:spLocks noGrp="1" noChangeArrowheads="1"/>
          </p:cNvSpPr>
          <p:nvPr>
            <p:ph idx="1"/>
          </p:nvPr>
        </p:nvSpPr>
        <p:spPr>
          <a:xfrm>
            <a:off x="6529388" y="1916113"/>
            <a:ext cx="5209800" cy="2665412"/>
          </a:xfrm>
        </p:spPr>
        <p:txBody>
          <a:bodyPr/>
          <a:lstStyle/>
          <a:p>
            <a:pPr marL="0" indent="0">
              <a:buNone/>
            </a:pPr>
            <a:r>
              <a:rPr lang="en-GB" altLang="en-US" sz="2600" dirty="0"/>
              <a:t>Link together by clicking on the two model elements with the connection tool.</a:t>
            </a:r>
          </a:p>
          <a:p>
            <a:pPr marL="0" indent="0">
              <a:buNone/>
            </a:pPr>
            <a:endParaRPr lang="en-GB" altLang="en-US" sz="2600" dirty="0"/>
          </a:p>
          <a:p>
            <a:pPr marL="0" indent="0">
              <a:buNone/>
            </a:pPr>
            <a:r>
              <a:rPr lang="en-GB" altLang="en-US" sz="2600" dirty="0"/>
              <a:t>Choose the variable to connect on.</a:t>
            </a:r>
          </a:p>
        </p:txBody>
      </p:sp>
      <p:grpSp>
        <p:nvGrpSpPr>
          <p:cNvPr id="3" name="Group 2"/>
          <p:cNvGrpSpPr/>
          <p:nvPr/>
        </p:nvGrpSpPr>
        <p:grpSpPr>
          <a:xfrm>
            <a:off x="889702" y="1505681"/>
            <a:ext cx="4824412" cy="4795837"/>
            <a:chOff x="-168273" y="1616892"/>
            <a:chExt cx="4824412" cy="4795837"/>
          </a:xfrm>
        </p:grpSpPr>
        <p:pic>
          <p:nvPicPr>
            <p:cNvPr id="31748" name="Picture 6">
              <a:extLst>
                <a:ext uri="{FF2B5EF4-FFF2-40B4-BE49-F238E27FC236}">
                  <a16:creationId xmlns:a16="http://schemas.microsoft.com/office/drawing/2014/main" xmlns="" id="{983967F5-A76C-4F02-9C3F-3E9837B3005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8273" y="1616892"/>
              <a:ext cx="4824412" cy="4795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Oval 1">
              <a:extLst>
                <a:ext uri="{FF2B5EF4-FFF2-40B4-BE49-F238E27FC236}">
                  <a16:creationId xmlns:a16="http://schemas.microsoft.com/office/drawing/2014/main" xmlns="" id="{5315BB5F-550E-4EEE-8D13-D2E0E1F42FE2}"/>
                </a:ext>
              </a:extLst>
            </p:cNvPr>
            <p:cNvSpPr/>
            <p:nvPr/>
          </p:nvSpPr>
          <p:spPr>
            <a:xfrm>
              <a:off x="2798671" y="2059460"/>
              <a:ext cx="503237" cy="431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grpSp>
    </p:spTree>
    <p:extLst>
      <p:ext uri="{BB962C8B-B14F-4D97-AF65-F5344CB8AC3E}">
        <p14:creationId xmlns:p14="http://schemas.microsoft.com/office/powerpoint/2010/main" val="6410303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2">
            <a:extLst>
              <a:ext uri="{FF2B5EF4-FFF2-40B4-BE49-F238E27FC236}">
                <a16:creationId xmlns:a16="http://schemas.microsoft.com/office/drawing/2014/main" xmlns="" id="{FD13888E-0EF2-40E0-AE78-23A0ACD5AD2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4860" y="228602"/>
            <a:ext cx="5895975" cy="4611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2771" name="Content Placeholder 2">
            <a:extLst>
              <a:ext uri="{FF2B5EF4-FFF2-40B4-BE49-F238E27FC236}">
                <a16:creationId xmlns:a16="http://schemas.microsoft.com/office/drawing/2014/main" xmlns="" id="{97DFECAB-E169-4092-B46B-E2D559121D3C}"/>
              </a:ext>
            </a:extLst>
          </p:cNvPr>
          <p:cNvSpPr>
            <a:spLocks noGrp="1"/>
          </p:cNvSpPr>
          <p:nvPr>
            <p:ph idx="1"/>
          </p:nvPr>
        </p:nvSpPr>
        <p:spPr>
          <a:xfrm>
            <a:off x="806824" y="4800600"/>
            <a:ext cx="5587626" cy="2057400"/>
          </a:xfrm>
        </p:spPr>
        <p:txBody>
          <a:bodyPr/>
          <a:lstStyle/>
          <a:p>
            <a:pPr marL="0" indent="0">
              <a:buNone/>
            </a:pPr>
            <a:r>
              <a:rPr lang="en-GB" altLang="en-US" sz="2600" dirty="0"/>
              <a:t>Start model with an input file.</a:t>
            </a:r>
          </a:p>
          <a:p>
            <a:pPr marL="0" indent="0">
              <a:buNone/>
            </a:pPr>
            <a:r>
              <a:rPr lang="en-GB" altLang="en-US" sz="2600" dirty="0"/>
              <a:t>Make inputs and outputs parameters (get a “p” next to them). Users asked for these.</a:t>
            </a:r>
          </a:p>
        </p:txBody>
      </p:sp>
      <p:pic>
        <p:nvPicPr>
          <p:cNvPr id="32772" name="Picture 3">
            <a:extLst>
              <a:ext uri="{FF2B5EF4-FFF2-40B4-BE49-F238E27FC236}">
                <a16:creationId xmlns:a16="http://schemas.microsoft.com/office/drawing/2014/main" xmlns="" id="{8F42BBA9-2664-4620-842F-FD85DA3D73F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12831" y="2410199"/>
            <a:ext cx="4278313" cy="4230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2773" name="Rectangle 2">
            <a:extLst>
              <a:ext uri="{FF2B5EF4-FFF2-40B4-BE49-F238E27FC236}">
                <a16:creationId xmlns:a16="http://schemas.microsoft.com/office/drawing/2014/main" xmlns="" id="{D82E791D-D773-4F50-8406-DD82D151DCE8}"/>
              </a:ext>
            </a:extLst>
          </p:cNvPr>
          <p:cNvSpPr txBox="1">
            <a:spLocks noChangeArrowheads="1"/>
          </p:cNvSpPr>
          <p:nvPr/>
        </p:nvSpPr>
        <p:spPr bwMode="auto">
          <a:xfrm>
            <a:off x="2360613" y="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r>
              <a:rPr lang="en-GB" altLang="en-US" sz="4000"/>
              <a:t>ModelBuilder</a:t>
            </a:r>
          </a:p>
        </p:txBody>
      </p:sp>
      <p:sp>
        <p:nvSpPr>
          <p:cNvPr id="5" name="Oval 4">
            <a:extLst>
              <a:ext uri="{FF2B5EF4-FFF2-40B4-BE49-F238E27FC236}">
                <a16:creationId xmlns:a16="http://schemas.microsoft.com/office/drawing/2014/main" xmlns="" id="{A9DDFCEB-07DF-44F9-B8EF-1BAEAC7D8618}"/>
              </a:ext>
            </a:extLst>
          </p:cNvPr>
          <p:cNvSpPr/>
          <p:nvPr/>
        </p:nvSpPr>
        <p:spPr>
          <a:xfrm>
            <a:off x="9336088" y="4840289"/>
            <a:ext cx="431800" cy="42862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Tree>
    <p:extLst>
      <p:ext uri="{BB962C8B-B14F-4D97-AF65-F5344CB8AC3E}">
        <p14:creationId xmlns:p14="http://schemas.microsoft.com/office/powerpoint/2010/main" val="26481584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8">
            <a:extLst>
              <a:ext uri="{FF2B5EF4-FFF2-40B4-BE49-F238E27FC236}">
                <a16:creationId xmlns:a16="http://schemas.microsoft.com/office/drawing/2014/main" xmlns="" id="{C811186A-2E4C-4A65-9182-CCD9F847BAE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7545" y="255588"/>
            <a:ext cx="4608512" cy="4537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3794" name="Rectangle 2">
            <a:extLst>
              <a:ext uri="{FF2B5EF4-FFF2-40B4-BE49-F238E27FC236}">
                <a16:creationId xmlns:a16="http://schemas.microsoft.com/office/drawing/2014/main" xmlns="" id="{1C6F3B28-B7CE-4E09-A137-56CC190D08DE}"/>
              </a:ext>
            </a:extLst>
          </p:cNvPr>
          <p:cNvSpPr>
            <a:spLocks noGrp="1" noChangeArrowheads="1"/>
          </p:cNvSpPr>
          <p:nvPr>
            <p:ph type="title"/>
          </p:nvPr>
        </p:nvSpPr>
        <p:spPr>
          <a:xfrm>
            <a:off x="7427914" y="34925"/>
            <a:ext cx="3240087" cy="946150"/>
          </a:xfrm>
        </p:spPr>
        <p:txBody>
          <a:bodyPr>
            <a:normAutofit/>
          </a:bodyPr>
          <a:lstStyle/>
          <a:p>
            <a:pPr eaLnBrk="1" hangingPunct="1">
              <a:defRPr/>
            </a:pPr>
            <a:r>
              <a:rPr lang="en-GB" dirty="0" err="1"/>
              <a:t>Modelbuilder</a:t>
            </a:r>
            <a:endParaRPr lang="en-GB" dirty="0"/>
          </a:p>
        </p:txBody>
      </p:sp>
      <p:sp>
        <p:nvSpPr>
          <p:cNvPr id="34820" name="Rectangle 3">
            <a:extLst>
              <a:ext uri="{FF2B5EF4-FFF2-40B4-BE49-F238E27FC236}">
                <a16:creationId xmlns:a16="http://schemas.microsoft.com/office/drawing/2014/main" xmlns="" id="{7D5FF273-E51D-41EA-858A-4FFEB3C1EC8B}"/>
              </a:ext>
            </a:extLst>
          </p:cNvPr>
          <p:cNvSpPr>
            <a:spLocks noGrp="1" noChangeArrowheads="1"/>
          </p:cNvSpPr>
          <p:nvPr>
            <p:ph idx="1"/>
          </p:nvPr>
        </p:nvSpPr>
        <p:spPr>
          <a:xfrm>
            <a:off x="5446060" y="1125539"/>
            <a:ext cx="6131858" cy="2303461"/>
          </a:xfrm>
        </p:spPr>
        <p:txBody>
          <a:bodyPr>
            <a:normAutofit/>
          </a:bodyPr>
          <a:lstStyle/>
          <a:p>
            <a:pPr marL="0" indent="0">
              <a:buNone/>
            </a:pPr>
            <a:r>
              <a:rPr lang="en-GB" altLang="en-US" sz="2400" dirty="0"/>
              <a:t>Validate – inputs and outputs ok</a:t>
            </a:r>
          </a:p>
          <a:p>
            <a:pPr marL="0" indent="0">
              <a:buNone/>
            </a:pPr>
            <a:r>
              <a:rPr lang="en-GB" altLang="en-US" sz="2400" dirty="0"/>
              <a:t>Run – click on model</a:t>
            </a:r>
          </a:p>
          <a:p>
            <a:pPr marL="0" indent="0">
              <a:buNone/>
            </a:pPr>
            <a:r>
              <a:rPr lang="en-GB" altLang="en-US" sz="2400" dirty="0"/>
              <a:t>Variables defined as parameters appear in model wizard.</a:t>
            </a:r>
          </a:p>
        </p:txBody>
      </p:sp>
      <p:pic>
        <p:nvPicPr>
          <p:cNvPr id="34821" name="Picture 7">
            <a:extLst>
              <a:ext uri="{FF2B5EF4-FFF2-40B4-BE49-F238E27FC236}">
                <a16:creationId xmlns:a16="http://schemas.microsoft.com/office/drawing/2014/main" xmlns="" id="{E1F09DE8-C5BD-4350-A124-A10C47F2EB7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5347" y="4174099"/>
            <a:ext cx="5016500" cy="209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893873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xmlns="" id="{2A2C74E8-4B21-4746-8F79-424997B87155}"/>
              </a:ext>
            </a:extLst>
          </p:cNvPr>
          <p:cNvSpPr>
            <a:spLocks noGrp="1" noChangeArrowheads="1"/>
          </p:cNvSpPr>
          <p:nvPr>
            <p:ph type="title"/>
          </p:nvPr>
        </p:nvSpPr>
        <p:spPr>
          <a:xfrm>
            <a:off x="2217738" y="115888"/>
            <a:ext cx="9588780" cy="919536"/>
          </a:xfrm>
        </p:spPr>
        <p:txBody>
          <a:bodyPr/>
          <a:lstStyle/>
          <a:p>
            <a:pPr algn="r" eaLnBrk="1" hangingPunct="1"/>
            <a:r>
              <a:rPr lang="en-GB" altLang="en-US" dirty="0"/>
              <a:t>Scripts</a:t>
            </a:r>
          </a:p>
        </p:txBody>
      </p:sp>
      <p:sp>
        <p:nvSpPr>
          <p:cNvPr id="15363" name="Rectangle 3">
            <a:extLst>
              <a:ext uri="{FF2B5EF4-FFF2-40B4-BE49-F238E27FC236}">
                <a16:creationId xmlns:a16="http://schemas.microsoft.com/office/drawing/2014/main" xmlns="" id="{F3CA2614-4FB6-495B-B29C-9B48366054CC}"/>
              </a:ext>
            </a:extLst>
          </p:cNvPr>
          <p:cNvSpPr>
            <a:spLocks noGrp="1" noChangeArrowheads="1"/>
          </p:cNvSpPr>
          <p:nvPr>
            <p:ph idx="1"/>
          </p:nvPr>
        </p:nvSpPr>
        <p:spPr>
          <a:xfrm>
            <a:off x="753036" y="333376"/>
            <a:ext cx="6163704" cy="6264275"/>
          </a:xfrm>
        </p:spPr>
        <p:txBody>
          <a:bodyPr>
            <a:normAutofit fontScale="70000" lnSpcReduction="20000"/>
          </a:bodyPr>
          <a:lstStyle/>
          <a:p>
            <a:pPr marL="0" indent="0">
              <a:lnSpc>
                <a:spcPct val="80000"/>
              </a:lnSpc>
              <a:buNone/>
              <a:defRPr/>
            </a:pPr>
            <a:r>
              <a:rPr lang="en-GB" sz="1200" smtClean="0">
                <a:solidFill>
                  <a:schemeClr val="tx2">
                    <a:lumMod val="60000"/>
                    <a:lumOff val="40000"/>
                  </a:schemeClr>
                </a:solidFill>
              </a:rPr>
              <a:t># ---------------------------------------------------------------------------</a:t>
            </a:r>
          </a:p>
          <a:p>
            <a:pPr marL="0" indent="0">
              <a:lnSpc>
                <a:spcPct val="80000"/>
              </a:lnSpc>
              <a:buNone/>
              <a:defRPr/>
            </a:pPr>
            <a:r>
              <a:rPr lang="en-GB" sz="1200" smtClean="0">
                <a:solidFill>
                  <a:schemeClr val="tx2">
                    <a:lumMod val="60000"/>
                    <a:lumOff val="40000"/>
                  </a:schemeClr>
                </a:solidFill>
              </a:rPr>
              <a:t># buildScript.py</a:t>
            </a:r>
          </a:p>
          <a:p>
            <a:pPr marL="0" indent="0">
              <a:lnSpc>
                <a:spcPct val="80000"/>
              </a:lnSpc>
              <a:buNone/>
              <a:defRPr/>
            </a:pPr>
            <a:r>
              <a:rPr lang="en-GB" sz="1200" smtClean="0">
                <a:solidFill>
                  <a:schemeClr val="tx2">
                    <a:lumMod val="60000"/>
                    <a:lumOff val="40000"/>
                  </a:schemeClr>
                </a:solidFill>
              </a:rPr>
              <a:t># Created on: 2012-01-13 17:38:48.00000</a:t>
            </a:r>
          </a:p>
          <a:p>
            <a:pPr marL="0" indent="0">
              <a:lnSpc>
                <a:spcPct val="80000"/>
              </a:lnSpc>
              <a:buNone/>
              <a:defRPr/>
            </a:pPr>
            <a:r>
              <a:rPr lang="en-GB" sz="1200" smtClean="0">
                <a:solidFill>
                  <a:schemeClr val="tx2">
                    <a:lumMod val="60000"/>
                    <a:lumOff val="40000"/>
                  </a:schemeClr>
                </a:solidFill>
              </a:rPr>
              <a:t>#   (generated by ArcGIS/ModelBuilder)</a:t>
            </a:r>
          </a:p>
          <a:p>
            <a:pPr marL="0" indent="0">
              <a:lnSpc>
                <a:spcPct val="80000"/>
              </a:lnSpc>
              <a:buNone/>
              <a:defRPr/>
            </a:pPr>
            <a:r>
              <a:rPr lang="en-GB" sz="1200" smtClean="0">
                <a:solidFill>
                  <a:schemeClr val="tx2">
                    <a:lumMod val="60000"/>
                    <a:lumOff val="40000"/>
                  </a:schemeClr>
                </a:solidFill>
              </a:rPr>
              <a:t># Usage: buildScript &lt;Output_Coverage__3_&gt; </a:t>
            </a:r>
          </a:p>
          <a:p>
            <a:pPr marL="0" indent="0">
              <a:lnSpc>
                <a:spcPct val="80000"/>
              </a:lnSpc>
              <a:buNone/>
              <a:defRPr/>
            </a:pPr>
            <a:r>
              <a:rPr lang="en-GB" sz="1200" smtClean="0">
                <a:solidFill>
                  <a:schemeClr val="tx2">
                    <a:lumMod val="60000"/>
                    <a:lumOff val="40000"/>
                  </a:schemeClr>
                </a:solidFill>
              </a:rPr>
              <a:t># Description: </a:t>
            </a:r>
          </a:p>
          <a:p>
            <a:pPr marL="0" indent="0">
              <a:lnSpc>
                <a:spcPct val="80000"/>
              </a:lnSpc>
              <a:buNone/>
              <a:defRPr/>
            </a:pPr>
            <a:r>
              <a:rPr lang="en-GB" sz="1200" smtClean="0">
                <a:solidFill>
                  <a:schemeClr val="tx2">
                    <a:lumMod val="60000"/>
                    <a:lumOff val="40000"/>
                  </a:schemeClr>
                </a:solidFill>
              </a:rPr>
              <a:t># ---------------------------------------------------------------------------</a:t>
            </a:r>
          </a:p>
          <a:p>
            <a:pPr marL="0" indent="0">
              <a:lnSpc>
                <a:spcPct val="80000"/>
              </a:lnSpc>
              <a:buNone/>
              <a:defRPr/>
            </a:pPr>
            <a:endParaRPr lang="en-GB" sz="1200" smtClean="0">
              <a:solidFill>
                <a:schemeClr val="tx2">
                  <a:lumMod val="60000"/>
                  <a:lumOff val="40000"/>
                </a:schemeClr>
              </a:solidFill>
            </a:endParaRPr>
          </a:p>
          <a:p>
            <a:pPr marL="0" indent="0">
              <a:lnSpc>
                <a:spcPct val="80000"/>
              </a:lnSpc>
              <a:buNone/>
              <a:defRPr/>
            </a:pPr>
            <a:r>
              <a:rPr lang="en-GB" sz="1200" smtClean="0">
                <a:solidFill>
                  <a:schemeClr val="tx2">
                    <a:lumMod val="60000"/>
                    <a:lumOff val="40000"/>
                  </a:schemeClr>
                </a:solidFill>
              </a:rPr>
              <a:t># Set the necessary product code</a:t>
            </a:r>
          </a:p>
          <a:p>
            <a:pPr marL="0" indent="0">
              <a:lnSpc>
                <a:spcPct val="80000"/>
              </a:lnSpc>
              <a:buNone/>
              <a:defRPr/>
            </a:pPr>
            <a:r>
              <a:rPr lang="en-GB" sz="1200" smtClean="0">
                <a:solidFill>
                  <a:schemeClr val="tx2">
                    <a:lumMod val="60000"/>
                    <a:lumOff val="40000"/>
                  </a:schemeClr>
                </a:solidFill>
              </a:rPr>
              <a:t># import arcinfo</a:t>
            </a:r>
          </a:p>
          <a:p>
            <a:pPr marL="0" indent="0">
              <a:lnSpc>
                <a:spcPct val="80000"/>
              </a:lnSpc>
              <a:buNone/>
              <a:defRPr/>
            </a:pPr>
            <a:endParaRPr lang="en-GB" sz="1200" smtClean="0"/>
          </a:p>
          <a:p>
            <a:pPr marL="0" indent="0">
              <a:lnSpc>
                <a:spcPct val="80000"/>
              </a:lnSpc>
              <a:buNone/>
              <a:defRPr/>
            </a:pPr>
            <a:endParaRPr lang="en-GB" sz="1200" smtClean="0"/>
          </a:p>
          <a:p>
            <a:pPr marL="0" indent="0">
              <a:lnSpc>
                <a:spcPct val="80000"/>
              </a:lnSpc>
              <a:buNone/>
              <a:defRPr/>
            </a:pPr>
            <a:r>
              <a:rPr lang="en-GB" sz="1200" smtClean="0">
                <a:solidFill>
                  <a:schemeClr val="tx2">
                    <a:lumMod val="60000"/>
                    <a:lumOff val="40000"/>
                  </a:schemeClr>
                </a:solidFill>
              </a:rPr>
              <a:t># Import arcpy module</a:t>
            </a:r>
          </a:p>
          <a:p>
            <a:pPr marL="0" indent="0">
              <a:lnSpc>
                <a:spcPct val="80000"/>
              </a:lnSpc>
              <a:buNone/>
              <a:defRPr/>
            </a:pPr>
            <a:r>
              <a:rPr lang="en-GB" sz="1200" smtClean="0"/>
              <a:t>import arcpy</a:t>
            </a:r>
          </a:p>
          <a:p>
            <a:pPr marL="0" indent="0">
              <a:lnSpc>
                <a:spcPct val="80000"/>
              </a:lnSpc>
              <a:buNone/>
              <a:defRPr/>
            </a:pPr>
            <a:endParaRPr lang="en-GB" sz="1200" smtClean="0"/>
          </a:p>
          <a:p>
            <a:pPr marL="0" indent="0">
              <a:lnSpc>
                <a:spcPct val="80000"/>
              </a:lnSpc>
              <a:buNone/>
              <a:defRPr/>
            </a:pPr>
            <a:r>
              <a:rPr lang="en-GB" sz="1200" smtClean="0">
                <a:solidFill>
                  <a:schemeClr val="tx2">
                    <a:lumMod val="60000"/>
                    <a:lumOff val="40000"/>
                  </a:schemeClr>
                </a:solidFill>
              </a:rPr>
              <a:t># Script arguments</a:t>
            </a:r>
          </a:p>
          <a:p>
            <a:pPr marL="0" indent="0">
              <a:lnSpc>
                <a:spcPct val="80000"/>
              </a:lnSpc>
              <a:buNone/>
              <a:defRPr/>
            </a:pPr>
            <a:r>
              <a:rPr lang="en-GB" sz="1200" smtClean="0"/>
              <a:t>Output_Coverage__3_ = arcpy.GetParameterAsText(0)</a:t>
            </a:r>
          </a:p>
          <a:p>
            <a:pPr marL="0" indent="0">
              <a:lnSpc>
                <a:spcPct val="80000"/>
              </a:lnSpc>
              <a:buNone/>
              <a:defRPr/>
            </a:pPr>
            <a:endParaRPr lang="en-GB" sz="1200" smtClean="0"/>
          </a:p>
          <a:p>
            <a:pPr marL="0" indent="0">
              <a:lnSpc>
                <a:spcPct val="80000"/>
              </a:lnSpc>
              <a:buNone/>
              <a:defRPr/>
            </a:pPr>
            <a:r>
              <a:rPr lang="en-GB" sz="1200" smtClean="0">
                <a:solidFill>
                  <a:schemeClr val="tx2">
                    <a:lumMod val="60000"/>
                    <a:lumOff val="40000"/>
                  </a:schemeClr>
                </a:solidFill>
              </a:rPr>
              <a:t># Local variables:</a:t>
            </a:r>
          </a:p>
          <a:p>
            <a:pPr marL="0" indent="0">
              <a:lnSpc>
                <a:spcPct val="80000"/>
              </a:lnSpc>
              <a:buNone/>
              <a:defRPr/>
            </a:pPr>
            <a:r>
              <a:rPr lang="en-GB" sz="1200" smtClean="0"/>
              <a:t>Input_File = ""</a:t>
            </a:r>
          </a:p>
          <a:p>
            <a:pPr marL="0" indent="0">
              <a:lnSpc>
                <a:spcPct val="80000"/>
              </a:lnSpc>
              <a:buNone/>
              <a:defRPr/>
            </a:pPr>
            <a:r>
              <a:rPr lang="en-GB" sz="1200" smtClean="0"/>
              <a:t>Output_Coverage = ""</a:t>
            </a:r>
          </a:p>
          <a:p>
            <a:pPr marL="0" indent="0">
              <a:lnSpc>
                <a:spcPct val="80000"/>
              </a:lnSpc>
              <a:buNone/>
              <a:defRPr/>
            </a:pPr>
            <a:r>
              <a:rPr lang="en-GB" sz="1200" smtClean="0"/>
              <a:t>Output_Coverage__2_ = ""</a:t>
            </a:r>
          </a:p>
          <a:p>
            <a:pPr marL="0" indent="0">
              <a:lnSpc>
                <a:spcPct val="80000"/>
              </a:lnSpc>
              <a:buNone/>
              <a:defRPr/>
            </a:pPr>
            <a:endParaRPr lang="en-GB" sz="1200" smtClean="0"/>
          </a:p>
          <a:p>
            <a:pPr marL="0" indent="0">
              <a:lnSpc>
                <a:spcPct val="80000"/>
              </a:lnSpc>
              <a:buNone/>
              <a:defRPr/>
            </a:pPr>
            <a:r>
              <a:rPr lang="en-GB" sz="1200" smtClean="0">
                <a:solidFill>
                  <a:schemeClr val="tx2">
                    <a:lumMod val="60000"/>
                    <a:lumOff val="40000"/>
                  </a:schemeClr>
                </a:solidFill>
              </a:rPr>
              <a:t># Process: Generate</a:t>
            </a:r>
          </a:p>
          <a:p>
            <a:pPr marL="0" indent="0">
              <a:lnSpc>
                <a:spcPct val="80000"/>
              </a:lnSpc>
              <a:buNone/>
              <a:defRPr/>
            </a:pPr>
            <a:r>
              <a:rPr lang="en-GB" sz="1200" smtClean="0"/>
              <a:t>arcpy.Generate_arc(Input_File, Output_Coverage, "LINES")</a:t>
            </a:r>
          </a:p>
          <a:p>
            <a:pPr marL="0" indent="0">
              <a:lnSpc>
                <a:spcPct val="80000"/>
              </a:lnSpc>
              <a:buNone/>
              <a:defRPr/>
            </a:pPr>
            <a:endParaRPr lang="en-GB" sz="1200" smtClean="0"/>
          </a:p>
          <a:p>
            <a:pPr marL="0" indent="0">
              <a:lnSpc>
                <a:spcPct val="80000"/>
              </a:lnSpc>
              <a:buNone/>
              <a:defRPr/>
            </a:pPr>
            <a:r>
              <a:rPr lang="en-GB" sz="1200" smtClean="0">
                <a:solidFill>
                  <a:schemeClr val="tx2">
                    <a:lumMod val="60000"/>
                    <a:lumOff val="40000"/>
                  </a:schemeClr>
                </a:solidFill>
              </a:rPr>
              <a:t># Process: Clean</a:t>
            </a:r>
          </a:p>
          <a:p>
            <a:pPr marL="0" indent="0">
              <a:lnSpc>
                <a:spcPct val="80000"/>
              </a:lnSpc>
              <a:buNone/>
              <a:defRPr/>
            </a:pPr>
            <a:r>
              <a:rPr lang="en-GB" sz="1200" smtClean="0"/>
              <a:t>arcpy.Clean_arc(Output_Coverage, Output_Coverage__2_, "", "", "POLY")</a:t>
            </a:r>
          </a:p>
          <a:p>
            <a:pPr marL="0" indent="0">
              <a:lnSpc>
                <a:spcPct val="80000"/>
              </a:lnSpc>
              <a:buNone/>
              <a:defRPr/>
            </a:pPr>
            <a:endParaRPr lang="en-GB" sz="1200" smtClean="0"/>
          </a:p>
          <a:p>
            <a:pPr marL="0" indent="0">
              <a:lnSpc>
                <a:spcPct val="80000"/>
              </a:lnSpc>
              <a:buNone/>
              <a:defRPr/>
            </a:pPr>
            <a:r>
              <a:rPr lang="en-GB" sz="1200" smtClean="0">
                <a:solidFill>
                  <a:schemeClr val="tx2">
                    <a:lumMod val="60000"/>
                    <a:lumOff val="40000"/>
                  </a:schemeClr>
                </a:solidFill>
              </a:rPr>
              <a:t># Process: Build</a:t>
            </a:r>
          </a:p>
          <a:p>
            <a:pPr marL="0" indent="0">
              <a:lnSpc>
                <a:spcPct val="80000"/>
              </a:lnSpc>
              <a:buNone/>
              <a:defRPr/>
            </a:pPr>
            <a:r>
              <a:rPr lang="en-GB" sz="1200" smtClean="0"/>
              <a:t>arcpy.Build_arc(Output_Coverage__2_, "", "")</a:t>
            </a:r>
            <a:endParaRPr lang="en-GB" sz="1200" dirty="0"/>
          </a:p>
        </p:txBody>
      </p:sp>
      <p:sp>
        <p:nvSpPr>
          <p:cNvPr id="35844" name="TextBox 2">
            <a:extLst>
              <a:ext uri="{FF2B5EF4-FFF2-40B4-BE49-F238E27FC236}">
                <a16:creationId xmlns:a16="http://schemas.microsoft.com/office/drawing/2014/main" xmlns="" id="{B3C4CE18-ED95-4372-B581-313144FC745B}"/>
              </a:ext>
            </a:extLst>
          </p:cNvPr>
          <p:cNvSpPr txBox="1">
            <a:spLocks noChangeArrowheads="1"/>
          </p:cNvSpPr>
          <p:nvPr/>
        </p:nvSpPr>
        <p:spPr bwMode="auto">
          <a:xfrm>
            <a:off x="7896225" y="906464"/>
            <a:ext cx="2560638"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2600">
                <a:latin typeface="Arial" panose="020B0604020202020204" pitchFamily="34" charset="0"/>
              </a:rPr>
              <a:t>Python text files</a:t>
            </a:r>
          </a:p>
        </p:txBody>
      </p:sp>
      <p:sp>
        <p:nvSpPr>
          <p:cNvPr id="2" name="Rectangle 1"/>
          <p:cNvSpPr/>
          <p:nvPr/>
        </p:nvSpPr>
        <p:spPr>
          <a:xfrm>
            <a:off x="4621426" y="2500486"/>
            <a:ext cx="7060901" cy="3293209"/>
          </a:xfrm>
          <a:prstGeom prst="rect">
            <a:avLst/>
          </a:prstGeom>
        </p:spPr>
        <p:txBody>
          <a:bodyPr wrap="square">
            <a:spAutoFit/>
          </a:bodyPr>
          <a:lstStyle/>
          <a:p>
            <a:r>
              <a:rPr lang="en-GB" sz="1600" dirty="0">
                <a:latin typeface="Courier New" panose="02070309020205020404" pitchFamily="49" charset="0"/>
                <a:cs typeface="Courier New" panose="02070309020205020404" pitchFamily="49" charset="0"/>
              </a:rPr>
              <a:t>import </a:t>
            </a:r>
            <a:r>
              <a:rPr lang="en-GB" sz="1600" dirty="0" err="1">
                <a:latin typeface="Courier New" panose="02070309020205020404" pitchFamily="49" charset="0"/>
                <a:cs typeface="Courier New" panose="02070309020205020404" pitchFamily="49" charset="0"/>
              </a:rPr>
              <a:t>arcpy</a:t>
            </a:r>
            <a:endParaRPr lang="en-GB" sz="1600" dirty="0">
              <a:latin typeface="Courier New" panose="02070309020205020404" pitchFamily="49" charset="0"/>
              <a:cs typeface="Courier New" panose="02070309020205020404" pitchFamily="49" charset="0"/>
            </a:endParaRPr>
          </a:p>
          <a:p>
            <a:r>
              <a:rPr lang="en-GB" sz="1600" dirty="0" smtClean="0">
                <a:latin typeface="Courier New" panose="02070309020205020404" pitchFamily="49" charset="0"/>
                <a:cs typeface="Courier New" panose="02070309020205020404" pitchFamily="49" charset="0"/>
              </a:rPr>
              <a:t>Output_Coverage</a:t>
            </a:r>
            <a:r>
              <a:rPr lang="en-GB" sz="1600" dirty="0">
                <a:latin typeface="Courier New" panose="02070309020205020404" pitchFamily="49" charset="0"/>
                <a:cs typeface="Courier New" panose="02070309020205020404" pitchFamily="49" charset="0"/>
              </a:rPr>
              <a:t>__3_ = </a:t>
            </a:r>
            <a:r>
              <a:rPr lang="en-GB" sz="1600" dirty="0" err="1">
                <a:latin typeface="Courier New" panose="02070309020205020404" pitchFamily="49" charset="0"/>
                <a:cs typeface="Courier New" panose="02070309020205020404" pitchFamily="49" charset="0"/>
              </a:rPr>
              <a:t>arcpy.GetParameterAsText</a:t>
            </a:r>
            <a:r>
              <a:rPr lang="en-GB" sz="1600" dirty="0">
                <a:latin typeface="Courier New" panose="02070309020205020404" pitchFamily="49" charset="0"/>
                <a:cs typeface="Courier New" panose="02070309020205020404" pitchFamily="49" charset="0"/>
              </a:rPr>
              <a:t>(0)</a:t>
            </a:r>
          </a:p>
          <a:p>
            <a:endParaRPr lang="en-GB" sz="1600" dirty="0">
              <a:latin typeface="Courier New" panose="02070309020205020404" pitchFamily="49" charset="0"/>
              <a:cs typeface="Courier New" panose="02070309020205020404" pitchFamily="49" charset="0"/>
            </a:endParaRPr>
          </a:p>
          <a:p>
            <a:r>
              <a:rPr lang="en-GB" sz="1600" dirty="0" err="1">
                <a:latin typeface="Courier New" panose="02070309020205020404" pitchFamily="49" charset="0"/>
                <a:cs typeface="Courier New" panose="02070309020205020404" pitchFamily="49" charset="0"/>
              </a:rPr>
              <a:t>Input_File</a:t>
            </a:r>
            <a:r>
              <a:rPr lang="en-GB" sz="1600" dirty="0">
                <a:latin typeface="Courier New" panose="02070309020205020404" pitchFamily="49" charset="0"/>
                <a:cs typeface="Courier New" panose="02070309020205020404" pitchFamily="49" charset="0"/>
              </a:rPr>
              <a:t> = ""</a:t>
            </a:r>
          </a:p>
          <a:p>
            <a:r>
              <a:rPr lang="en-GB" sz="1600" dirty="0" err="1">
                <a:latin typeface="Courier New" panose="02070309020205020404" pitchFamily="49" charset="0"/>
                <a:cs typeface="Courier New" panose="02070309020205020404" pitchFamily="49" charset="0"/>
              </a:rPr>
              <a:t>Output_Coverage</a:t>
            </a:r>
            <a:r>
              <a:rPr lang="en-GB" sz="1600" dirty="0">
                <a:latin typeface="Courier New" panose="02070309020205020404" pitchFamily="49" charset="0"/>
                <a:cs typeface="Courier New" panose="02070309020205020404" pitchFamily="49" charset="0"/>
              </a:rPr>
              <a:t> = ""</a:t>
            </a:r>
          </a:p>
          <a:p>
            <a:r>
              <a:rPr lang="en-GB" sz="1600" dirty="0">
                <a:latin typeface="Courier New" panose="02070309020205020404" pitchFamily="49" charset="0"/>
                <a:cs typeface="Courier New" panose="02070309020205020404" pitchFamily="49" charset="0"/>
              </a:rPr>
              <a:t>Output_Coverage__2_ = ""</a:t>
            </a:r>
          </a:p>
          <a:p>
            <a:endParaRPr lang="en-GB" sz="1600" dirty="0">
              <a:latin typeface="Courier New" panose="02070309020205020404" pitchFamily="49" charset="0"/>
              <a:cs typeface="Courier New" panose="02070309020205020404" pitchFamily="49" charset="0"/>
            </a:endParaRPr>
          </a:p>
          <a:p>
            <a:r>
              <a:rPr lang="en-GB" sz="1600" dirty="0" err="1" smtClean="0">
                <a:latin typeface="Courier New" panose="02070309020205020404" pitchFamily="49" charset="0"/>
                <a:cs typeface="Courier New" panose="02070309020205020404" pitchFamily="49" charset="0"/>
              </a:rPr>
              <a:t>arcpy.Generate_arc</a:t>
            </a:r>
            <a:r>
              <a:rPr lang="en-GB" sz="1600" dirty="0" smtClean="0">
                <a:latin typeface="Courier New" panose="02070309020205020404" pitchFamily="49" charset="0"/>
                <a:cs typeface="Courier New" panose="02070309020205020404" pitchFamily="49" charset="0"/>
              </a:rPr>
              <a:t>(</a:t>
            </a:r>
            <a:r>
              <a:rPr lang="en-GB" sz="1600" dirty="0" err="1" smtClean="0">
                <a:latin typeface="Courier New" panose="02070309020205020404" pitchFamily="49" charset="0"/>
                <a:cs typeface="Courier New" panose="02070309020205020404" pitchFamily="49" charset="0"/>
              </a:rPr>
              <a:t>Input_File</a:t>
            </a:r>
            <a:r>
              <a:rPr lang="en-GB" sz="1600" dirty="0">
                <a:latin typeface="Courier New" panose="02070309020205020404" pitchFamily="49" charset="0"/>
                <a:cs typeface="Courier New" panose="02070309020205020404" pitchFamily="49" charset="0"/>
              </a:rPr>
              <a:t>, </a:t>
            </a:r>
            <a:r>
              <a:rPr lang="en-GB" sz="1600" dirty="0" err="1">
                <a:latin typeface="Courier New" panose="02070309020205020404" pitchFamily="49" charset="0"/>
                <a:cs typeface="Courier New" panose="02070309020205020404" pitchFamily="49" charset="0"/>
              </a:rPr>
              <a:t>Output_Coverage</a:t>
            </a:r>
            <a:r>
              <a:rPr lang="en-GB" sz="1600" dirty="0">
                <a:latin typeface="Courier New" panose="02070309020205020404" pitchFamily="49" charset="0"/>
                <a:cs typeface="Courier New" panose="02070309020205020404" pitchFamily="49" charset="0"/>
              </a:rPr>
              <a:t>, "LINES")</a:t>
            </a:r>
          </a:p>
          <a:p>
            <a:endParaRPr lang="en-GB" sz="1600" dirty="0">
              <a:latin typeface="Courier New" panose="02070309020205020404" pitchFamily="49" charset="0"/>
              <a:cs typeface="Courier New" panose="02070309020205020404" pitchFamily="49" charset="0"/>
            </a:endParaRPr>
          </a:p>
          <a:p>
            <a:r>
              <a:rPr lang="en-GB" sz="1600" dirty="0" err="1" smtClean="0">
                <a:latin typeface="Courier New" panose="02070309020205020404" pitchFamily="49" charset="0"/>
                <a:cs typeface="Courier New" panose="02070309020205020404" pitchFamily="49" charset="0"/>
              </a:rPr>
              <a:t>arcpy.Clean_arc</a:t>
            </a:r>
            <a:r>
              <a:rPr lang="en-GB" sz="1600" dirty="0" smtClean="0">
                <a:latin typeface="Courier New" panose="02070309020205020404" pitchFamily="49" charset="0"/>
                <a:cs typeface="Courier New" panose="02070309020205020404" pitchFamily="49" charset="0"/>
              </a:rPr>
              <a:t>(</a:t>
            </a:r>
            <a:r>
              <a:rPr lang="en-GB" sz="1600" dirty="0" err="1" smtClean="0">
                <a:latin typeface="Courier New" panose="02070309020205020404" pitchFamily="49" charset="0"/>
                <a:cs typeface="Courier New" panose="02070309020205020404" pitchFamily="49" charset="0"/>
              </a:rPr>
              <a:t>Output_Coverage</a:t>
            </a:r>
            <a:r>
              <a:rPr lang="en-GB" sz="1600" dirty="0">
                <a:latin typeface="Courier New" panose="02070309020205020404" pitchFamily="49" charset="0"/>
                <a:cs typeface="Courier New" panose="02070309020205020404" pitchFamily="49" charset="0"/>
              </a:rPr>
              <a:t>, Output_Coverage__2_, "", "", "POLY")</a:t>
            </a:r>
          </a:p>
          <a:p>
            <a:endParaRPr lang="en-GB" sz="1600" dirty="0">
              <a:latin typeface="Courier New" panose="02070309020205020404" pitchFamily="49" charset="0"/>
              <a:cs typeface="Courier New" panose="02070309020205020404" pitchFamily="49" charset="0"/>
            </a:endParaRPr>
          </a:p>
          <a:p>
            <a:r>
              <a:rPr lang="en-GB" sz="1600" dirty="0" err="1" smtClean="0">
                <a:latin typeface="Courier New" panose="02070309020205020404" pitchFamily="49" charset="0"/>
                <a:cs typeface="Courier New" panose="02070309020205020404" pitchFamily="49" charset="0"/>
              </a:rPr>
              <a:t>arcpy.Build_arc</a:t>
            </a:r>
            <a:r>
              <a:rPr lang="en-GB" sz="1600" dirty="0" smtClean="0">
                <a:latin typeface="Courier New" panose="02070309020205020404" pitchFamily="49" charset="0"/>
                <a:cs typeface="Courier New" panose="02070309020205020404" pitchFamily="49" charset="0"/>
              </a:rPr>
              <a:t>(Output_Coverage</a:t>
            </a:r>
            <a:r>
              <a:rPr lang="en-GB" sz="1600" dirty="0">
                <a:latin typeface="Courier New" panose="02070309020205020404" pitchFamily="49" charset="0"/>
                <a:cs typeface="Courier New" panose="02070309020205020404" pitchFamily="49" charset="0"/>
              </a:rPr>
              <a:t>__2_, "", "")</a:t>
            </a:r>
          </a:p>
        </p:txBody>
      </p:sp>
    </p:spTree>
    <p:extLst>
      <p:ext uri="{BB962C8B-B14F-4D97-AF65-F5344CB8AC3E}">
        <p14:creationId xmlns:p14="http://schemas.microsoft.com/office/powerpoint/2010/main" val="260623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xmlns="" id="{CECFD75C-7987-4051-9259-6D82C34D2C57}"/>
              </a:ext>
            </a:extLst>
          </p:cNvPr>
          <p:cNvSpPr>
            <a:spLocks noGrp="1" noChangeArrowheads="1"/>
          </p:cNvSpPr>
          <p:nvPr>
            <p:ph type="title"/>
          </p:nvPr>
        </p:nvSpPr>
        <p:spPr>
          <a:xfrm>
            <a:off x="2217738" y="115888"/>
            <a:ext cx="8229600" cy="792162"/>
          </a:xfrm>
        </p:spPr>
        <p:txBody>
          <a:bodyPr/>
          <a:lstStyle/>
          <a:p>
            <a:pPr algn="r" eaLnBrk="1" hangingPunct="1"/>
            <a:r>
              <a:rPr lang="en-GB" altLang="en-US"/>
              <a:t>Scripts</a:t>
            </a:r>
          </a:p>
        </p:txBody>
      </p:sp>
      <p:sp>
        <p:nvSpPr>
          <p:cNvPr id="37891" name="Rectangle 3">
            <a:extLst>
              <a:ext uri="{FF2B5EF4-FFF2-40B4-BE49-F238E27FC236}">
                <a16:creationId xmlns:a16="http://schemas.microsoft.com/office/drawing/2014/main" xmlns="" id="{6B9AE418-E800-498D-988F-DBC737B7CA14}"/>
              </a:ext>
            </a:extLst>
          </p:cNvPr>
          <p:cNvSpPr>
            <a:spLocks noGrp="1" noChangeArrowheads="1"/>
          </p:cNvSpPr>
          <p:nvPr>
            <p:ph idx="1"/>
          </p:nvPr>
        </p:nvSpPr>
        <p:spPr>
          <a:xfrm>
            <a:off x="766482" y="1052513"/>
            <a:ext cx="9515757" cy="1325562"/>
          </a:xfrm>
        </p:spPr>
        <p:txBody>
          <a:bodyPr>
            <a:normAutofit fontScale="92500"/>
          </a:bodyPr>
          <a:lstStyle/>
          <a:p>
            <a:pPr marL="0" indent="0">
              <a:lnSpc>
                <a:spcPct val="80000"/>
              </a:lnSpc>
              <a:buNone/>
            </a:pPr>
            <a:r>
              <a:rPr lang="en-GB" altLang="en-US" sz="2600" dirty="0"/>
              <a:t>Not a lot of info on them.</a:t>
            </a:r>
          </a:p>
          <a:p>
            <a:pPr marL="0" indent="0">
              <a:lnSpc>
                <a:spcPct val="80000"/>
              </a:lnSpc>
              <a:buNone/>
            </a:pPr>
            <a:r>
              <a:rPr lang="en-GB" altLang="en-US" sz="2600" dirty="0"/>
              <a:t>Best option is to export a model to see how it works.</a:t>
            </a:r>
          </a:p>
          <a:p>
            <a:pPr marL="0" indent="0">
              <a:lnSpc>
                <a:spcPct val="80000"/>
              </a:lnSpc>
              <a:buNone/>
            </a:pPr>
            <a:r>
              <a:rPr lang="en-GB" altLang="en-US" sz="2600" dirty="0"/>
              <a:t>Best bet for documentation is to search Help for “geoprocessing scripts”.</a:t>
            </a:r>
          </a:p>
        </p:txBody>
      </p:sp>
      <p:pic>
        <p:nvPicPr>
          <p:cNvPr id="37892" name="Picture 5">
            <a:extLst>
              <a:ext uri="{FF2B5EF4-FFF2-40B4-BE49-F238E27FC236}">
                <a16:creationId xmlns:a16="http://schemas.microsoft.com/office/drawing/2014/main" xmlns="" id="{C5416382-F2B8-4476-8AF2-80E7DF30FA3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03838" y="2887664"/>
            <a:ext cx="5124450" cy="3830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560094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xmlns="" id="{D61F4A1F-C7E4-48A2-8123-ADFFA79C26E6}"/>
              </a:ext>
            </a:extLst>
          </p:cNvPr>
          <p:cNvSpPr>
            <a:spLocks noGrp="1" noChangeArrowheads="1"/>
          </p:cNvSpPr>
          <p:nvPr>
            <p:ph type="title"/>
          </p:nvPr>
        </p:nvSpPr>
        <p:spPr>
          <a:xfrm>
            <a:off x="6389689" y="188914"/>
            <a:ext cx="4135437" cy="706437"/>
          </a:xfrm>
        </p:spPr>
        <p:txBody>
          <a:bodyPr>
            <a:normAutofit/>
          </a:bodyPr>
          <a:lstStyle/>
          <a:p>
            <a:pPr algn="r" eaLnBrk="1" hangingPunct="1">
              <a:defRPr/>
            </a:pPr>
            <a:r>
              <a:rPr lang="en-GB" dirty="0"/>
              <a:t>Adding Scripts</a:t>
            </a:r>
          </a:p>
        </p:txBody>
      </p:sp>
      <p:sp>
        <p:nvSpPr>
          <p:cNvPr id="39939" name="Rectangle 3">
            <a:extLst>
              <a:ext uri="{FF2B5EF4-FFF2-40B4-BE49-F238E27FC236}">
                <a16:creationId xmlns:a16="http://schemas.microsoft.com/office/drawing/2014/main" xmlns="" id="{04730EE6-6D05-4803-9959-7608843E6DAA}"/>
              </a:ext>
            </a:extLst>
          </p:cNvPr>
          <p:cNvSpPr>
            <a:spLocks noGrp="1" noChangeArrowheads="1"/>
          </p:cNvSpPr>
          <p:nvPr>
            <p:ph idx="1"/>
          </p:nvPr>
        </p:nvSpPr>
        <p:spPr>
          <a:xfrm>
            <a:off x="5056094" y="1268414"/>
            <a:ext cx="6804211" cy="3240087"/>
          </a:xfrm>
        </p:spPr>
        <p:txBody>
          <a:bodyPr/>
          <a:lstStyle/>
          <a:p>
            <a:pPr marL="0" indent="0">
              <a:lnSpc>
                <a:spcPct val="80000"/>
              </a:lnSpc>
              <a:buNone/>
            </a:pPr>
            <a:r>
              <a:rPr lang="en-GB" altLang="en-US" sz="2600" dirty="0"/>
              <a:t>Need to set up parameters to pass into functions.</a:t>
            </a:r>
          </a:p>
          <a:p>
            <a:pPr marL="0" indent="0">
              <a:lnSpc>
                <a:spcPct val="80000"/>
              </a:lnSpc>
              <a:buNone/>
            </a:pPr>
            <a:endParaRPr lang="en-GB" altLang="en-US" sz="2600" dirty="0"/>
          </a:p>
          <a:p>
            <a:pPr marL="0" indent="0">
              <a:lnSpc>
                <a:spcPct val="80000"/>
              </a:lnSpc>
              <a:buNone/>
            </a:pPr>
            <a:r>
              <a:rPr lang="en-GB" altLang="en-US" sz="2600" dirty="0"/>
              <a:t>These listed when you make a script, or under its properties.</a:t>
            </a:r>
          </a:p>
          <a:p>
            <a:pPr marL="0" indent="0">
              <a:lnSpc>
                <a:spcPct val="80000"/>
              </a:lnSpc>
              <a:buNone/>
            </a:pPr>
            <a:endParaRPr lang="en-GB" altLang="en-US" sz="2600" dirty="0"/>
          </a:p>
          <a:p>
            <a:pPr marL="0" indent="0">
              <a:lnSpc>
                <a:spcPct val="80000"/>
              </a:lnSpc>
              <a:buNone/>
            </a:pPr>
            <a:r>
              <a:rPr lang="en-GB" altLang="en-US" sz="2600" dirty="0"/>
              <a:t>Then in script use:</a:t>
            </a:r>
          </a:p>
          <a:p>
            <a:pPr marL="0" indent="0">
              <a:lnSpc>
                <a:spcPct val="80000"/>
              </a:lnSpc>
              <a:buNone/>
            </a:pPr>
            <a:r>
              <a:rPr lang="en-GB" altLang="en-US" sz="2000" dirty="0" err="1">
                <a:latin typeface="Courier New" panose="02070309020205020404" pitchFamily="49" charset="0"/>
                <a:cs typeface="Courier New" panose="02070309020205020404" pitchFamily="49" charset="0"/>
              </a:rPr>
              <a:t>arcpy.GetParameterAsText</a:t>
            </a:r>
            <a:r>
              <a:rPr lang="en-GB" altLang="en-US" sz="2000" dirty="0">
                <a:latin typeface="Courier New" panose="02070309020205020404" pitchFamily="49" charset="0"/>
                <a:cs typeface="Courier New" panose="02070309020205020404" pitchFamily="49" charset="0"/>
              </a:rPr>
              <a:t>(0)</a:t>
            </a:r>
          </a:p>
        </p:txBody>
      </p:sp>
      <p:pic>
        <p:nvPicPr>
          <p:cNvPr id="39940" name="Picture 7">
            <a:extLst>
              <a:ext uri="{FF2B5EF4-FFF2-40B4-BE49-F238E27FC236}">
                <a16:creationId xmlns:a16="http://schemas.microsoft.com/office/drawing/2014/main" xmlns="" id="{519B76F4-812C-4B9E-A5D9-64ADFB7558A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8711" y="361110"/>
            <a:ext cx="4005263" cy="4824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9941" name="Picture 8">
            <a:extLst>
              <a:ext uri="{FF2B5EF4-FFF2-40B4-BE49-F238E27FC236}">
                <a16:creationId xmlns:a16="http://schemas.microsoft.com/office/drawing/2014/main" xmlns="" id="{45C41638-3B99-4B96-B76C-95AB99F523B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29288" y="4881564"/>
            <a:ext cx="4794250" cy="2001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090223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xmlns="" id="{7DEAA854-A3C1-46C2-895B-8EB5AF1B7725}"/>
              </a:ext>
            </a:extLst>
          </p:cNvPr>
          <p:cNvSpPr>
            <a:spLocks noGrp="1" noChangeArrowheads="1"/>
          </p:cNvSpPr>
          <p:nvPr>
            <p:ph type="title"/>
          </p:nvPr>
        </p:nvSpPr>
        <p:spPr>
          <a:xfrm>
            <a:off x="3975474" y="454399"/>
            <a:ext cx="7772400" cy="685800"/>
          </a:xfrm>
        </p:spPr>
        <p:txBody>
          <a:bodyPr>
            <a:normAutofit fontScale="90000"/>
          </a:bodyPr>
          <a:lstStyle/>
          <a:p>
            <a:pPr algn="r" eaLnBrk="1" hangingPunct="1">
              <a:defRPr/>
            </a:pPr>
            <a:r>
              <a:rPr lang="en-GB" dirty="0"/>
              <a:t>AML: The Arc Macro Language</a:t>
            </a:r>
            <a:endParaRPr lang="en-US" dirty="0"/>
          </a:p>
        </p:txBody>
      </p:sp>
      <p:sp>
        <p:nvSpPr>
          <p:cNvPr id="17411" name="Rectangle 3">
            <a:extLst>
              <a:ext uri="{FF2B5EF4-FFF2-40B4-BE49-F238E27FC236}">
                <a16:creationId xmlns:a16="http://schemas.microsoft.com/office/drawing/2014/main" xmlns="" id="{214CA271-0653-4109-9C07-B9DD5145B5C7}"/>
              </a:ext>
            </a:extLst>
          </p:cNvPr>
          <p:cNvSpPr>
            <a:spLocks noGrp="1" noChangeArrowheads="1"/>
          </p:cNvSpPr>
          <p:nvPr>
            <p:ph idx="1"/>
          </p:nvPr>
        </p:nvSpPr>
        <p:spPr>
          <a:xfrm>
            <a:off x="564776" y="1916114"/>
            <a:ext cx="9874624" cy="4713287"/>
          </a:xfrm>
        </p:spPr>
        <p:txBody>
          <a:bodyPr/>
          <a:lstStyle/>
          <a:p>
            <a:pPr marL="0" indent="0">
              <a:buNone/>
              <a:defRPr/>
            </a:pPr>
            <a:r>
              <a:rPr lang="en-GB" sz="2600" dirty="0"/>
              <a:t>A simple p</a:t>
            </a:r>
            <a:r>
              <a:rPr lang="en-US" sz="2600" dirty="0" err="1"/>
              <a:t>rogramming</a:t>
            </a:r>
            <a:r>
              <a:rPr lang="en-US" sz="2600" dirty="0"/>
              <a:t> </a:t>
            </a:r>
            <a:r>
              <a:rPr lang="en-US" sz="2600" dirty="0" err="1"/>
              <a:t>lang</a:t>
            </a:r>
            <a:r>
              <a:rPr lang="en-GB" sz="2600" dirty="0" err="1"/>
              <a:t>uage</a:t>
            </a:r>
            <a:r>
              <a:rPr lang="en-GB" sz="2600" dirty="0"/>
              <a:t> in a text file.</a:t>
            </a:r>
          </a:p>
          <a:p>
            <a:pPr marL="457200" lvl="1" indent="0">
              <a:buNone/>
              <a:defRPr/>
            </a:pPr>
            <a:r>
              <a:rPr lang="en-GB" sz="2600" dirty="0">
                <a:solidFill>
                  <a:schemeClr val="tx2">
                    <a:lumMod val="60000"/>
                    <a:lumOff val="40000"/>
                  </a:schemeClr>
                </a:solidFill>
              </a:rPr>
              <a:t>Interpreted not compiled.</a:t>
            </a:r>
          </a:p>
          <a:p>
            <a:pPr marL="457200" lvl="1" indent="0">
              <a:buNone/>
              <a:defRPr/>
            </a:pPr>
            <a:r>
              <a:rPr lang="en-GB" sz="2600" dirty="0">
                <a:solidFill>
                  <a:schemeClr val="tx2">
                    <a:lumMod val="60000"/>
                    <a:lumOff val="40000"/>
                  </a:schemeClr>
                </a:solidFill>
              </a:rPr>
              <a:t>Runs in the order that commands, directives, etc. appear in the program.</a:t>
            </a:r>
          </a:p>
          <a:p>
            <a:pPr marL="457200" lvl="1" indent="0">
              <a:buNone/>
              <a:defRPr/>
            </a:pPr>
            <a:endParaRPr lang="en-GB" sz="2600" dirty="0"/>
          </a:p>
          <a:p>
            <a:pPr marL="0" indent="0">
              <a:buNone/>
              <a:defRPr/>
            </a:pPr>
            <a:r>
              <a:rPr lang="en-GB" sz="2600" dirty="0"/>
              <a:t>A</a:t>
            </a:r>
            <a:r>
              <a:rPr lang="en-US" sz="2600" dirty="0"/>
              <a:t> way to automate tedious tasks in ArcGIS</a:t>
            </a:r>
            <a:r>
              <a:rPr lang="en-GB" sz="2600" dirty="0"/>
              <a:t>.</a:t>
            </a:r>
            <a:endParaRPr lang="en-US" sz="2600" dirty="0"/>
          </a:p>
          <a:p>
            <a:pPr marL="0" indent="0">
              <a:buNone/>
              <a:defRPr/>
            </a:pPr>
            <a:r>
              <a:rPr lang="en-GB" sz="2600" dirty="0"/>
              <a:t>A</a:t>
            </a:r>
            <a:r>
              <a:rPr lang="en-US" sz="2600" dirty="0"/>
              <a:t> way to write </a:t>
            </a:r>
            <a:r>
              <a:rPr lang="en-GB" sz="2600" dirty="0"/>
              <a:t>(“old </a:t>
            </a:r>
            <a:r>
              <a:rPr lang="en-GB" sz="2600" dirty="0" err="1"/>
              <a:t>skool</a:t>
            </a:r>
            <a:r>
              <a:rPr lang="en-GB" sz="2600" dirty="0"/>
              <a:t>”) </a:t>
            </a:r>
            <a:r>
              <a:rPr lang="en-US" sz="2600" dirty="0"/>
              <a:t>interfaces</a:t>
            </a:r>
            <a:r>
              <a:rPr lang="en-GB" sz="2600" dirty="0"/>
              <a:t>.</a:t>
            </a:r>
            <a:endParaRPr lang="en-US" sz="2600" dirty="0"/>
          </a:p>
          <a:p>
            <a:pPr marL="0" indent="0">
              <a:buNone/>
              <a:defRPr/>
            </a:pPr>
            <a:r>
              <a:rPr lang="en-GB" sz="2600" dirty="0"/>
              <a:t>Not really needed now, but lots of legacy code around.</a:t>
            </a:r>
            <a:endParaRPr lang="en-US" sz="2600" dirty="0"/>
          </a:p>
        </p:txBody>
      </p:sp>
    </p:spTree>
    <p:extLst>
      <p:ext uri="{BB962C8B-B14F-4D97-AF65-F5344CB8AC3E}">
        <p14:creationId xmlns:p14="http://schemas.microsoft.com/office/powerpoint/2010/main" val="26589430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xmlns="" id="{99CCBDDC-DC92-47A7-BB82-A19532968255}"/>
              </a:ext>
            </a:extLst>
          </p:cNvPr>
          <p:cNvSpPr>
            <a:spLocks noGrp="1" noChangeArrowheads="1"/>
          </p:cNvSpPr>
          <p:nvPr>
            <p:ph type="title"/>
          </p:nvPr>
        </p:nvSpPr>
        <p:spPr>
          <a:xfrm>
            <a:off x="1992313" y="549275"/>
            <a:ext cx="8229600" cy="685800"/>
          </a:xfrm>
        </p:spPr>
        <p:txBody>
          <a:bodyPr rtlCol="0">
            <a:normAutofit fontScale="90000"/>
          </a:bodyPr>
          <a:lstStyle/>
          <a:p>
            <a:pPr algn="r">
              <a:defRPr/>
            </a:pPr>
            <a:r>
              <a:rPr lang="en-GB" dirty="0"/>
              <a:t>What’s the big idea?</a:t>
            </a:r>
            <a:endParaRPr lang="en-US" dirty="0"/>
          </a:p>
        </p:txBody>
      </p:sp>
      <p:sp>
        <p:nvSpPr>
          <p:cNvPr id="4099" name="Rectangle 3">
            <a:extLst>
              <a:ext uri="{FF2B5EF4-FFF2-40B4-BE49-F238E27FC236}">
                <a16:creationId xmlns:a16="http://schemas.microsoft.com/office/drawing/2014/main" xmlns="" id="{572E8232-E88C-4128-9D8B-B6F48E02816C}"/>
              </a:ext>
            </a:extLst>
          </p:cNvPr>
          <p:cNvSpPr>
            <a:spLocks noGrp="1" noChangeArrowheads="1"/>
          </p:cNvSpPr>
          <p:nvPr>
            <p:ph idx="1"/>
          </p:nvPr>
        </p:nvSpPr>
        <p:spPr>
          <a:xfrm>
            <a:off x="699247" y="1700215"/>
            <a:ext cx="11120718" cy="3839974"/>
          </a:xfrm>
        </p:spPr>
        <p:txBody>
          <a:bodyPr/>
          <a:lstStyle/>
          <a:p>
            <a:pPr eaLnBrk="1" hangingPunct="1">
              <a:buFont typeface="Arial" charset="0"/>
              <a:buNone/>
              <a:defRPr/>
            </a:pPr>
            <a:r>
              <a:rPr lang="en-US" altLang="en-US" sz="2600" dirty="0"/>
              <a:t>Move from Programmers to Analysts.</a:t>
            </a:r>
          </a:p>
          <a:p>
            <a:pPr marL="0">
              <a:buNone/>
              <a:defRPr/>
            </a:pPr>
            <a:r>
              <a:rPr lang="en-US" altLang="en-US" sz="2600" dirty="0"/>
              <a:t>Learn the major branches of data storage, manipulation, and processing.</a:t>
            </a:r>
          </a:p>
          <a:p>
            <a:pPr eaLnBrk="1" hangingPunct="1">
              <a:buFont typeface="Arial" charset="0"/>
              <a:buNone/>
              <a:defRPr/>
            </a:pPr>
            <a:r>
              <a:rPr lang="en-US" altLang="en-US" sz="2600" dirty="0"/>
              <a:t>Introduction to scientific modelling.</a:t>
            </a:r>
          </a:p>
          <a:p>
            <a:pPr eaLnBrk="1" hangingPunct="1">
              <a:buFont typeface="Arial" charset="0"/>
              <a:buNone/>
              <a:defRPr/>
            </a:pPr>
            <a:endParaRPr lang="en-US" altLang="en-US" sz="2600" dirty="0"/>
          </a:p>
          <a:p>
            <a:pPr eaLnBrk="1" hangingPunct="1">
              <a:buFont typeface="Arial" charset="0"/>
              <a:buNone/>
              <a:defRPr/>
            </a:pPr>
            <a:endParaRPr lang="en-US" altLang="en-US" sz="2600" dirty="0"/>
          </a:p>
          <a:p>
            <a:pPr marL="0">
              <a:spcBef>
                <a:spcPts val="0"/>
              </a:spcBef>
              <a:buNone/>
              <a:defRPr/>
            </a:pPr>
            <a:r>
              <a:rPr lang="en-US" altLang="en-US" sz="2600" dirty="0"/>
              <a:t>Build you into Gods of the </a:t>
            </a:r>
            <a:r>
              <a:rPr lang="en-US" altLang="en-US" sz="2600" dirty="0" err="1"/>
              <a:t>technosphere</a:t>
            </a:r>
            <a:r>
              <a:rPr lang="en-US" altLang="en-US" sz="2600" dirty="0"/>
              <a:t>, able to see green code streaming across the landscape and shoot fiery lasers of code from your eyes.</a:t>
            </a:r>
          </a:p>
        </p:txBody>
      </p:sp>
    </p:spTree>
    <p:extLst>
      <p:ext uri="{BB962C8B-B14F-4D97-AF65-F5344CB8AC3E}">
        <p14:creationId xmlns:p14="http://schemas.microsoft.com/office/powerpoint/2010/main" val="33171731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xmlns="" id="{F46C061F-BBEE-43C6-AE30-F96437772E3E}"/>
              </a:ext>
            </a:extLst>
          </p:cNvPr>
          <p:cNvSpPr>
            <a:spLocks noGrp="1" noChangeArrowheads="1"/>
          </p:cNvSpPr>
          <p:nvPr>
            <p:ph type="title"/>
          </p:nvPr>
        </p:nvSpPr>
        <p:spPr>
          <a:xfrm>
            <a:off x="3469340" y="447674"/>
            <a:ext cx="8229600" cy="777875"/>
          </a:xfrm>
        </p:spPr>
        <p:txBody>
          <a:bodyPr/>
          <a:lstStyle/>
          <a:p>
            <a:pPr algn="r" eaLnBrk="1" hangingPunct="1"/>
            <a:r>
              <a:rPr lang="en-GB" altLang="en-US" dirty="0"/>
              <a:t>The older programming languages</a:t>
            </a:r>
            <a:endParaRPr lang="en-US" altLang="en-US" dirty="0"/>
          </a:p>
        </p:txBody>
      </p:sp>
      <p:sp>
        <p:nvSpPr>
          <p:cNvPr id="15363" name="Rectangle 3">
            <a:extLst>
              <a:ext uri="{FF2B5EF4-FFF2-40B4-BE49-F238E27FC236}">
                <a16:creationId xmlns:a16="http://schemas.microsoft.com/office/drawing/2014/main" xmlns="" id="{674E86DA-C40A-443B-A967-A6D65523B719}"/>
              </a:ext>
            </a:extLst>
          </p:cNvPr>
          <p:cNvSpPr>
            <a:spLocks noGrp="1" noChangeArrowheads="1"/>
          </p:cNvSpPr>
          <p:nvPr>
            <p:ph type="body" sz="half" idx="1"/>
          </p:nvPr>
        </p:nvSpPr>
        <p:spPr>
          <a:xfrm>
            <a:off x="806823" y="2062161"/>
            <a:ext cx="10892117" cy="4535488"/>
          </a:xfrm>
        </p:spPr>
        <p:txBody>
          <a:bodyPr>
            <a:normAutofit lnSpcReduction="10000"/>
          </a:bodyPr>
          <a:lstStyle/>
          <a:p>
            <a:pPr marL="0" indent="0">
              <a:buNone/>
              <a:defRPr/>
            </a:pPr>
            <a:r>
              <a:rPr lang="en-GB" dirty="0"/>
              <a:t>AML </a:t>
            </a:r>
            <a:r>
              <a:rPr lang="en-GB" dirty="0" smtClean="0"/>
              <a:t>was </a:t>
            </a:r>
            <a:r>
              <a:rPr lang="en-GB" dirty="0"/>
              <a:t>much better supported in ArcGIS 9.2+ than in 8.x:</a:t>
            </a:r>
          </a:p>
          <a:p>
            <a:pPr marL="457200" lvl="1" indent="0">
              <a:buNone/>
              <a:defRPr/>
            </a:pPr>
            <a:r>
              <a:rPr lang="en-GB" sz="2300" dirty="0"/>
              <a:t>there are no restrictions on the kinds of scripts you can run (previously it was just ones that ran in Arc, not </a:t>
            </a:r>
            <a:r>
              <a:rPr lang="en-GB" sz="2300" dirty="0" err="1"/>
              <a:t>ArcPlot</a:t>
            </a:r>
            <a:r>
              <a:rPr lang="en-GB" sz="2300" dirty="0"/>
              <a:t> etc.)</a:t>
            </a:r>
          </a:p>
          <a:p>
            <a:pPr marL="0" indent="0">
              <a:buNone/>
              <a:defRPr/>
            </a:pPr>
            <a:r>
              <a:rPr lang="en-GB" dirty="0"/>
              <a:t>However, AML is an essentially dead language.</a:t>
            </a:r>
          </a:p>
          <a:p>
            <a:pPr marL="0" indent="0">
              <a:buNone/>
              <a:defRPr/>
            </a:pPr>
            <a:endParaRPr lang="en-GB" dirty="0"/>
          </a:p>
          <a:p>
            <a:pPr marL="0" indent="0">
              <a:buNone/>
              <a:defRPr/>
            </a:pPr>
            <a:r>
              <a:rPr lang="en-GB" dirty="0"/>
              <a:t>See </a:t>
            </a:r>
            <a:r>
              <a:rPr lang="en-GB" i="1" dirty="0">
                <a:solidFill>
                  <a:schemeClr val="tx2">
                    <a:lumMod val="60000"/>
                    <a:lumOff val="40000"/>
                  </a:schemeClr>
                </a:solidFill>
              </a:rPr>
              <a:t>Using AML with script tools</a:t>
            </a:r>
            <a:r>
              <a:rPr lang="en-GB" i="1" dirty="0"/>
              <a:t> </a:t>
            </a:r>
            <a:r>
              <a:rPr lang="en-GB" dirty="0"/>
              <a:t>in Help to see how to integrate running an AML file.</a:t>
            </a:r>
          </a:p>
          <a:p>
            <a:pPr marL="0" indent="0">
              <a:buNone/>
              <a:defRPr/>
            </a:pPr>
            <a:endParaRPr lang="en-GB" dirty="0"/>
          </a:p>
          <a:p>
            <a:pPr marL="0" indent="0">
              <a:buNone/>
              <a:defRPr/>
            </a:pPr>
            <a:r>
              <a:rPr lang="en-GB" dirty="0"/>
              <a:t>The old ArcView 3.x has its own language: “</a:t>
            </a:r>
            <a:r>
              <a:rPr lang="en-GB" dirty="0">
                <a:solidFill>
                  <a:schemeClr val="tx2"/>
                </a:solidFill>
              </a:rPr>
              <a:t>Avenue</a:t>
            </a:r>
            <a:r>
              <a:rPr lang="en-GB" dirty="0"/>
              <a:t>”.</a:t>
            </a:r>
          </a:p>
          <a:p>
            <a:pPr marL="0" indent="0">
              <a:buNone/>
              <a:defRPr/>
            </a:pPr>
            <a:r>
              <a:rPr lang="en-GB" dirty="0"/>
              <a:t>This doesn’t run in ArcGIS 8.x.+</a:t>
            </a:r>
          </a:p>
          <a:p>
            <a:pPr marL="0" indent="0">
              <a:buNone/>
              <a:defRPr/>
            </a:pPr>
            <a:endParaRPr lang="en-GB" dirty="0"/>
          </a:p>
          <a:p>
            <a:pPr eaLnBrk="1" hangingPunct="1">
              <a:buFont typeface="Arial" charset="0"/>
              <a:buChar char="•"/>
              <a:defRPr/>
            </a:pPr>
            <a:endParaRPr lang="en-GB" dirty="0"/>
          </a:p>
        </p:txBody>
      </p:sp>
      <p:sp>
        <p:nvSpPr>
          <p:cNvPr id="43012" name="Rectangle 7">
            <a:extLst>
              <a:ext uri="{FF2B5EF4-FFF2-40B4-BE49-F238E27FC236}">
                <a16:creationId xmlns:a16="http://schemas.microsoft.com/office/drawing/2014/main" xmlns="" id="{DFBD97F6-7651-422F-BA34-773D224A3223}"/>
              </a:ext>
            </a:extLst>
          </p:cNvPr>
          <p:cNvSpPr>
            <a:spLocks noChangeArrowheads="1"/>
          </p:cNvSpPr>
          <p:nvPr/>
        </p:nvSpPr>
        <p:spPr bwMode="auto">
          <a:xfrm>
            <a:off x="1847850" y="3429000"/>
            <a:ext cx="2952750" cy="259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buClr>
                <a:schemeClr val="accent1"/>
              </a:buClr>
              <a:buFont typeface="Wingdings" panose="05000000000000000000" pitchFamily="2" charset="2"/>
              <a:buChar char="l"/>
            </a:pPr>
            <a:endParaRPr lang="en-US" altLang="en-US" sz="2400">
              <a:latin typeface="Arial" panose="020B0604020202020204" pitchFamily="34" charset="0"/>
            </a:endParaRPr>
          </a:p>
        </p:txBody>
      </p:sp>
    </p:spTree>
    <p:extLst>
      <p:ext uri="{BB962C8B-B14F-4D97-AF65-F5344CB8AC3E}">
        <p14:creationId xmlns:p14="http://schemas.microsoft.com/office/powerpoint/2010/main" val="5303610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8" name="Picture 5">
            <a:extLst>
              <a:ext uri="{FF2B5EF4-FFF2-40B4-BE49-F238E27FC236}">
                <a16:creationId xmlns:a16="http://schemas.microsoft.com/office/drawing/2014/main" xmlns="" id="{9080244C-B802-45D9-BED2-9478F7CEB6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09783" y="1628775"/>
            <a:ext cx="4156075" cy="2592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5059" name="Title 1">
            <a:extLst>
              <a:ext uri="{FF2B5EF4-FFF2-40B4-BE49-F238E27FC236}">
                <a16:creationId xmlns:a16="http://schemas.microsoft.com/office/drawing/2014/main" xmlns="" id="{8198015A-9553-4BCF-806B-41F791524371}"/>
              </a:ext>
            </a:extLst>
          </p:cNvPr>
          <p:cNvSpPr>
            <a:spLocks noGrp="1"/>
          </p:cNvSpPr>
          <p:nvPr>
            <p:ph type="title"/>
          </p:nvPr>
        </p:nvSpPr>
        <p:spPr>
          <a:xfrm>
            <a:off x="2279650" y="188913"/>
            <a:ext cx="8229600" cy="1143000"/>
          </a:xfrm>
        </p:spPr>
        <p:txBody>
          <a:bodyPr/>
          <a:lstStyle/>
          <a:p>
            <a:pPr algn="r"/>
            <a:r>
              <a:rPr lang="en-GB" altLang="en-US"/>
              <a:t>Saving tools</a:t>
            </a:r>
          </a:p>
        </p:txBody>
      </p:sp>
      <p:sp>
        <p:nvSpPr>
          <p:cNvPr id="45060" name="Content Placeholder 2">
            <a:extLst>
              <a:ext uri="{FF2B5EF4-FFF2-40B4-BE49-F238E27FC236}">
                <a16:creationId xmlns:a16="http://schemas.microsoft.com/office/drawing/2014/main" xmlns="" id="{9A255929-32B1-486D-A6FC-D5095729AC3E}"/>
              </a:ext>
            </a:extLst>
          </p:cNvPr>
          <p:cNvSpPr>
            <a:spLocks noGrp="1"/>
          </p:cNvSpPr>
          <p:nvPr>
            <p:ph idx="1"/>
          </p:nvPr>
        </p:nvSpPr>
        <p:spPr>
          <a:xfrm>
            <a:off x="726142" y="1628775"/>
            <a:ext cx="5477810" cy="2916238"/>
          </a:xfrm>
        </p:spPr>
        <p:txBody>
          <a:bodyPr/>
          <a:lstStyle/>
          <a:p>
            <a:pPr marL="0" indent="0">
              <a:buNone/>
            </a:pPr>
            <a:r>
              <a:rPr lang="en-GB" altLang="en-US" dirty="0"/>
              <a:t>Toolboxes can be saved independently.</a:t>
            </a:r>
          </a:p>
          <a:p>
            <a:pPr marL="0" indent="0">
              <a:buNone/>
            </a:pPr>
            <a:endParaRPr lang="en-GB" altLang="en-US" dirty="0"/>
          </a:p>
          <a:p>
            <a:pPr marL="0" indent="0">
              <a:buNone/>
            </a:pPr>
            <a:r>
              <a:rPr lang="en-GB" altLang="en-US" dirty="0"/>
              <a:t>Or you can save your map and use it as a template. Just save it to:</a:t>
            </a:r>
          </a:p>
        </p:txBody>
      </p:sp>
      <p:sp>
        <p:nvSpPr>
          <p:cNvPr id="2" name="Rectangle 1">
            <a:extLst>
              <a:ext uri="{FF2B5EF4-FFF2-40B4-BE49-F238E27FC236}">
                <a16:creationId xmlns:a16="http://schemas.microsoft.com/office/drawing/2014/main" xmlns="" id="{3FA679ED-9314-4509-9752-3961A2DD9F30}"/>
              </a:ext>
            </a:extLst>
          </p:cNvPr>
          <p:cNvSpPr/>
          <p:nvPr/>
        </p:nvSpPr>
        <p:spPr>
          <a:xfrm>
            <a:off x="726142" y="4775200"/>
            <a:ext cx="9795808" cy="1784350"/>
          </a:xfrm>
          <a:prstGeom prst="rect">
            <a:avLst/>
          </a:prstGeom>
        </p:spPr>
        <p:txBody>
          <a:bodyPr wrap="square">
            <a:spAutoFit/>
          </a:bodyPr>
          <a:lstStyle/>
          <a:p>
            <a:pPr eaLnBrk="1" hangingPunct="1">
              <a:defRPr/>
            </a:pPr>
            <a:r>
              <a:rPr lang="en-GB" dirty="0">
                <a:latin typeface="Courier New" pitchFamily="49" charset="0"/>
                <a:cs typeface="Courier New" pitchFamily="49" charset="0"/>
              </a:rPr>
              <a:t>&lt;install drive&gt;:\Program </a:t>
            </a:r>
            <a:r>
              <a:rPr lang="en-GB" dirty="0" smtClean="0">
                <a:latin typeface="Courier New" pitchFamily="49" charset="0"/>
                <a:cs typeface="Courier New" pitchFamily="49" charset="0"/>
              </a:rPr>
              <a:t>Files\ArcGIS\Desktop10.4\</a:t>
            </a:r>
            <a:r>
              <a:rPr lang="en-GB" dirty="0" err="1" smtClean="0">
                <a:latin typeface="Courier New" pitchFamily="49" charset="0"/>
                <a:cs typeface="Courier New" pitchFamily="49" charset="0"/>
              </a:rPr>
              <a:t>MapTemplates</a:t>
            </a:r>
            <a:r>
              <a:rPr lang="en-GB" dirty="0" smtClean="0">
                <a:latin typeface="Courier New" pitchFamily="49" charset="0"/>
                <a:cs typeface="Courier New" pitchFamily="49" charset="0"/>
              </a:rPr>
              <a:t> </a:t>
            </a:r>
            <a:endParaRPr lang="en-GB" dirty="0">
              <a:latin typeface="Courier New" pitchFamily="49" charset="0"/>
              <a:cs typeface="Courier New" pitchFamily="49" charset="0"/>
            </a:endParaRPr>
          </a:p>
          <a:p>
            <a:pPr eaLnBrk="1" hangingPunct="1">
              <a:defRPr/>
            </a:pPr>
            <a:endParaRPr lang="en-GB" sz="2800" dirty="0"/>
          </a:p>
          <a:p>
            <a:pPr eaLnBrk="1" hangingPunct="1">
              <a:defRPr/>
            </a:pPr>
            <a:r>
              <a:rPr lang="en-GB" sz="2800" dirty="0"/>
              <a:t>Or, if you alone want to use it:</a:t>
            </a:r>
          </a:p>
          <a:p>
            <a:pPr eaLnBrk="1" hangingPunct="1">
              <a:defRPr/>
            </a:pPr>
            <a:endParaRPr lang="en-GB" dirty="0">
              <a:latin typeface="Courier New" pitchFamily="49" charset="0"/>
              <a:cs typeface="Courier New" pitchFamily="49" charset="0"/>
            </a:endParaRPr>
          </a:p>
          <a:p>
            <a:pPr eaLnBrk="1" hangingPunct="1">
              <a:defRPr/>
            </a:pPr>
            <a:r>
              <a:rPr lang="en-GB" dirty="0">
                <a:latin typeface="Courier New" pitchFamily="49" charset="0"/>
                <a:cs typeface="Courier New" pitchFamily="49" charset="0"/>
              </a:rPr>
              <a:t>%APPDATA%\</a:t>
            </a:r>
            <a:r>
              <a:rPr lang="en-GB" dirty="0" smtClean="0">
                <a:latin typeface="Courier New" pitchFamily="49" charset="0"/>
                <a:cs typeface="Courier New" pitchFamily="49" charset="0"/>
              </a:rPr>
              <a:t>ESRI\Desktop10.4\ArcMap\Templates</a:t>
            </a:r>
            <a:endParaRPr lang="en-GB" dirty="0">
              <a:latin typeface="Courier New" pitchFamily="49" charset="0"/>
              <a:cs typeface="Courier New" pitchFamily="49" charset="0"/>
            </a:endParaRPr>
          </a:p>
        </p:txBody>
      </p:sp>
    </p:spTree>
    <p:extLst>
      <p:ext uri="{BB962C8B-B14F-4D97-AF65-F5344CB8AC3E}">
        <p14:creationId xmlns:p14="http://schemas.microsoft.com/office/powerpoint/2010/main" val="31838568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a:extLst>
              <a:ext uri="{FF2B5EF4-FFF2-40B4-BE49-F238E27FC236}">
                <a16:creationId xmlns:a16="http://schemas.microsoft.com/office/drawing/2014/main" xmlns="" id="{FD7F7524-A630-4318-8F0C-7A7E5C0D2294}"/>
              </a:ext>
            </a:extLst>
          </p:cNvPr>
          <p:cNvSpPr>
            <a:spLocks noGrp="1"/>
          </p:cNvSpPr>
          <p:nvPr>
            <p:ph type="title"/>
          </p:nvPr>
        </p:nvSpPr>
        <p:spPr>
          <a:xfrm>
            <a:off x="3563471" y="238340"/>
            <a:ext cx="8229600" cy="1008062"/>
          </a:xfrm>
        </p:spPr>
        <p:txBody>
          <a:bodyPr/>
          <a:lstStyle/>
          <a:p>
            <a:pPr algn="r"/>
            <a:r>
              <a:rPr lang="en-US" altLang="en-US" sz="4000" dirty="0" smtClean="0"/>
              <a:t>Python</a:t>
            </a:r>
            <a:endParaRPr lang="en-US" altLang="en-US" sz="4000" dirty="0"/>
          </a:p>
        </p:txBody>
      </p:sp>
      <p:sp>
        <p:nvSpPr>
          <p:cNvPr id="46083" name="Content Placeholder 2">
            <a:extLst>
              <a:ext uri="{FF2B5EF4-FFF2-40B4-BE49-F238E27FC236}">
                <a16:creationId xmlns:a16="http://schemas.microsoft.com/office/drawing/2014/main" xmlns="" id="{4E389607-77E4-4B5B-B814-FA8A5908FBFD}"/>
              </a:ext>
            </a:extLst>
          </p:cNvPr>
          <p:cNvSpPr>
            <a:spLocks noGrp="1"/>
          </p:cNvSpPr>
          <p:nvPr>
            <p:ph idx="1"/>
          </p:nvPr>
        </p:nvSpPr>
        <p:spPr>
          <a:xfrm>
            <a:off x="618565" y="2205039"/>
            <a:ext cx="11174506" cy="4454525"/>
          </a:xfrm>
        </p:spPr>
        <p:txBody>
          <a:bodyPr/>
          <a:lstStyle/>
          <a:p>
            <a:pPr marL="0" indent="0">
              <a:spcAft>
                <a:spcPts val="1200"/>
              </a:spcAft>
              <a:buNone/>
            </a:pPr>
            <a:r>
              <a:rPr lang="en-US" altLang="en-US" sz="2600" dirty="0"/>
              <a:t>Direct access to </a:t>
            </a:r>
            <a:r>
              <a:rPr lang="en-US" altLang="en-US" sz="2600" dirty="0" err="1"/>
              <a:t>ArcObjects</a:t>
            </a:r>
            <a:r>
              <a:rPr lang="en-US" altLang="en-US" sz="2600" dirty="0"/>
              <a:t> Framework inside and outside Arc.</a:t>
            </a:r>
          </a:p>
          <a:p>
            <a:pPr marL="0" indent="0">
              <a:spcAft>
                <a:spcPts val="1200"/>
              </a:spcAft>
              <a:buNone/>
            </a:pPr>
            <a:r>
              <a:rPr lang="en-US" altLang="en-US" sz="2600" dirty="0"/>
              <a:t>Ability to add components to the GUI.</a:t>
            </a:r>
          </a:p>
          <a:p>
            <a:pPr marL="0" indent="0">
              <a:spcAft>
                <a:spcPts val="1200"/>
              </a:spcAft>
              <a:buNone/>
            </a:pPr>
            <a:r>
              <a:rPr lang="en-US" altLang="en-US" sz="2600" dirty="0"/>
              <a:t>Ability to communicate with external applications.</a:t>
            </a:r>
          </a:p>
          <a:p>
            <a:pPr marL="0" indent="0">
              <a:spcAft>
                <a:spcPts val="1200"/>
              </a:spcAft>
              <a:buNone/>
            </a:pPr>
            <a:endParaRPr lang="en-US" altLang="en-US" sz="2600" dirty="0"/>
          </a:p>
          <a:p>
            <a:pPr marL="0" indent="0">
              <a:spcAft>
                <a:spcPts val="1200"/>
              </a:spcAft>
              <a:buNone/>
            </a:pPr>
            <a:r>
              <a:rPr lang="en-US" altLang="en-US" sz="2600" dirty="0"/>
              <a:t>Advantages: much greater control and depth; nice </a:t>
            </a:r>
            <a:r>
              <a:rPr lang="en-US" altLang="en-US" sz="2600" dirty="0" err="1"/>
              <a:t>addin</a:t>
            </a:r>
            <a:r>
              <a:rPr lang="en-US" altLang="en-US" sz="2600" dirty="0"/>
              <a:t> model.</a:t>
            </a:r>
          </a:p>
          <a:p>
            <a:pPr marL="0" indent="0">
              <a:spcAft>
                <a:spcPts val="1200"/>
              </a:spcAft>
              <a:buNone/>
            </a:pPr>
            <a:r>
              <a:rPr lang="en-US" altLang="en-US" sz="2600" dirty="0"/>
              <a:t>Disadvantages: not always obvious how to get a job </a:t>
            </a:r>
            <a:r>
              <a:rPr lang="en-US" altLang="en-US" sz="2600" dirty="0" smtClean="0"/>
              <a:t>done; doesn't have complete access to </a:t>
            </a:r>
            <a:r>
              <a:rPr lang="en-US" altLang="en-US" sz="2600" dirty="0" err="1" smtClean="0"/>
              <a:t>ArcObjects</a:t>
            </a:r>
            <a:r>
              <a:rPr lang="en-US" altLang="en-US" sz="2600" dirty="0" smtClean="0"/>
              <a:t> in the way Java or C++ do.</a:t>
            </a:r>
            <a:endParaRPr lang="en-US" altLang="en-US" sz="2600" dirty="0"/>
          </a:p>
        </p:txBody>
      </p:sp>
    </p:spTree>
    <p:extLst>
      <p:ext uri="{BB962C8B-B14F-4D97-AF65-F5344CB8AC3E}">
        <p14:creationId xmlns:p14="http://schemas.microsoft.com/office/powerpoint/2010/main" val="27110756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a:extLst>
              <a:ext uri="{FF2B5EF4-FFF2-40B4-BE49-F238E27FC236}">
                <a16:creationId xmlns:a16="http://schemas.microsoft.com/office/drawing/2014/main" xmlns="" id="{3D236D12-EA6B-4AE0-A93A-CA75AE7CF9BF}"/>
              </a:ext>
            </a:extLst>
          </p:cNvPr>
          <p:cNvSpPr>
            <a:spLocks noGrp="1"/>
          </p:cNvSpPr>
          <p:nvPr>
            <p:ph type="title"/>
          </p:nvPr>
        </p:nvSpPr>
        <p:spPr/>
        <p:txBody>
          <a:bodyPr/>
          <a:lstStyle/>
          <a:p>
            <a:pPr algn="r"/>
            <a:r>
              <a:rPr lang="en-GB" altLang="en-US"/>
              <a:t>Next set of lectures</a:t>
            </a:r>
          </a:p>
        </p:txBody>
      </p:sp>
      <p:sp>
        <p:nvSpPr>
          <p:cNvPr id="48131" name="Content Placeholder 2">
            <a:extLst>
              <a:ext uri="{FF2B5EF4-FFF2-40B4-BE49-F238E27FC236}">
                <a16:creationId xmlns:a16="http://schemas.microsoft.com/office/drawing/2014/main" xmlns="" id="{9222D575-4C07-4118-8A6E-398922E48562}"/>
              </a:ext>
            </a:extLst>
          </p:cNvPr>
          <p:cNvSpPr>
            <a:spLocks noGrp="1"/>
          </p:cNvSpPr>
          <p:nvPr>
            <p:ph idx="1"/>
          </p:nvPr>
        </p:nvSpPr>
        <p:spPr>
          <a:xfrm>
            <a:off x="685800" y="2060576"/>
            <a:ext cx="9318625" cy="4525963"/>
          </a:xfrm>
        </p:spPr>
        <p:txBody>
          <a:bodyPr/>
          <a:lstStyle/>
          <a:p>
            <a:pPr marL="0" indent="0">
              <a:buNone/>
            </a:pPr>
            <a:r>
              <a:rPr lang="en-GB" altLang="en-US" dirty="0"/>
              <a:t>Week 16:</a:t>
            </a:r>
          </a:p>
          <a:p>
            <a:pPr marL="0" indent="0">
              <a:buNone/>
            </a:pPr>
            <a:r>
              <a:rPr lang="en-GB" altLang="en-US" dirty="0"/>
              <a:t>Tues / Thurs: Arc programming</a:t>
            </a:r>
          </a:p>
        </p:txBody>
      </p:sp>
    </p:spTree>
    <p:extLst>
      <p:ext uri="{BB962C8B-B14F-4D97-AF65-F5344CB8AC3E}">
        <p14:creationId xmlns:p14="http://schemas.microsoft.com/office/powerpoint/2010/main" val="8590495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xmlns="" id="{680AB6FF-3764-49B8-A6EB-24ABE84C4D01}"/>
              </a:ext>
            </a:extLst>
          </p:cNvPr>
          <p:cNvSpPr>
            <a:spLocks noGrp="1" noChangeArrowheads="1"/>
          </p:cNvSpPr>
          <p:nvPr>
            <p:ph type="title"/>
          </p:nvPr>
        </p:nvSpPr>
        <p:spPr>
          <a:xfrm>
            <a:off x="3133726" y="391366"/>
            <a:ext cx="8435975" cy="1143000"/>
          </a:xfrm>
        </p:spPr>
        <p:txBody>
          <a:bodyPr/>
          <a:lstStyle/>
          <a:p>
            <a:pPr algn="r" eaLnBrk="1" hangingPunct="1"/>
            <a:r>
              <a:rPr lang="en-GB" altLang="en-US" sz="4000" dirty="0"/>
              <a:t>Syllabus and Assessment</a:t>
            </a:r>
          </a:p>
        </p:txBody>
      </p:sp>
      <p:sp>
        <p:nvSpPr>
          <p:cNvPr id="2" name="TextBox 1">
            <a:extLst>
              <a:ext uri="{FF2B5EF4-FFF2-40B4-BE49-F238E27FC236}">
                <a16:creationId xmlns:a16="http://schemas.microsoft.com/office/drawing/2014/main" xmlns="" id="{A9B949A6-ACF9-4ADD-977A-AF9D6CD5BE35}"/>
              </a:ext>
            </a:extLst>
          </p:cNvPr>
          <p:cNvSpPr txBox="1"/>
          <p:nvPr/>
        </p:nvSpPr>
        <p:spPr>
          <a:xfrm>
            <a:off x="2022477" y="2405063"/>
            <a:ext cx="862013" cy="522287"/>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pPr eaLnBrk="1" hangingPunct="1">
              <a:defRPr/>
            </a:pPr>
            <a:r>
              <a:rPr lang="en-GB" sz="2800" dirty="0"/>
              <a:t>Data</a:t>
            </a:r>
          </a:p>
        </p:txBody>
      </p:sp>
      <p:sp>
        <p:nvSpPr>
          <p:cNvPr id="5" name="TextBox 4">
            <a:extLst>
              <a:ext uri="{FF2B5EF4-FFF2-40B4-BE49-F238E27FC236}">
                <a16:creationId xmlns:a16="http://schemas.microsoft.com/office/drawing/2014/main" xmlns="" id="{81C224EF-A946-462E-A502-1F48BADAF011}"/>
              </a:ext>
            </a:extLst>
          </p:cNvPr>
          <p:cNvSpPr txBox="1"/>
          <p:nvPr/>
        </p:nvSpPr>
        <p:spPr>
          <a:xfrm>
            <a:off x="1774826" y="3429000"/>
            <a:ext cx="1358900" cy="523875"/>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pPr eaLnBrk="1" hangingPunct="1">
              <a:defRPr/>
            </a:pPr>
            <a:r>
              <a:rPr lang="en-GB" sz="2800" dirty="0"/>
              <a:t>Analysis</a:t>
            </a:r>
          </a:p>
        </p:txBody>
      </p:sp>
      <p:sp>
        <p:nvSpPr>
          <p:cNvPr id="6" name="TextBox 5">
            <a:extLst>
              <a:ext uri="{FF2B5EF4-FFF2-40B4-BE49-F238E27FC236}">
                <a16:creationId xmlns:a16="http://schemas.microsoft.com/office/drawing/2014/main" xmlns="" id="{CA2A5F06-56F0-4188-9666-028F78115C40}"/>
              </a:ext>
            </a:extLst>
          </p:cNvPr>
          <p:cNvSpPr txBox="1"/>
          <p:nvPr/>
        </p:nvSpPr>
        <p:spPr>
          <a:xfrm>
            <a:off x="1614489" y="4637088"/>
            <a:ext cx="1651000" cy="522287"/>
          </a:xfrm>
          <a:prstGeom prst="rect">
            <a:avLst/>
          </a:prstGeom>
        </p:spPr>
        <p:style>
          <a:lnRef idx="2">
            <a:schemeClr val="accent1"/>
          </a:lnRef>
          <a:fillRef idx="1">
            <a:schemeClr val="lt1"/>
          </a:fillRef>
          <a:effectRef idx="0">
            <a:schemeClr val="accent1"/>
          </a:effectRef>
          <a:fontRef idx="minor">
            <a:schemeClr val="dk1"/>
          </a:fontRef>
        </p:style>
        <p:txBody>
          <a:bodyPr wrap="none">
            <a:spAutoFit/>
          </a:bodyPr>
          <a:lstStyle/>
          <a:p>
            <a:pPr eaLnBrk="1" hangingPunct="1">
              <a:defRPr/>
            </a:pPr>
            <a:r>
              <a:rPr lang="en-GB" sz="2800" dirty="0"/>
              <a:t>Modelling</a:t>
            </a:r>
          </a:p>
        </p:txBody>
      </p:sp>
      <p:cxnSp>
        <p:nvCxnSpPr>
          <p:cNvPr id="4" name="Straight Arrow Connector 3">
            <a:extLst>
              <a:ext uri="{FF2B5EF4-FFF2-40B4-BE49-F238E27FC236}">
                <a16:creationId xmlns:a16="http://schemas.microsoft.com/office/drawing/2014/main" xmlns="" id="{F1034757-B572-48F3-8796-3ADEF4DB43EB}"/>
              </a:ext>
            </a:extLst>
          </p:cNvPr>
          <p:cNvCxnSpPr>
            <a:stCxn id="2" idx="2"/>
            <a:endCxn id="5" idx="0"/>
          </p:cNvCxnSpPr>
          <p:nvPr/>
        </p:nvCxnSpPr>
        <p:spPr>
          <a:xfrm>
            <a:off x="2454276" y="2927349"/>
            <a:ext cx="0" cy="5016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xmlns="" id="{F76350C2-C1B9-4130-A8DF-FDDA75C34740}"/>
              </a:ext>
            </a:extLst>
          </p:cNvPr>
          <p:cNvCxnSpPr>
            <a:endCxn id="6" idx="0"/>
          </p:cNvCxnSpPr>
          <p:nvPr/>
        </p:nvCxnSpPr>
        <p:spPr>
          <a:xfrm>
            <a:off x="2439989" y="3935413"/>
            <a:ext cx="0" cy="7016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TextBox 3">
            <a:extLst>
              <a:ext uri="{FF2B5EF4-FFF2-40B4-BE49-F238E27FC236}">
                <a16:creationId xmlns:a16="http://schemas.microsoft.com/office/drawing/2014/main" xmlns="" id="{E07851E4-42F9-447C-9790-DBBCF97DABF4}"/>
              </a:ext>
            </a:extLst>
          </p:cNvPr>
          <p:cNvSpPr txBox="1">
            <a:spLocks noChangeArrowheads="1"/>
          </p:cNvSpPr>
          <p:nvPr/>
        </p:nvSpPr>
        <p:spPr bwMode="auto">
          <a:xfrm>
            <a:off x="6178273" y="2227253"/>
            <a:ext cx="4325097"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2400" dirty="0">
                <a:latin typeface="Arial" panose="020B0604020202020204" pitchFamily="34" charset="0"/>
              </a:rPr>
              <a:t>Probably</a:t>
            </a:r>
            <a:r>
              <a:rPr lang="en-GB" altLang="en-US" sz="2400" dirty="0" smtClean="0">
                <a:latin typeface="Arial" panose="020B0604020202020204" pitchFamily="34" charset="0"/>
              </a:rPr>
              <a:t>…</a:t>
            </a:r>
          </a:p>
          <a:p>
            <a:pPr eaLnBrk="1" hangingPunct="1">
              <a:spcBef>
                <a:spcPct val="0"/>
              </a:spcBef>
              <a:buFontTx/>
              <a:buNone/>
            </a:pPr>
            <a:endParaRPr lang="en-GB" altLang="en-US" sz="2400" dirty="0">
              <a:latin typeface="Arial" panose="020B0604020202020204" pitchFamily="34" charset="0"/>
            </a:endParaRPr>
          </a:p>
          <a:p>
            <a:pPr eaLnBrk="1" hangingPunct="1">
              <a:spcBef>
                <a:spcPct val="0"/>
              </a:spcBef>
              <a:buFontTx/>
              <a:buNone/>
            </a:pPr>
            <a:r>
              <a:rPr lang="en-GB" altLang="en-US" sz="2400" dirty="0" err="1">
                <a:latin typeface="Arial" panose="020B0604020202020204" pitchFamily="34" charset="0"/>
              </a:rPr>
              <a:t>Arcpy</a:t>
            </a:r>
            <a:endParaRPr lang="en-GB" altLang="en-US" sz="2400" dirty="0">
              <a:latin typeface="Arial" panose="020B0604020202020204" pitchFamily="34" charset="0"/>
            </a:endParaRPr>
          </a:p>
          <a:p>
            <a:pPr eaLnBrk="1" hangingPunct="1">
              <a:spcBef>
                <a:spcPct val="0"/>
              </a:spcBef>
              <a:buFontTx/>
              <a:buNone/>
            </a:pPr>
            <a:r>
              <a:rPr lang="en-GB" altLang="en-US" sz="2400" dirty="0">
                <a:latin typeface="Arial" panose="020B0604020202020204" pitchFamily="34" charset="0"/>
              </a:rPr>
              <a:t>SQL</a:t>
            </a:r>
          </a:p>
          <a:p>
            <a:pPr eaLnBrk="1" hangingPunct="1">
              <a:spcBef>
                <a:spcPct val="0"/>
              </a:spcBef>
              <a:buFontTx/>
              <a:buNone/>
            </a:pPr>
            <a:r>
              <a:rPr lang="en-GB" altLang="en-US" sz="2400" dirty="0" err="1">
                <a:latin typeface="Arial" panose="020B0604020202020204" pitchFamily="34" charset="0"/>
              </a:rPr>
              <a:t>Numpy</a:t>
            </a:r>
            <a:r>
              <a:rPr lang="en-GB" altLang="en-US" sz="2400" dirty="0">
                <a:latin typeface="Arial" panose="020B0604020202020204" pitchFamily="34" charset="0"/>
              </a:rPr>
              <a:t>/Pandas/</a:t>
            </a:r>
            <a:r>
              <a:rPr lang="en-GB" altLang="en-US" sz="2400" dirty="0" err="1">
                <a:latin typeface="Arial" panose="020B0604020202020204" pitchFamily="34" charset="0"/>
              </a:rPr>
              <a:t>GeoPandas</a:t>
            </a:r>
            <a:endParaRPr lang="en-GB" altLang="en-US" sz="2400" dirty="0">
              <a:latin typeface="Arial" panose="020B0604020202020204" pitchFamily="34" charset="0"/>
            </a:endParaRPr>
          </a:p>
          <a:p>
            <a:pPr eaLnBrk="1" hangingPunct="1">
              <a:spcBef>
                <a:spcPct val="0"/>
              </a:spcBef>
              <a:buFontTx/>
              <a:buNone/>
            </a:pPr>
            <a:r>
              <a:rPr lang="en-GB" altLang="en-US" sz="2400" dirty="0">
                <a:latin typeface="Arial" panose="020B0604020202020204" pitchFamily="34" charset="0"/>
              </a:rPr>
              <a:t>Natural Language Processing</a:t>
            </a:r>
          </a:p>
          <a:p>
            <a:pPr eaLnBrk="1" hangingPunct="1">
              <a:spcBef>
                <a:spcPct val="0"/>
              </a:spcBef>
              <a:buFontTx/>
              <a:buNone/>
            </a:pPr>
            <a:r>
              <a:rPr lang="en-GB" altLang="en-US" sz="2400" dirty="0">
                <a:latin typeface="Arial" panose="020B0604020202020204" pitchFamily="34" charset="0"/>
              </a:rPr>
              <a:t>Machine Learning</a:t>
            </a:r>
          </a:p>
          <a:p>
            <a:pPr eaLnBrk="1" hangingPunct="1">
              <a:spcBef>
                <a:spcPct val="0"/>
              </a:spcBef>
              <a:buFontTx/>
              <a:buNone/>
            </a:pPr>
            <a:r>
              <a:rPr lang="en-GB" altLang="en-US" sz="2400" dirty="0">
                <a:latin typeface="Arial" panose="020B0604020202020204" pitchFamily="34" charset="0"/>
              </a:rPr>
              <a:t>ABM+</a:t>
            </a:r>
          </a:p>
          <a:p>
            <a:pPr eaLnBrk="1" hangingPunct="1">
              <a:spcBef>
                <a:spcPct val="0"/>
              </a:spcBef>
              <a:buFontTx/>
              <a:buNone/>
            </a:pPr>
            <a:r>
              <a:rPr lang="en-GB" altLang="en-US" sz="2400" dirty="0">
                <a:latin typeface="Arial" panose="020B0604020202020204" pitchFamily="34" charset="0"/>
              </a:rPr>
              <a:t>Parallel programming</a:t>
            </a:r>
          </a:p>
        </p:txBody>
      </p:sp>
    </p:spTree>
    <p:extLst>
      <p:ext uri="{BB962C8B-B14F-4D97-AF65-F5344CB8AC3E}">
        <p14:creationId xmlns:p14="http://schemas.microsoft.com/office/powerpoint/2010/main" val="35327470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xmlns="" id="{06B06FFB-438C-444A-9A8C-70CE0953B44C}"/>
              </a:ext>
            </a:extLst>
          </p:cNvPr>
          <p:cNvSpPr>
            <a:spLocks noGrp="1" noChangeArrowheads="1"/>
          </p:cNvSpPr>
          <p:nvPr>
            <p:ph type="title"/>
          </p:nvPr>
        </p:nvSpPr>
        <p:spPr>
          <a:xfrm>
            <a:off x="3388473" y="404813"/>
            <a:ext cx="8435975" cy="1143000"/>
          </a:xfrm>
        </p:spPr>
        <p:txBody>
          <a:bodyPr/>
          <a:lstStyle/>
          <a:p>
            <a:pPr algn="r" eaLnBrk="1" hangingPunct="1"/>
            <a:r>
              <a:rPr lang="en-GB" altLang="en-US" sz="4000" dirty="0"/>
              <a:t>Syllabus and Assessment</a:t>
            </a:r>
          </a:p>
        </p:txBody>
      </p:sp>
      <p:sp>
        <p:nvSpPr>
          <p:cNvPr id="13315" name="Rectangle 3">
            <a:extLst>
              <a:ext uri="{FF2B5EF4-FFF2-40B4-BE49-F238E27FC236}">
                <a16:creationId xmlns:a16="http://schemas.microsoft.com/office/drawing/2014/main" xmlns="" id="{5B4C4204-73D5-4A57-95C9-5011A4B55A5A}"/>
              </a:ext>
            </a:extLst>
          </p:cNvPr>
          <p:cNvSpPr>
            <a:spLocks noGrp="1" noChangeArrowheads="1"/>
          </p:cNvSpPr>
          <p:nvPr>
            <p:ph idx="1"/>
          </p:nvPr>
        </p:nvSpPr>
        <p:spPr>
          <a:xfrm>
            <a:off x="443566" y="2060574"/>
            <a:ext cx="8229600" cy="4392613"/>
          </a:xfrm>
        </p:spPr>
        <p:txBody>
          <a:bodyPr/>
          <a:lstStyle/>
          <a:p>
            <a:pPr eaLnBrk="1" hangingPunct="1">
              <a:buFont typeface="Arial" panose="020B0604020202020204" pitchFamily="34" charset="0"/>
              <a:buNone/>
            </a:pPr>
            <a:endParaRPr lang="en-GB" altLang="en-US" sz="2600" dirty="0"/>
          </a:p>
          <a:p>
            <a:pPr eaLnBrk="1" hangingPunct="1">
              <a:buFont typeface="Arial" panose="020B0604020202020204" pitchFamily="34" charset="0"/>
              <a:buNone/>
            </a:pPr>
            <a:r>
              <a:rPr lang="en-GB" altLang="en-US" sz="2600" dirty="0"/>
              <a:t>Online portfolio of </a:t>
            </a:r>
            <a:r>
              <a:rPr lang="en-GB" altLang="en-US" sz="2600" dirty="0" err="1"/>
              <a:t>practicals</a:t>
            </a:r>
            <a:r>
              <a:rPr lang="en-GB" altLang="en-US" sz="2600" dirty="0"/>
              <a:t>: 30%</a:t>
            </a:r>
          </a:p>
          <a:p>
            <a:pPr eaLnBrk="1" hangingPunct="1">
              <a:buFont typeface="Arial" panose="020B0604020202020204" pitchFamily="34" charset="0"/>
              <a:buNone/>
            </a:pPr>
            <a:r>
              <a:rPr lang="en-GB" altLang="en-US" sz="2600" dirty="0"/>
              <a:t>Independent project: 70%</a:t>
            </a:r>
          </a:p>
        </p:txBody>
      </p:sp>
    </p:spTree>
    <p:extLst>
      <p:ext uri="{BB962C8B-B14F-4D97-AF65-F5344CB8AC3E}">
        <p14:creationId xmlns:p14="http://schemas.microsoft.com/office/powerpoint/2010/main" val="9079676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xmlns="" id="{B3B2AAC4-DEA3-4FD4-ACD0-146A414BBB7B}"/>
              </a:ext>
            </a:extLst>
          </p:cNvPr>
          <p:cNvSpPr>
            <a:spLocks noGrp="1"/>
          </p:cNvSpPr>
          <p:nvPr>
            <p:ph type="ctrTitle"/>
          </p:nvPr>
        </p:nvSpPr>
        <p:spPr/>
        <p:txBody>
          <a:bodyPr/>
          <a:lstStyle/>
          <a:p>
            <a:r>
              <a:rPr lang="en-GB" dirty="0"/>
              <a:t>Programming Arc</a:t>
            </a:r>
          </a:p>
        </p:txBody>
      </p:sp>
    </p:spTree>
    <p:extLst>
      <p:ext uri="{BB962C8B-B14F-4D97-AF65-F5344CB8AC3E}">
        <p14:creationId xmlns:p14="http://schemas.microsoft.com/office/powerpoint/2010/main" val="38498714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xmlns="" id="{435628E5-5AA7-4B94-A407-4716ECC65376}"/>
              </a:ext>
            </a:extLst>
          </p:cNvPr>
          <p:cNvSpPr>
            <a:spLocks noGrp="1"/>
          </p:cNvSpPr>
          <p:nvPr>
            <p:ph type="title"/>
          </p:nvPr>
        </p:nvSpPr>
        <p:spPr>
          <a:xfrm>
            <a:off x="2279650" y="188913"/>
            <a:ext cx="8229600" cy="863600"/>
          </a:xfrm>
        </p:spPr>
        <p:txBody>
          <a:bodyPr/>
          <a:lstStyle/>
          <a:p>
            <a:pPr algn="r"/>
            <a:r>
              <a:rPr lang="en-GB" altLang="en-US" sz="4000"/>
              <a:t>Programming ArcGIS</a:t>
            </a:r>
          </a:p>
        </p:txBody>
      </p:sp>
      <p:sp>
        <p:nvSpPr>
          <p:cNvPr id="7171" name="Content Placeholder 2">
            <a:extLst>
              <a:ext uri="{FF2B5EF4-FFF2-40B4-BE49-F238E27FC236}">
                <a16:creationId xmlns:a16="http://schemas.microsoft.com/office/drawing/2014/main" xmlns="" id="{AA894750-5B72-4150-A1DD-30134D57015C}"/>
              </a:ext>
            </a:extLst>
          </p:cNvPr>
          <p:cNvSpPr>
            <a:spLocks noGrp="1"/>
          </p:cNvSpPr>
          <p:nvPr>
            <p:ph idx="1"/>
          </p:nvPr>
        </p:nvSpPr>
        <p:spPr>
          <a:xfrm>
            <a:off x="779930" y="2276476"/>
            <a:ext cx="9780122" cy="4310063"/>
          </a:xfrm>
        </p:spPr>
        <p:txBody>
          <a:bodyPr/>
          <a:lstStyle/>
          <a:p>
            <a:pPr marL="0" indent="0">
              <a:spcAft>
                <a:spcPts val="1200"/>
              </a:spcAft>
              <a:buNone/>
              <a:defRPr/>
            </a:pPr>
            <a:r>
              <a:rPr lang="en-GB" sz="2600" dirty="0"/>
              <a:t>ArcGIS: Most popular commercial GIS.</a:t>
            </a:r>
          </a:p>
          <a:p>
            <a:pPr marL="0" indent="0">
              <a:buNone/>
              <a:defRPr/>
            </a:pPr>
            <a:r>
              <a:rPr lang="en-GB" sz="2600" dirty="0"/>
              <a:t>Out of the box functionality good, but occasionally:</a:t>
            </a:r>
          </a:p>
          <a:p>
            <a:pPr marL="0" indent="0">
              <a:buNone/>
              <a:defRPr/>
            </a:pPr>
            <a:r>
              <a:rPr lang="en-GB" sz="2600" dirty="0"/>
              <a:t>	</a:t>
            </a:r>
            <a:r>
              <a:rPr lang="en-GB" sz="2600" dirty="0">
                <a:solidFill>
                  <a:schemeClr val="tx2">
                    <a:lumMod val="60000"/>
                    <a:lumOff val="40000"/>
                  </a:schemeClr>
                </a:solidFill>
              </a:rPr>
              <a:t>You need to repeat tasks many times</a:t>
            </a:r>
          </a:p>
          <a:p>
            <a:pPr marL="0" indent="0">
              <a:buNone/>
              <a:defRPr/>
            </a:pPr>
            <a:r>
              <a:rPr lang="en-GB" sz="2600" dirty="0">
                <a:solidFill>
                  <a:schemeClr val="tx2">
                    <a:lumMod val="60000"/>
                    <a:lumOff val="40000"/>
                  </a:schemeClr>
                </a:solidFill>
              </a:rPr>
              <a:t>	You need a new tool</a:t>
            </a:r>
          </a:p>
          <a:p>
            <a:pPr marL="0" indent="0">
              <a:buNone/>
              <a:defRPr/>
            </a:pPr>
            <a:r>
              <a:rPr lang="en-GB" sz="2600" dirty="0">
                <a:solidFill>
                  <a:schemeClr val="tx2">
                    <a:lumMod val="60000"/>
                    <a:lumOff val="40000"/>
                  </a:schemeClr>
                </a:solidFill>
              </a:rPr>
              <a:t>	You need to make a series of tools work together </a:t>
            </a:r>
          </a:p>
          <a:p>
            <a:pPr marL="0" indent="0">
              <a:spcAft>
                <a:spcPts val="1200"/>
              </a:spcAft>
              <a:buNone/>
              <a:defRPr/>
            </a:pPr>
            <a:r>
              <a:rPr lang="en-GB" sz="2600" dirty="0">
                <a:solidFill>
                  <a:schemeClr val="tx2">
                    <a:lumMod val="60000"/>
                    <a:lumOff val="40000"/>
                  </a:schemeClr>
                </a:solidFill>
              </a:rPr>
              <a:t>	You need to simplify a series of tasks for users</a:t>
            </a:r>
          </a:p>
          <a:p>
            <a:pPr marL="0" indent="0">
              <a:buNone/>
              <a:defRPr/>
            </a:pPr>
            <a:r>
              <a:rPr lang="en-GB" sz="2600" dirty="0"/>
              <a:t>In which case, you need to program ArcGIS directly.</a:t>
            </a:r>
          </a:p>
        </p:txBody>
      </p:sp>
    </p:spTree>
    <p:extLst>
      <p:ext uri="{BB962C8B-B14F-4D97-AF65-F5344CB8AC3E}">
        <p14:creationId xmlns:p14="http://schemas.microsoft.com/office/powerpoint/2010/main" val="8223452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xmlns="" id="{C3EAB72D-25B9-4D4B-8AFD-0F7F226859F7}"/>
              </a:ext>
            </a:extLst>
          </p:cNvPr>
          <p:cNvSpPr>
            <a:spLocks noGrp="1"/>
          </p:cNvSpPr>
          <p:nvPr>
            <p:ph type="title"/>
          </p:nvPr>
        </p:nvSpPr>
        <p:spPr>
          <a:xfrm>
            <a:off x="3395756" y="565430"/>
            <a:ext cx="8229600" cy="849312"/>
          </a:xfrm>
        </p:spPr>
        <p:txBody>
          <a:bodyPr/>
          <a:lstStyle/>
          <a:p>
            <a:pPr algn="r"/>
            <a:r>
              <a:rPr lang="en-GB" altLang="en-US" sz="4000" dirty="0" err="1"/>
              <a:t>ArcObjects</a:t>
            </a:r>
            <a:r>
              <a:rPr lang="en-GB" altLang="en-US" sz="4000" dirty="0"/>
              <a:t> Framework</a:t>
            </a:r>
          </a:p>
        </p:txBody>
      </p:sp>
      <p:sp>
        <p:nvSpPr>
          <p:cNvPr id="3" name="Content Placeholder 2">
            <a:extLst>
              <a:ext uri="{FF2B5EF4-FFF2-40B4-BE49-F238E27FC236}">
                <a16:creationId xmlns:a16="http://schemas.microsoft.com/office/drawing/2014/main" xmlns="" id="{CBC08698-9B93-4ED4-A6F9-63B51FE39766}"/>
              </a:ext>
            </a:extLst>
          </p:cNvPr>
          <p:cNvSpPr>
            <a:spLocks noGrp="1"/>
          </p:cNvSpPr>
          <p:nvPr>
            <p:ph idx="1"/>
          </p:nvPr>
        </p:nvSpPr>
        <p:spPr>
          <a:xfrm>
            <a:off x="726141" y="2139298"/>
            <a:ext cx="10899215" cy="4022725"/>
          </a:xfrm>
        </p:spPr>
        <p:txBody>
          <a:bodyPr/>
          <a:lstStyle/>
          <a:p>
            <a:pPr marL="0" indent="0">
              <a:buNone/>
              <a:defRPr/>
            </a:pPr>
            <a:r>
              <a:rPr lang="en-GB" sz="2600" dirty="0"/>
              <a:t>ArcGIS is made from chunks of code:</a:t>
            </a:r>
          </a:p>
          <a:p>
            <a:pPr marL="0" indent="0">
              <a:buNone/>
              <a:defRPr/>
            </a:pPr>
            <a:r>
              <a:rPr lang="en-GB" sz="2600" dirty="0"/>
              <a:t> 	</a:t>
            </a:r>
            <a:r>
              <a:rPr lang="en-GB" sz="2600" dirty="0">
                <a:solidFill>
                  <a:schemeClr val="tx2">
                    <a:lumMod val="60000"/>
                    <a:lumOff val="40000"/>
                  </a:schemeClr>
                </a:solidFill>
              </a:rPr>
              <a:t>The </a:t>
            </a:r>
            <a:r>
              <a:rPr lang="en-GB" sz="2600" dirty="0" err="1">
                <a:solidFill>
                  <a:schemeClr val="tx2">
                    <a:lumMod val="60000"/>
                    <a:lumOff val="40000"/>
                  </a:schemeClr>
                </a:solidFill>
              </a:rPr>
              <a:t>ArcObjects</a:t>
            </a:r>
            <a:r>
              <a:rPr lang="en-GB" sz="2600" dirty="0">
                <a:solidFill>
                  <a:schemeClr val="tx2">
                    <a:lumMod val="60000"/>
                    <a:lumOff val="40000"/>
                  </a:schemeClr>
                </a:solidFill>
              </a:rPr>
              <a:t> Framework</a:t>
            </a:r>
          </a:p>
          <a:p>
            <a:pPr marL="0" indent="0">
              <a:buNone/>
              <a:defRPr/>
            </a:pPr>
            <a:r>
              <a:rPr lang="en-GB" sz="2600" dirty="0"/>
              <a:t>You have programmatic access to these chunks within ArcGIS, and outside ArcGIS provided Arc is installed on the machine.</a:t>
            </a:r>
          </a:p>
          <a:p>
            <a:pPr marL="0" indent="0">
              <a:buNone/>
              <a:defRPr/>
            </a:pPr>
            <a:endParaRPr lang="en-GB" sz="2600" dirty="0"/>
          </a:p>
          <a:p>
            <a:pPr marL="0" indent="0">
              <a:buNone/>
              <a:defRPr/>
            </a:pPr>
            <a:r>
              <a:rPr lang="en-GB" sz="2600" dirty="0"/>
              <a:t>If you pay, you can also use </a:t>
            </a:r>
            <a:r>
              <a:rPr lang="en-GB" sz="2600" dirty="0" err="1"/>
              <a:t>ArcEngine</a:t>
            </a:r>
            <a:r>
              <a:rPr lang="en-GB" sz="2600" dirty="0"/>
              <a:t>, which is these chunks, but made available for use in other applications.</a:t>
            </a:r>
          </a:p>
        </p:txBody>
      </p:sp>
    </p:spTree>
    <p:extLst>
      <p:ext uri="{BB962C8B-B14F-4D97-AF65-F5344CB8AC3E}">
        <p14:creationId xmlns:p14="http://schemas.microsoft.com/office/powerpoint/2010/main" val="37001880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2">
            <a:extLst>
              <a:ext uri="{FF2B5EF4-FFF2-40B4-BE49-F238E27FC236}">
                <a16:creationId xmlns:a16="http://schemas.microsoft.com/office/drawing/2014/main" xmlns="" id="{E1AAF06A-8EC5-400E-96B7-A6E357B7F27B}"/>
              </a:ext>
            </a:extLst>
          </p:cNvPr>
          <p:cNvSpPr>
            <a:spLocks noGrp="1"/>
          </p:cNvSpPr>
          <p:nvPr>
            <p:ph type="title"/>
          </p:nvPr>
        </p:nvSpPr>
        <p:spPr>
          <a:xfrm>
            <a:off x="1992314" y="260350"/>
            <a:ext cx="9746968" cy="706438"/>
          </a:xfrm>
        </p:spPr>
        <p:txBody>
          <a:bodyPr/>
          <a:lstStyle/>
          <a:p>
            <a:pPr algn="r"/>
            <a:r>
              <a:rPr lang="en-GB" sz="4000" dirty="0"/>
              <a:t>Programming options</a:t>
            </a:r>
            <a:endParaRPr lang="en-GB" altLang="en-US" sz="4000" dirty="0"/>
          </a:p>
        </p:txBody>
      </p:sp>
      <p:sp>
        <p:nvSpPr>
          <p:cNvPr id="2" name="Content Placeholder 1">
            <a:extLst>
              <a:ext uri="{FF2B5EF4-FFF2-40B4-BE49-F238E27FC236}">
                <a16:creationId xmlns:a16="http://schemas.microsoft.com/office/drawing/2014/main" xmlns="" id="{8655CC85-3299-4AD7-A0AD-94637AAC96EC}"/>
              </a:ext>
            </a:extLst>
          </p:cNvPr>
          <p:cNvSpPr>
            <a:spLocks noGrp="1"/>
          </p:cNvSpPr>
          <p:nvPr>
            <p:ph idx="1"/>
          </p:nvPr>
        </p:nvSpPr>
        <p:spPr>
          <a:xfrm>
            <a:off x="564776" y="1989138"/>
            <a:ext cx="11282083" cy="4608512"/>
          </a:xfrm>
        </p:spPr>
        <p:txBody>
          <a:bodyPr>
            <a:normAutofit/>
          </a:bodyPr>
          <a:lstStyle/>
          <a:p>
            <a:pPr marL="0" indent="0">
              <a:buNone/>
              <a:defRPr/>
            </a:pPr>
            <a:r>
              <a:rPr lang="en-GB" sz="2600" dirty="0"/>
              <a:t>Programming options include:</a:t>
            </a:r>
          </a:p>
          <a:p>
            <a:pPr marL="0" indent="0">
              <a:buNone/>
              <a:defRPr/>
            </a:pPr>
            <a:r>
              <a:rPr lang="en-GB" sz="2600" dirty="0">
                <a:solidFill>
                  <a:schemeClr val="tx2">
                    <a:lumMod val="60000"/>
                    <a:lumOff val="40000"/>
                  </a:schemeClr>
                </a:solidFill>
              </a:rPr>
              <a:t>	Model builder</a:t>
            </a:r>
          </a:p>
          <a:p>
            <a:pPr marL="0" indent="0">
              <a:buNone/>
              <a:defRPr/>
            </a:pPr>
            <a:r>
              <a:rPr lang="en-GB" sz="2600" dirty="0"/>
              <a:t>	</a:t>
            </a:r>
            <a:r>
              <a:rPr lang="en-GB" sz="2600" dirty="0">
                <a:solidFill>
                  <a:schemeClr val="tx2">
                    <a:lumMod val="60000"/>
                    <a:lumOff val="40000"/>
                  </a:schemeClr>
                </a:solidFill>
              </a:rPr>
              <a:t>Python window</a:t>
            </a:r>
          </a:p>
          <a:p>
            <a:pPr marL="0" indent="0">
              <a:buNone/>
              <a:defRPr/>
            </a:pPr>
            <a:r>
              <a:rPr lang="en-GB" sz="2600" dirty="0">
                <a:solidFill>
                  <a:schemeClr val="tx2">
                    <a:lumMod val="60000"/>
                    <a:lumOff val="40000"/>
                  </a:schemeClr>
                </a:solidFill>
              </a:rPr>
              <a:t>	Python Scripting</a:t>
            </a:r>
          </a:p>
          <a:p>
            <a:pPr marL="0" indent="0">
              <a:buNone/>
              <a:defRPr/>
            </a:pPr>
            <a:r>
              <a:rPr lang="en-GB" sz="2600" dirty="0">
                <a:solidFill>
                  <a:schemeClr val="tx2">
                    <a:lumMod val="60000"/>
                    <a:lumOff val="40000"/>
                  </a:schemeClr>
                </a:solidFill>
              </a:rPr>
              <a:t>	</a:t>
            </a:r>
            <a:r>
              <a:rPr lang="en-GB" sz="2600" dirty="0" smtClean="0">
                <a:solidFill>
                  <a:schemeClr val="tx2">
                    <a:lumMod val="60000"/>
                    <a:lumOff val="40000"/>
                  </a:schemeClr>
                </a:solidFill>
              </a:rPr>
              <a:t>Python/</a:t>
            </a:r>
            <a:r>
              <a:rPr lang="en-GB" sz="2600" dirty="0" err="1" smtClean="0">
                <a:solidFill>
                  <a:schemeClr val="tx2">
                    <a:lumMod val="60000"/>
                    <a:lumOff val="40000"/>
                  </a:schemeClr>
                </a:solidFill>
              </a:rPr>
              <a:t>VB.Net</a:t>
            </a:r>
            <a:r>
              <a:rPr lang="en-GB" sz="2600" dirty="0" smtClean="0">
                <a:solidFill>
                  <a:schemeClr val="tx2">
                    <a:lumMod val="60000"/>
                    <a:lumOff val="40000"/>
                  </a:schemeClr>
                </a:solidFill>
              </a:rPr>
              <a:t>/Java/C</a:t>
            </a:r>
            <a:r>
              <a:rPr lang="en-GB" sz="2600" dirty="0">
                <a:solidFill>
                  <a:schemeClr val="tx2">
                    <a:lumMod val="60000"/>
                    <a:lumOff val="40000"/>
                  </a:schemeClr>
                </a:solidFill>
              </a:rPr>
              <a:t>++ </a:t>
            </a:r>
            <a:r>
              <a:rPr lang="en-GB" sz="2600" dirty="0" err="1">
                <a:solidFill>
                  <a:schemeClr val="tx2">
                    <a:lumMod val="60000"/>
                    <a:lumOff val="40000"/>
                  </a:schemeClr>
                </a:solidFill>
              </a:rPr>
              <a:t>Addins</a:t>
            </a:r>
            <a:endParaRPr lang="en-GB" sz="2600" dirty="0">
              <a:solidFill>
                <a:schemeClr val="tx2">
                  <a:lumMod val="60000"/>
                  <a:lumOff val="40000"/>
                </a:schemeClr>
              </a:solidFill>
            </a:endParaRPr>
          </a:p>
          <a:p>
            <a:pPr marL="0" indent="0">
              <a:buNone/>
              <a:defRPr/>
            </a:pPr>
            <a:r>
              <a:rPr lang="en-GB" sz="2600" dirty="0">
                <a:solidFill>
                  <a:schemeClr val="tx2">
                    <a:lumMod val="60000"/>
                    <a:lumOff val="40000"/>
                  </a:schemeClr>
                </a:solidFill>
              </a:rPr>
              <a:t>	</a:t>
            </a:r>
            <a:r>
              <a:rPr lang="en-GB" sz="2600" dirty="0" smtClean="0">
                <a:solidFill>
                  <a:schemeClr val="tx2">
                    <a:lumMod val="60000"/>
                    <a:lumOff val="40000"/>
                  </a:schemeClr>
                </a:solidFill>
              </a:rPr>
              <a:t>Java/C</a:t>
            </a:r>
            <a:r>
              <a:rPr lang="en-GB" sz="2600" dirty="0">
                <a:solidFill>
                  <a:schemeClr val="tx2">
                    <a:lumMod val="60000"/>
                    <a:lumOff val="40000"/>
                  </a:schemeClr>
                </a:solidFill>
              </a:rPr>
              <a:t>++ Extensions </a:t>
            </a:r>
            <a:endParaRPr lang="en-GB" sz="2600" dirty="0" smtClean="0">
              <a:solidFill>
                <a:schemeClr val="tx2">
                  <a:lumMod val="60000"/>
                  <a:lumOff val="40000"/>
                </a:schemeClr>
              </a:solidFill>
            </a:endParaRPr>
          </a:p>
          <a:p>
            <a:pPr marL="0" indent="0">
              <a:buNone/>
              <a:defRPr/>
            </a:pPr>
            <a:r>
              <a:rPr lang="en-GB" sz="2600" dirty="0"/>
              <a:t>Other, less used/dying options include:</a:t>
            </a:r>
          </a:p>
          <a:p>
            <a:pPr marL="0" indent="0">
              <a:buNone/>
              <a:defRPr/>
            </a:pPr>
            <a:r>
              <a:rPr lang="en-GB" sz="2600" dirty="0" smtClean="0">
                <a:solidFill>
                  <a:schemeClr val="tx2">
                    <a:lumMod val="60000"/>
                    <a:lumOff val="40000"/>
                  </a:schemeClr>
                </a:solidFill>
              </a:rPr>
              <a:t>	Arc </a:t>
            </a:r>
            <a:r>
              <a:rPr lang="en-GB" sz="2600" dirty="0">
                <a:solidFill>
                  <a:schemeClr val="tx2">
                    <a:lumMod val="60000"/>
                    <a:lumOff val="40000"/>
                  </a:schemeClr>
                </a:solidFill>
              </a:rPr>
              <a:t>Macro Language</a:t>
            </a:r>
          </a:p>
          <a:p>
            <a:pPr marL="0" indent="0">
              <a:buNone/>
              <a:defRPr/>
            </a:pPr>
            <a:r>
              <a:rPr lang="en-GB" sz="2600" dirty="0" smtClean="0">
                <a:solidFill>
                  <a:schemeClr val="tx2">
                    <a:lumMod val="60000"/>
                    <a:lumOff val="40000"/>
                  </a:schemeClr>
                </a:solidFill>
              </a:rPr>
              <a:t>	VBA</a:t>
            </a:r>
            <a:endParaRPr lang="en-GB" sz="2600" dirty="0">
              <a:solidFill>
                <a:schemeClr val="tx2">
                  <a:lumMod val="60000"/>
                  <a:lumOff val="40000"/>
                </a:schemeClr>
              </a:solidFill>
            </a:endParaRPr>
          </a:p>
        </p:txBody>
      </p:sp>
    </p:spTree>
    <p:extLst>
      <p:ext uri="{BB962C8B-B14F-4D97-AF65-F5344CB8AC3E}">
        <p14:creationId xmlns:p14="http://schemas.microsoft.com/office/powerpoint/2010/main" val="5972716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xmlns="" id="{6FA95870-F375-4CAB-8FC6-3F2FD298D5D0}"/>
              </a:ext>
            </a:extLst>
          </p:cNvPr>
          <p:cNvSpPr>
            <a:spLocks noGrp="1" noChangeArrowheads="1"/>
          </p:cNvSpPr>
          <p:nvPr>
            <p:ph type="title"/>
          </p:nvPr>
        </p:nvSpPr>
        <p:spPr>
          <a:xfrm>
            <a:off x="2341563" y="188914"/>
            <a:ext cx="8229600" cy="865187"/>
          </a:xfrm>
        </p:spPr>
        <p:txBody>
          <a:bodyPr/>
          <a:lstStyle/>
          <a:p>
            <a:pPr algn="r" eaLnBrk="1" hangingPunct="1"/>
            <a:r>
              <a:rPr lang="en-GB" altLang="en-US" sz="4000"/>
              <a:t>Python Window</a:t>
            </a:r>
          </a:p>
        </p:txBody>
      </p:sp>
      <p:sp>
        <p:nvSpPr>
          <p:cNvPr id="23555" name="Rectangle 3">
            <a:extLst>
              <a:ext uri="{FF2B5EF4-FFF2-40B4-BE49-F238E27FC236}">
                <a16:creationId xmlns:a16="http://schemas.microsoft.com/office/drawing/2014/main" xmlns="" id="{392D4DF4-EF9C-433E-B256-84F80922AD63}"/>
              </a:ext>
            </a:extLst>
          </p:cNvPr>
          <p:cNvSpPr>
            <a:spLocks noGrp="1" noChangeArrowheads="1"/>
          </p:cNvSpPr>
          <p:nvPr>
            <p:ph idx="1"/>
          </p:nvPr>
        </p:nvSpPr>
        <p:spPr>
          <a:xfrm>
            <a:off x="551329" y="1627094"/>
            <a:ext cx="10977525" cy="3203670"/>
          </a:xfrm>
        </p:spPr>
        <p:txBody>
          <a:bodyPr/>
          <a:lstStyle/>
          <a:p>
            <a:pPr marL="0" indent="0">
              <a:buNone/>
            </a:pPr>
            <a:r>
              <a:rPr lang="en-GB" altLang="en-US" sz="2600" dirty="0" smtClean="0"/>
              <a:t>Was l</a:t>
            </a:r>
            <a:r>
              <a:rPr lang="en-GB" altLang="en-US" sz="2600" dirty="0" smtClean="0"/>
              <a:t>imited </a:t>
            </a:r>
            <a:r>
              <a:rPr lang="en-GB" altLang="en-US" sz="2600" dirty="0"/>
              <a:t>to the Geoprocessing Framework within </a:t>
            </a:r>
            <a:r>
              <a:rPr lang="en-GB" altLang="en-US" sz="2600" dirty="0" err="1"/>
              <a:t>ArcObjects</a:t>
            </a:r>
            <a:r>
              <a:rPr lang="en-GB" altLang="en-US" sz="2600" dirty="0" smtClean="0"/>
              <a:t>. Processes </a:t>
            </a:r>
            <a:r>
              <a:rPr lang="en-GB" altLang="en-US" sz="2600" dirty="0"/>
              <a:t>(</a:t>
            </a:r>
            <a:r>
              <a:rPr lang="en-GB" altLang="en-US" sz="2600" dirty="0" err="1"/>
              <a:t>ArcObject</a:t>
            </a:r>
            <a:r>
              <a:rPr lang="en-GB" altLang="en-US" sz="2600" dirty="0"/>
              <a:t> Tools) that implement </a:t>
            </a:r>
            <a:r>
              <a:rPr lang="en-GB" altLang="en-US" sz="2600" i="1" dirty="0" err="1"/>
              <a:t>IGPProcess</a:t>
            </a:r>
            <a:r>
              <a:rPr lang="en-GB" altLang="en-US" sz="2600" dirty="0"/>
              <a:t> </a:t>
            </a:r>
            <a:r>
              <a:rPr lang="en-GB" altLang="en-US" sz="2600" dirty="0" smtClean="0"/>
              <a:t>interface.</a:t>
            </a:r>
          </a:p>
          <a:p>
            <a:pPr marL="0" indent="0">
              <a:buNone/>
            </a:pPr>
            <a:r>
              <a:rPr lang="en-GB" altLang="en-US" sz="2600" dirty="0" smtClean="0"/>
              <a:t>Now wider, but still not full </a:t>
            </a:r>
            <a:r>
              <a:rPr lang="en-GB" altLang="en-US" sz="2600" dirty="0" err="1" smtClean="0"/>
              <a:t>ArcObjects</a:t>
            </a:r>
            <a:r>
              <a:rPr lang="en-GB" altLang="en-US" sz="2600" dirty="0" smtClean="0"/>
              <a:t> Framework.</a:t>
            </a:r>
            <a:endParaRPr lang="en-GB" altLang="en-US" sz="2600" dirty="0"/>
          </a:p>
        </p:txBody>
      </p:sp>
      <p:pic>
        <p:nvPicPr>
          <p:cNvPr id="23556" name="Picture 5">
            <a:extLst>
              <a:ext uri="{FF2B5EF4-FFF2-40B4-BE49-F238E27FC236}">
                <a16:creationId xmlns:a16="http://schemas.microsoft.com/office/drawing/2014/main" xmlns="" id="{4D2A22F4-CEF4-4453-AC7C-81E1F0AAECF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27575" y="2997200"/>
            <a:ext cx="5653088" cy="3582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309388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3015</TotalTime>
  <Words>1051</Words>
  <Application>Microsoft Office PowerPoint</Application>
  <PresentationFormat>Widescreen</PresentationFormat>
  <Paragraphs>191</Paragraphs>
  <Slides>23</Slides>
  <Notes>17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Calibri Light</vt:lpstr>
      <vt:lpstr>Courier New</vt:lpstr>
      <vt:lpstr>Wingdings</vt:lpstr>
      <vt:lpstr>Office Theme</vt:lpstr>
      <vt:lpstr>Programming for Geographical Information Analysis: Advanced Skills</vt:lpstr>
      <vt:lpstr>What’s the big idea?</vt:lpstr>
      <vt:lpstr>Syllabus and Assessment</vt:lpstr>
      <vt:lpstr>Syllabus and Assessment</vt:lpstr>
      <vt:lpstr>Programming Arc</vt:lpstr>
      <vt:lpstr>Programming ArcGIS</vt:lpstr>
      <vt:lpstr>ArcObjects Framework</vt:lpstr>
      <vt:lpstr>Programming options</vt:lpstr>
      <vt:lpstr>Python Window</vt:lpstr>
      <vt:lpstr>ArcToolbox</vt:lpstr>
      <vt:lpstr>Scripts and Models</vt:lpstr>
      <vt:lpstr>ModelBuilder</vt:lpstr>
      <vt:lpstr>ModelBuilder</vt:lpstr>
      <vt:lpstr>PowerPoint Presentation</vt:lpstr>
      <vt:lpstr>Modelbuilder</vt:lpstr>
      <vt:lpstr>Scripts</vt:lpstr>
      <vt:lpstr>Scripts</vt:lpstr>
      <vt:lpstr>Adding Scripts</vt:lpstr>
      <vt:lpstr>AML: The Arc Macro Language</vt:lpstr>
      <vt:lpstr>The older programming languages</vt:lpstr>
      <vt:lpstr>Saving tools</vt:lpstr>
      <vt:lpstr>Python</vt:lpstr>
      <vt:lpstr>Next set of lectures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Programming for Geographical Information Science: Core Skills</dc:title>
  <dc:creator>Linus</dc:creator>
  <cp:lastModifiedBy>Andrew Evans</cp:lastModifiedBy>
  <cp:revision>180</cp:revision>
  <dcterms:created xsi:type="dcterms:W3CDTF">2017-08-07T14:40:53Z</dcterms:created>
  <dcterms:modified xsi:type="dcterms:W3CDTF">2018-01-22T19:44:50Z</dcterms:modified>
</cp:coreProperties>
</file>