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vi" ContentType="video/x-msvide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6" r:id="rId3"/>
    <p:sldId id="272" r:id="rId4"/>
    <p:sldId id="287" r:id="rId5"/>
    <p:sldId id="282" r:id="rId6"/>
    <p:sldId id="258" r:id="rId7"/>
    <p:sldId id="292" r:id="rId8"/>
    <p:sldId id="276" r:id="rId9"/>
    <p:sldId id="288" r:id="rId10"/>
    <p:sldId id="290" r:id="rId11"/>
    <p:sldId id="289" r:id="rId12"/>
    <p:sldId id="291" r:id="rId13"/>
    <p:sldId id="259" r:id="rId14"/>
    <p:sldId id="298" r:id="rId15"/>
    <p:sldId id="293" r:id="rId16"/>
    <p:sldId id="260" r:id="rId17"/>
    <p:sldId id="294" r:id="rId18"/>
    <p:sldId id="284" r:id="rId19"/>
    <p:sldId id="299" r:id="rId20"/>
    <p:sldId id="279" r:id="rId21"/>
    <p:sldId id="297" r:id="rId22"/>
    <p:sldId id="300" r:id="rId23"/>
    <p:sldId id="261" r:id="rId24"/>
    <p:sldId id="271" r:id="rId25"/>
    <p:sldId id="263" r:id="rId26"/>
    <p:sldId id="264" r:id="rId27"/>
    <p:sldId id="285" r:id="rId28"/>
    <p:sldId id="302" r:id="rId29"/>
    <p:sldId id="265" r:id="rId30"/>
    <p:sldId id="274" r:id="rId31"/>
    <p:sldId id="273" r:id="rId32"/>
    <p:sldId id="275" r:id="rId33"/>
    <p:sldId id="303" r:id="rId34"/>
    <p:sldId id="267" r:id="rId35"/>
    <p:sldId id="268" r:id="rId36"/>
    <p:sldId id="269" r:id="rId37"/>
    <p:sldId id="270" r:id="rId38"/>
    <p:sldId id="306" r:id="rId39"/>
    <p:sldId id="280" r:id="rId40"/>
    <p:sldId id="305" r:id="rId41"/>
    <p:sldId id="308" r:id="rId42"/>
    <p:sldId id="307"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16" autoAdjust="0"/>
  </p:normalViewPr>
  <p:slideViewPr>
    <p:cSldViewPr snapToGrid="0">
      <p:cViewPr varScale="1">
        <p:scale>
          <a:sx n="44" d="100"/>
          <a:sy n="44" d="100"/>
        </p:scale>
        <p:origin x="17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B6ABE-4BE0-4906-B1B2-13E5CD84DE5B}" type="datetimeFigureOut">
              <a:rPr lang="en-GB" smtClean="0"/>
              <a:t>12/05/2016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CB397-DDBB-4FEE-9DC2-0FA3887CBDC4}" type="slidenum">
              <a:rPr lang="en-GB" smtClean="0"/>
              <a:t>‹#›</a:t>
            </a:fld>
            <a:endParaRPr lang="en-GB"/>
          </a:p>
        </p:txBody>
      </p:sp>
    </p:spTree>
    <p:extLst>
      <p:ext uri="{BB962C8B-B14F-4D97-AF65-F5344CB8AC3E}">
        <p14:creationId xmlns:p14="http://schemas.microsoft.com/office/powerpoint/2010/main" val="507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Jon (Ward) invited me to say something about the challenges faced currently by Agent Based Modellers. I should say, up front, that this</a:t>
            </a:r>
            <a:r>
              <a:rPr lang="en-GB" baseline="0" dirty="0" smtClean="0"/>
              <a:t> is, by necessity, a personal view, by which I mean that it is, at least in part, an expression of my own ignorance, in the sense that I’m pretty sure that some solutions exist outside of the ABM community (if not in it), and, indeed, wilful ignorance, in that in some cases I know this to be a fact. Nevertheless, I’m going to outline my personal problems with ABM, in part as a cathartic admission of incompetence, and in part because, having spent some 15 years or so building such models, and reviewing papers in the area, I’m not sure we understand the problems, let alone the solutions, and it is good to draw them together in one place. My hope is, at least, that at the end of the talk a few people might have some solutions to some of the issues, given the diversity of this audience.</a:t>
            </a:r>
          </a:p>
          <a:p>
            <a:endParaRPr lang="en-GB" baseline="0" dirty="0" smtClean="0"/>
          </a:p>
          <a:p>
            <a:r>
              <a:rPr lang="en-GB" baseline="0" dirty="0" smtClean="0"/>
              <a:t>So, to our first problem…</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a:t>
            </a:fld>
            <a:endParaRPr lang="en-GB"/>
          </a:p>
        </p:txBody>
      </p:sp>
    </p:spTree>
    <p:extLst>
      <p:ext uri="{BB962C8B-B14F-4D97-AF65-F5344CB8AC3E}">
        <p14:creationId xmlns:p14="http://schemas.microsoft.com/office/powerpoint/2010/main" val="320855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certainly recognise</a:t>
            </a:r>
            <a:r>
              <a:rPr lang="en-GB" baseline="0" dirty="0" smtClean="0"/>
              <a:t> when we don’t have the right rules. Indeed, this is one of the advantages to rule-based models. </a:t>
            </a:r>
          </a:p>
          <a:p>
            <a:endParaRPr lang="en-GB" baseline="0" dirty="0" smtClean="0"/>
          </a:p>
          <a:p>
            <a:r>
              <a:rPr lang="en-GB" baseline="0" dirty="0" smtClean="0"/>
              <a:t>Here, for example, is some burglary data for Leeds which was used by another PhD student of mine and Alison’s, Nick Malleson. Nick produced what is still the finest ABM model for predicting the location of crime. His model was built on a variety of crime theories, and was very detailed with real data. It did a very good job of predicting crime locations (within 2 or 3% of actual numbers for most areas) but singularly failed to predict the hotspot at the bottom of the map above. Nick went back to the local police to enquire about it, and found that this hotspot was associated with crimes of intimidation, crimes not captured by standard crime theories around burglary. </a:t>
            </a:r>
          </a:p>
          <a:p>
            <a:endParaRPr lang="en-GB" baseline="0" dirty="0" smtClean="0"/>
          </a:p>
          <a:p>
            <a:r>
              <a:rPr lang="en-GB" baseline="0" dirty="0" smtClean="0"/>
              <a:t>As such, it is clear that where a rule model does well, it is often more interesting where it fails, revealing missing rules.</a:t>
            </a:r>
          </a:p>
          <a:p>
            <a:endParaRPr lang="en-GB" baseline="0" dirty="0" smtClean="0"/>
          </a:p>
          <a:p>
            <a:r>
              <a:rPr lang="en-GB" baseline="0" dirty="0" smtClean="0"/>
              <a:t>Nevertheless, this is not the same as *deriving* rules from the data.</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10</a:t>
            </a:fld>
            <a:endParaRPr lang="en-GB"/>
          </a:p>
        </p:txBody>
      </p:sp>
    </p:spTree>
    <p:extLst>
      <p:ext uri="{BB962C8B-B14F-4D97-AF65-F5344CB8AC3E}">
        <p14:creationId xmlns:p14="http://schemas.microsoft.com/office/powerpoint/2010/main" val="31775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think back to the map of</a:t>
            </a:r>
            <a:r>
              <a:rPr lang="en-GB" baseline="0" dirty="0" smtClean="0"/>
              <a:t> the petrol prices. How would be derive behaviour even of the stations reacting to each other over various distances from this?</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12</a:t>
            </a:fld>
            <a:endParaRPr lang="en-GB"/>
          </a:p>
        </p:txBody>
      </p:sp>
    </p:spTree>
    <p:extLst>
      <p:ext uri="{BB962C8B-B14F-4D97-AF65-F5344CB8AC3E}">
        <p14:creationId xmlns:p14="http://schemas.microsoft.com/office/powerpoint/2010/main" val="266393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first,</a:t>
            </a:r>
            <a:r>
              <a:rPr lang="en-GB" sz="1200" dirty="0" smtClean="0"/>
              <a:t> we have telescopes and microscopes, but nothing much between.</a:t>
            </a:r>
            <a:r>
              <a:rPr lang="en-GB" baseline="0" dirty="0" smtClean="0"/>
              <a:t> This</a:t>
            </a:r>
            <a:r>
              <a:rPr lang="en-GB" dirty="0" smtClean="0"/>
              <a:t> should be tractable by running models backwards and forwards</a:t>
            </a:r>
            <a:r>
              <a:rPr lang="en-GB" baseline="0" dirty="0" smtClean="0"/>
              <a:t> in an investigatory manner to identify when patterns become important, and then drilling down into the individual data</a:t>
            </a:r>
            <a:r>
              <a:rPr lang="en-GB" dirty="0" smtClean="0"/>
              <a:t>.</a:t>
            </a:r>
          </a:p>
          <a:p>
            <a:endParaRPr lang="en-GB" dirty="0" smtClean="0"/>
          </a:p>
          <a:p>
            <a:r>
              <a:rPr lang="en-GB" dirty="0" smtClean="0"/>
              <a:t>With the latter, it is clear that in non-linear systems, even very small fluctuations in one variable across a field might cause very large</a:t>
            </a:r>
            <a:r>
              <a:rPr lang="en-GB" baseline="0" dirty="0" smtClean="0"/>
              <a:t> variations in another, allowing for patterns that look like action at a distance. How would be recognise this?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13</a:t>
            </a:fld>
            <a:endParaRPr lang="en-GB"/>
          </a:p>
        </p:txBody>
      </p:sp>
    </p:spTree>
    <p:extLst>
      <p:ext uri="{BB962C8B-B14F-4D97-AF65-F5344CB8AC3E}">
        <p14:creationId xmlns:p14="http://schemas.microsoft.com/office/powerpoint/2010/main" val="318641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one solution for The</a:t>
            </a:r>
            <a:r>
              <a:rPr lang="en-GB" baseline="0" dirty="0" smtClean="0"/>
              <a:t> Divine Model is to crowd source the data – asking people to input some of their behaviours and beliefs. But how might we encourage this? I’ve said before, not entirely seriously, but now, perhaps more practically, one thing we could do is offer people access to their agents, either as bots for replacing themselves in mundane tasks, or as ghosts, to live on after them.</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14</a:t>
            </a:fld>
            <a:endParaRPr lang="en-GB"/>
          </a:p>
        </p:txBody>
      </p:sp>
    </p:spTree>
    <p:extLst>
      <p:ext uri="{BB962C8B-B14F-4D97-AF65-F5344CB8AC3E}">
        <p14:creationId xmlns:p14="http://schemas.microsoft.com/office/powerpoint/2010/main" val="361728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15</a:t>
            </a:fld>
            <a:endParaRPr lang="en-GB"/>
          </a:p>
        </p:txBody>
      </p:sp>
    </p:spTree>
    <p:extLst>
      <p:ext uri="{BB962C8B-B14F-4D97-AF65-F5344CB8AC3E}">
        <p14:creationId xmlns:p14="http://schemas.microsoft.com/office/powerpoint/2010/main" val="49237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should our Divine</a:t>
            </a:r>
            <a:r>
              <a:rPr lang="en-GB" baseline="0" dirty="0" smtClean="0"/>
              <a:t> Model look like?</a:t>
            </a:r>
          </a:p>
          <a:p>
            <a:endParaRPr lang="en-GB" dirty="0" smtClean="0"/>
          </a:p>
          <a:p>
            <a:r>
              <a:rPr lang="en-GB" dirty="0" smtClean="0"/>
              <a:t>To a degree, working out the correct agents is made similar by the</a:t>
            </a:r>
            <a:r>
              <a:rPr lang="en-GB" baseline="0" dirty="0" smtClean="0"/>
              <a:t> methodologies of Object Orientated Abstraction, which gives some protection – though this is hard in </a:t>
            </a:r>
            <a:r>
              <a:rPr lang="en-GB" baseline="0" dirty="0" err="1" smtClean="0"/>
              <a:t>Netlogo</a:t>
            </a:r>
            <a:r>
              <a:rPr lang="en-GB" baseline="0" dirty="0" smtClean="0"/>
              <a:t>, the most popular modelling suite.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 is a tendency</a:t>
            </a:r>
            <a:r>
              <a:rPr lang="en-GB" sz="1200" baseline="0" dirty="0" smtClean="0"/>
              <a:t> to believe ABM should be “pure”, but o</a:t>
            </a:r>
            <a:r>
              <a:rPr lang="en-GB" sz="1200" dirty="0" smtClean="0"/>
              <a:t>ccasionally we need global variables, because global variables have an affect in the real world (e.g. interest rates).</a:t>
            </a:r>
          </a:p>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16</a:t>
            </a:fld>
            <a:endParaRPr lang="en-GB"/>
          </a:p>
        </p:txBody>
      </p:sp>
    </p:spTree>
    <p:extLst>
      <p:ext uri="{BB962C8B-B14F-4D97-AF65-F5344CB8AC3E}">
        <p14:creationId xmlns:p14="http://schemas.microsoft.com/office/powerpoint/2010/main" val="2407507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Generalised likelihood uncertainty estimation, developed by</a:t>
            </a:r>
            <a:r>
              <a:rPr lang="en-GB" sz="1200" baseline="0" dirty="0" smtClean="0"/>
              <a:t> Keith Bevin, as an example of dealing with </a:t>
            </a:r>
            <a:r>
              <a:rPr lang="en-GB" sz="1200" baseline="0" dirty="0" err="1" smtClean="0"/>
              <a:t>equifinality</a:t>
            </a:r>
            <a:r>
              <a:rPr lang="en-GB" sz="1200" baseline="0" dirty="0" smtClean="0"/>
              <a:t>.</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17</a:t>
            </a:fld>
            <a:endParaRPr lang="en-GB"/>
          </a:p>
        </p:txBody>
      </p:sp>
    </p:spTree>
    <p:extLst>
      <p:ext uri="{BB962C8B-B14F-4D97-AF65-F5344CB8AC3E}">
        <p14:creationId xmlns:p14="http://schemas.microsoft.com/office/powerpoint/2010/main" val="2172793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22</a:t>
            </a:fld>
            <a:endParaRPr lang="en-GB"/>
          </a:p>
        </p:txBody>
      </p:sp>
    </p:spTree>
    <p:extLst>
      <p:ext uri="{BB962C8B-B14F-4D97-AF65-F5344CB8AC3E}">
        <p14:creationId xmlns:p14="http://schemas.microsoft.com/office/powerpoint/2010/main" val="49237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perhaps simplest to describe</a:t>
            </a:r>
            <a:r>
              <a:rPr lang="en-GB" baseline="0" dirty="0" smtClean="0"/>
              <a:t> the challenges by thinking through the modelling process. </a:t>
            </a:r>
          </a:p>
          <a:p>
            <a:endParaRPr lang="en-GB" baseline="0" dirty="0" smtClean="0"/>
          </a:p>
          <a:p>
            <a:r>
              <a:rPr lang="en-GB" baseline="0" dirty="0" smtClean="0"/>
              <a:t>Assuming that we have a good justification for modelling, we might see this as the broad modelling sequence.</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28</a:t>
            </a:fld>
            <a:endParaRPr lang="en-GB"/>
          </a:p>
        </p:txBody>
      </p:sp>
    </p:spTree>
    <p:extLst>
      <p:ext uri="{BB962C8B-B14F-4D97-AF65-F5344CB8AC3E}">
        <p14:creationId xmlns:p14="http://schemas.microsoft.com/office/powerpoint/2010/main" val="49237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31</a:t>
            </a:fld>
            <a:endParaRPr lang="en-GB"/>
          </a:p>
        </p:txBody>
      </p:sp>
    </p:spTree>
    <p:extLst>
      <p:ext uri="{BB962C8B-B14F-4D97-AF65-F5344CB8AC3E}">
        <p14:creationId xmlns:p14="http://schemas.microsoft.com/office/powerpoint/2010/main" val="145525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first issue I’d like to highlight is best captured by what I call “Dennett’s Law of Messianic Models”, after a comment by a friend on</a:t>
            </a:r>
            <a:r>
              <a:rPr lang="en-GB" baseline="0" dirty="0" smtClean="0"/>
              <a:t> Facebook. Here, </a:t>
            </a:r>
            <a:r>
              <a:rPr lang="en-GB" dirty="0" smtClean="0"/>
              <a:t>I paraphrase: I can’t recall whether my good friend</a:t>
            </a:r>
            <a:r>
              <a:rPr lang="en-GB" baseline="0" dirty="0" smtClean="0"/>
              <a:t> Dennett was more or less polite. The point is that ABM are simultaneously simple to build, and look very impressive. This leads to a great many models being generated where simple common sense would tell one the answer, if, indeed, an answer is needed. I’ll come back to why this is an issue towards the end of the talk, but for the moment let us try to follow a more worthy path and elaborate what questions our models are intended to answer, because if we understand what kinds of questions we want to answer, we delimit the set of challenges we must, or may not, have to face. </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2</a:t>
            </a:fld>
            <a:endParaRPr lang="en-GB"/>
          </a:p>
        </p:txBody>
      </p:sp>
    </p:spTree>
    <p:extLst>
      <p:ext uri="{BB962C8B-B14F-4D97-AF65-F5344CB8AC3E}">
        <p14:creationId xmlns:p14="http://schemas.microsoft.com/office/powerpoint/2010/main" val="277455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33</a:t>
            </a:fld>
            <a:endParaRPr lang="en-GB"/>
          </a:p>
        </p:txBody>
      </p:sp>
    </p:spTree>
    <p:extLst>
      <p:ext uri="{BB962C8B-B14F-4D97-AF65-F5344CB8AC3E}">
        <p14:creationId xmlns:p14="http://schemas.microsoft.com/office/powerpoint/2010/main" val="492375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If people are acting on model predictions, more accurate predictions are surely better than weak predictions that erroneously represent us, and which we might want to contest. </a:t>
            </a:r>
          </a:p>
          <a:p>
            <a:pPr marL="0" indent="0">
              <a:buNone/>
            </a:pPr>
            <a:r>
              <a:rPr lang="en-GB" sz="1200" dirty="0" smtClean="0"/>
              <a:t>However, more accurate predictions could reproduce data we consider to be private and wouldn’t, ourselves, release.</a:t>
            </a:r>
          </a:p>
          <a:p>
            <a:pPr marL="0" indent="0">
              <a:buNone/>
            </a:pPr>
            <a:endParaRPr lang="en-GB" sz="1200" dirty="0" smtClean="0"/>
          </a:p>
          <a:p>
            <a:pPr marL="0" indent="0">
              <a:spcAft>
                <a:spcPts val="1200"/>
              </a:spcAft>
              <a:buNone/>
            </a:pPr>
            <a:r>
              <a:rPr lang="en-GB" sz="1200" dirty="0" smtClean="0"/>
              <a:t>Although we side-step the ecological fallacy by modelling at the individual level, we generally assume that people remain the same and are predictable on the basis of past behaviour. </a:t>
            </a:r>
          </a:p>
          <a:p>
            <a:pPr marL="0" indent="0">
              <a:spcAft>
                <a:spcPts val="1200"/>
              </a:spcAft>
              <a:buNone/>
            </a:pPr>
            <a:r>
              <a:rPr lang="en-GB" sz="1200" dirty="0" smtClean="0"/>
              <a:t>This may seem so well supported as to not be a fallacy, but is it a fair assumption in the case of an ex-convict trying to go straight? </a:t>
            </a:r>
          </a:p>
          <a:p>
            <a:pPr marL="0" indent="0">
              <a:spcAft>
                <a:spcPts val="1200"/>
              </a:spcAft>
              <a:buNone/>
            </a:pPr>
            <a:r>
              <a:rPr lang="en-GB" sz="1200" dirty="0" smtClean="0"/>
              <a:t>Do we have a right not to be individually predicted based on past behaviour? </a:t>
            </a:r>
          </a:p>
          <a:p>
            <a:pPr marL="0" indent="0">
              <a:buNone/>
            </a:pPr>
            <a:endParaRPr lang="en-GB" sz="1200" dirty="0" smtClean="0"/>
          </a:p>
          <a:p>
            <a:pPr marL="0" indent="0">
              <a:buNone/>
            </a:pPr>
            <a:endParaRPr lang="en-GB" sz="1200" dirty="0" smtClean="0"/>
          </a:p>
          <a:p>
            <a:pPr marL="0" indent="0">
              <a:buNone/>
            </a:pPr>
            <a:r>
              <a:rPr lang="en-GB" dirty="0" smtClean="0"/>
              <a:t>Uniformitarianism</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36</a:t>
            </a:fld>
            <a:endParaRPr lang="en-GB"/>
          </a:p>
        </p:txBody>
      </p:sp>
    </p:spTree>
    <p:extLst>
      <p:ext uri="{BB962C8B-B14F-4D97-AF65-F5344CB8AC3E}">
        <p14:creationId xmlns:p14="http://schemas.microsoft.com/office/powerpoint/2010/main" val="851606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38</a:t>
            </a:fld>
            <a:endParaRPr lang="en-GB"/>
          </a:p>
        </p:txBody>
      </p:sp>
    </p:spTree>
    <p:extLst>
      <p:ext uri="{BB962C8B-B14F-4D97-AF65-F5344CB8AC3E}">
        <p14:creationId xmlns:p14="http://schemas.microsoft.com/office/powerpoint/2010/main" val="285598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Globe from: http://globe.chromeexperiments.com/</a:t>
            </a:r>
          </a:p>
          <a:p>
            <a:endParaRPr lang="en-GB" dirty="0" smtClean="0"/>
          </a:p>
          <a:p>
            <a:r>
              <a:rPr lang="en-GB" dirty="0" smtClean="0"/>
              <a:t>Let us imagine a global socio-economic</a:t>
            </a:r>
            <a:r>
              <a:rPr lang="en-GB" baseline="0" dirty="0" smtClean="0"/>
              <a:t> or ecological model, in which every individual is modelled (perhaps easier to imagine for people than ecologically). Let us imagine we can make fast predictions about the state of a global system, based on the status quo, or policy modelling, akin to Global Climate Models. Let’s call this “The Divine Model”, because in would give us an omnipotent view of the world, and the ability to test arbitrary adjustments to it – </a:t>
            </a:r>
            <a:r>
              <a:rPr lang="en-GB" i="1" baseline="0" dirty="0" smtClean="0"/>
              <a:t>in silico</a:t>
            </a:r>
            <a:r>
              <a:rPr lang="en-GB" baseline="0" dirty="0" smtClean="0"/>
              <a:t>.</a:t>
            </a:r>
          </a:p>
          <a:p>
            <a:endParaRPr lang="en-GB" baseline="0" dirty="0" smtClean="0"/>
          </a:p>
          <a:p>
            <a:r>
              <a:rPr lang="en-GB" baseline="0" dirty="0" smtClean="0"/>
              <a:t>What challenges would have to be conquered in order to move from where we are now, to this “Divine” Model. Let us not forget that some 50 or so years ago, the people building General Circulation Models would not have imagined the current models in this area would be possible, so… aspirations. </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40</a:t>
            </a:fld>
            <a:endParaRPr lang="en-GB"/>
          </a:p>
        </p:txBody>
      </p:sp>
    </p:spTree>
    <p:extLst>
      <p:ext uri="{BB962C8B-B14F-4D97-AF65-F5344CB8AC3E}">
        <p14:creationId xmlns:p14="http://schemas.microsoft.com/office/powerpoint/2010/main" val="91374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issues are then complicated further by variations in the scale and beat of the systems under examination.</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41</a:t>
            </a:fld>
            <a:endParaRPr lang="en-GB"/>
          </a:p>
        </p:txBody>
      </p:sp>
    </p:spTree>
    <p:extLst>
      <p:ext uri="{BB962C8B-B14F-4D97-AF65-F5344CB8AC3E}">
        <p14:creationId xmlns:p14="http://schemas.microsoft.com/office/powerpoint/2010/main" val="528990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 degree, working out the correct agents is made similar by the</a:t>
            </a:r>
            <a:r>
              <a:rPr lang="en-GB" baseline="0" dirty="0" smtClean="0"/>
              <a:t> methodologies of Object Orientated Abstraction, which gives some protection – though this is hard in </a:t>
            </a:r>
            <a:r>
              <a:rPr lang="en-GB" baseline="0" dirty="0" err="1" smtClean="0"/>
              <a:t>Netlogo</a:t>
            </a:r>
            <a:r>
              <a:rPr lang="en-GB" baseline="0" dirty="0" smtClean="0"/>
              <a:t>, the most popular modelling suite.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 is a tendency</a:t>
            </a:r>
            <a:r>
              <a:rPr lang="en-GB" sz="1200" baseline="0" dirty="0" smtClean="0"/>
              <a:t> to believe ABM should be “pure”, but o</a:t>
            </a:r>
            <a:r>
              <a:rPr lang="en-GB" sz="1200" dirty="0" smtClean="0"/>
              <a:t>ccasionally we need global variables, because global variables have an affect in the real world (e.g. interest rates).</a:t>
            </a:r>
          </a:p>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42</a:t>
            </a:fld>
            <a:endParaRPr lang="en-GB"/>
          </a:p>
        </p:txBody>
      </p:sp>
    </p:spTree>
    <p:extLst>
      <p:ext uri="{BB962C8B-B14F-4D97-AF65-F5344CB8AC3E}">
        <p14:creationId xmlns:p14="http://schemas.microsoft.com/office/powerpoint/2010/main" val="246516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general a great many  of the issues associated with ABM</a:t>
            </a:r>
            <a:r>
              <a:rPr lang="en-GB" baseline="0" dirty="0" smtClean="0"/>
              <a:t> are issues associated with science more generally, especially complex systems science. In short:</a:t>
            </a:r>
          </a:p>
          <a:p>
            <a:pPr marL="0" indent="0">
              <a:buNone/>
            </a:pPr>
            <a:r>
              <a:rPr lang="en-GB" sz="1200" dirty="0" smtClean="0"/>
              <a:t>What is going on?</a:t>
            </a:r>
          </a:p>
          <a:p>
            <a:pPr marL="0" indent="0">
              <a:buNone/>
            </a:pPr>
            <a:r>
              <a:rPr lang="en-GB" sz="1200" dirty="0" smtClean="0"/>
              <a:t>How certain can we be about it?</a:t>
            </a:r>
          </a:p>
          <a:p>
            <a:pPr marL="0" indent="0">
              <a:buNone/>
            </a:pPr>
            <a:r>
              <a:rPr lang="en-GB" sz="1200" dirty="0" smtClean="0"/>
              <a:t>What the heck can we do</a:t>
            </a:r>
            <a:r>
              <a:rPr lang="en-GB" sz="1200" baseline="0" dirty="0" smtClean="0"/>
              <a:t> about it</a:t>
            </a:r>
            <a:r>
              <a:rPr lang="en-GB" sz="1200" dirty="0" smtClean="0"/>
              <a:t>?</a:t>
            </a:r>
          </a:p>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3</a:t>
            </a:fld>
            <a:endParaRPr lang="en-GB"/>
          </a:p>
        </p:txBody>
      </p:sp>
    </p:spTree>
    <p:extLst>
      <p:ext uri="{BB962C8B-B14F-4D97-AF65-F5344CB8AC3E}">
        <p14:creationId xmlns:p14="http://schemas.microsoft.com/office/powerpoint/2010/main" val="277455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problems</a:t>
            </a:r>
            <a:r>
              <a:rPr lang="en-GB" baseline="0" dirty="0" smtClean="0"/>
              <a:t> we have in answering these questions about the world is that they mix up a large number of viewpoints on systems which also work at multiple scales.</a:t>
            </a:r>
          </a:p>
          <a:p>
            <a:endParaRPr lang="en-GB" baseline="0" dirty="0" smtClean="0"/>
          </a:p>
          <a:p>
            <a:r>
              <a:rPr lang="en-GB" baseline="0" dirty="0" smtClean="0"/>
              <a:t>Because Agent-based models work by utilising multiple individuals in a way that can be assessed in aggregate like a natural system, ABM are well placed to resolve many of these issues which play out less well, dare I say it, in traditional treatments like statistics or qualitative studies on their own.</a:t>
            </a:r>
            <a:endParaRPr lang="en-GB" dirty="0" smtClean="0"/>
          </a:p>
          <a:p>
            <a:endParaRPr lang="en-GB" dirty="0" smtClean="0"/>
          </a:p>
          <a:p>
            <a:r>
              <a:rPr lang="en-GB" dirty="0" smtClean="0"/>
              <a:t>Nevertheless,</a:t>
            </a:r>
            <a:r>
              <a:rPr lang="en-GB" baseline="0" dirty="0" smtClean="0"/>
              <a:t> in attempting to straddle these scales and systems, utilising data from multiple scales and viewpoints, t</a:t>
            </a:r>
            <a:r>
              <a:rPr lang="en-GB" dirty="0" smtClean="0"/>
              <a:t>ensions arise that lead</a:t>
            </a:r>
            <a:r>
              <a:rPr lang="en-GB" baseline="0" dirty="0" smtClean="0"/>
              <a:t> to many of the chief challenges ABM modellers face. </a:t>
            </a:r>
          </a:p>
          <a:p>
            <a:endParaRPr lang="en-GB" baseline="0" dirty="0" smtClean="0"/>
          </a:p>
          <a:p>
            <a:r>
              <a:rPr lang="en-GB" baseline="0" dirty="0" smtClean="0"/>
              <a:t>Perhaps, at this point, it would be helpful to imagine what the perfect agent-based model might look like to help us solve these problems.</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4</a:t>
            </a:fld>
            <a:endParaRPr lang="en-GB"/>
          </a:p>
        </p:txBody>
      </p:sp>
    </p:spTree>
    <p:extLst>
      <p:ext uri="{BB962C8B-B14F-4D97-AF65-F5344CB8AC3E}">
        <p14:creationId xmlns:p14="http://schemas.microsoft.com/office/powerpoint/2010/main" val="277455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Globe from: http://globe.chromeexperiments.com/</a:t>
            </a:r>
          </a:p>
          <a:p>
            <a:endParaRPr lang="en-GB" dirty="0" smtClean="0"/>
          </a:p>
          <a:p>
            <a:r>
              <a:rPr lang="en-GB" dirty="0" smtClean="0"/>
              <a:t>Let us imagine a global socio-economic</a:t>
            </a:r>
            <a:r>
              <a:rPr lang="en-GB" baseline="0" dirty="0" smtClean="0"/>
              <a:t> or ecological model, in which every individual is modelled (perhaps easier to imagine for people than ecologically). Let us imagine we can make fast predictions about the state of a global system, based on the status quo, or policy modelling, akin to Global Climate Models. Let’s call this “The Divine Model”, because in would give us an omnipotent view of the world, and the ability to test arbitrary adjustments to it – </a:t>
            </a:r>
            <a:r>
              <a:rPr lang="en-GB" i="1" baseline="0" dirty="0" smtClean="0"/>
              <a:t>in silico</a:t>
            </a:r>
            <a:r>
              <a:rPr lang="en-GB" baseline="0" dirty="0" smtClean="0"/>
              <a:t>.</a:t>
            </a:r>
          </a:p>
          <a:p>
            <a:endParaRPr lang="en-GB" baseline="0" dirty="0" smtClean="0"/>
          </a:p>
          <a:p>
            <a:r>
              <a:rPr lang="en-GB" baseline="0" dirty="0" smtClean="0"/>
              <a:t>What challenges would have to be conquered in order to move from where we are now, to this “Divine” Model. Let us not forget that some 50 or so years ago, the people building General Circulation Models would not have imagined the current models in this area would be possible, so… aspirations. </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5</a:t>
            </a:fld>
            <a:endParaRPr lang="en-GB"/>
          </a:p>
        </p:txBody>
      </p:sp>
    </p:spTree>
    <p:extLst>
      <p:ext uri="{BB962C8B-B14F-4D97-AF65-F5344CB8AC3E}">
        <p14:creationId xmlns:p14="http://schemas.microsoft.com/office/powerpoint/2010/main" val="91374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perhaps simplest to describe</a:t>
            </a:r>
            <a:r>
              <a:rPr lang="en-GB" baseline="0" dirty="0" smtClean="0"/>
              <a:t> the challenges by thinking through the modelling process. </a:t>
            </a:r>
          </a:p>
          <a:p>
            <a:endParaRPr lang="en-GB" baseline="0" dirty="0" smtClean="0"/>
          </a:p>
          <a:p>
            <a:r>
              <a:rPr lang="en-GB" baseline="0" dirty="0" smtClean="0"/>
              <a:t>Assuming that we have a good justification for modelling, we might see this as the broad modelling sequence.</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6</a:t>
            </a:fld>
            <a:endParaRPr lang="en-GB"/>
          </a:p>
        </p:txBody>
      </p:sp>
    </p:spTree>
    <p:extLst>
      <p:ext uri="{BB962C8B-B14F-4D97-AF65-F5344CB8AC3E}">
        <p14:creationId xmlns:p14="http://schemas.microsoft.com/office/powerpoint/2010/main" val="49237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7</a:t>
            </a:fld>
            <a:endParaRPr lang="en-GB"/>
          </a:p>
        </p:txBody>
      </p:sp>
    </p:spTree>
    <p:extLst>
      <p:ext uri="{BB962C8B-B14F-4D97-AF65-F5344CB8AC3E}">
        <p14:creationId xmlns:p14="http://schemas.microsoft.com/office/powerpoint/2010/main" val="49237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8</a:t>
            </a:fld>
            <a:endParaRPr lang="en-GB"/>
          </a:p>
        </p:txBody>
      </p:sp>
    </p:spTree>
    <p:extLst>
      <p:ext uri="{BB962C8B-B14F-4D97-AF65-F5344CB8AC3E}">
        <p14:creationId xmlns:p14="http://schemas.microsoft.com/office/powerpoint/2010/main" val="354857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example, here is some data from</a:t>
            </a:r>
            <a:r>
              <a:rPr lang="en-GB" baseline="0" dirty="0" smtClean="0"/>
              <a:t> the PhD of one of my ex-students, Alison </a:t>
            </a:r>
            <a:r>
              <a:rPr lang="en-GB" baseline="0" dirty="0" err="1" smtClean="0"/>
              <a:t>Heppenstall</a:t>
            </a:r>
            <a:r>
              <a:rPr lang="en-GB" baseline="0" dirty="0" smtClean="0"/>
              <a:t>. In the early 2000s, Alison studied petrol price fluctuations -- somewhat ironically, as neither of us drove at the time, and we both detest cars. Anyhow, petrol prices, as you may know, are set in part by price promises that often guarantee that local stations won’t be beaten within some radius. However, stations also have to cope with changes to the price of oil. This results in a dynamic system whereby, very broadly, each morning stations set some price based on the commodity prices and then look around within some radius at what their neighbours’ prices are, and adjust accordingly the next day. Here, the video shows the ‘weather map’ of price fluctuations over a couple of weeks or so, data between the stations interpolated to give some visualisation of the price gradients.</a:t>
            </a:r>
          </a:p>
          <a:p>
            <a:endParaRPr lang="en-GB" baseline="0" dirty="0" smtClean="0"/>
          </a:p>
          <a:p>
            <a:r>
              <a:rPr lang="en-GB" baseline="0" dirty="0" smtClean="0"/>
              <a:t>Alison’s PhD looked at modelling the system assuming some simple rules and calibrating to those. In a sense this is an investigatory process, deriving information from the data, but, of course, we decided the rules beforehand. A more challenging question (not to underestimate Alison’s achievements in this matter), is whether the actual rules can be derived from the data – where are we missing understanding?</a:t>
            </a:r>
            <a:endParaRPr lang="en-GB" dirty="0"/>
          </a:p>
        </p:txBody>
      </p:sp>
      <p:sp>
        <p:nvSpPr>
          <p:cNvPr id="4" name="Slide Number Placeholder 3"/>
          <p:cNvSpPr>
            <a:spLocks noGrp="1"/>
          </p:cNvSpPr>
          <p:nvPr>
            <p:ph type="sldNum" sz="quarter" idx="10"/>
          </p:nvPr>
        </p:nvSpPr>
        <p:spPr/>
        <p:txBody>
          <a:bodyPr/>
          <a:lstStyle/>
          <a:p>
            <a:fld id="{334CB397-DDBB-4FEE-9DC2-0FA3887CBDC4}" type="slidenum">
              <a:rPr lang="en-GB" smtClean="0"/>
              <a:t>9</a:t>
            </a:fld>
            <a:endParaRPr lang="en-GB"/>
          </a:p>
        </p:txBody>
      </p:sp>
    </p:spTree>
    <p:extLst>
      <p:ext uri="{BB962C8B-B14F-4D97-AF65-F5344CB8AC3E}">
        <p14:creationId xmlns:p14="http://schemas.microsoft.com/office/powerpoint/2010/main" val="382169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B69C98-39CB-41DE-B9A5-A026CDF9C2F4}"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237823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69C98-39CB-41DE-B9A5-A026CDF9C2F4}"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194629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69C98-39CB-41DE-B9A5-A026CDF9C2F4}"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320179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69C98-39CB-41DE-B9A5-A026CDF9C2F4}"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35726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69C98-39CB-41DE-B9A5-A026CDF9C2F4}"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329058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B69C98-39CB-41DE-B9A5-A026CDF9C2F4}" type="datetimeFigureOut">
              <a:rPr lang="en-GB" smtClean="0"/>
              <a:t>12/05/2016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258316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B69C98-39CB-41DE-B9A5-A026CDF9C2F4}" type="datetimeFigureOut">
              <a:rPr lang="en-GB" smtClean="0"/>
              <a:t>12/05/2016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232999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B69C98-39CB-41DE-B9A5-A026CDF9C2F4}" type="datetimeFigureOut">
              <a:rPr lang="en-GB" smtClean="0"/>
              <a:t>12/05/2016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178862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69C98-39CB-41DE-B9A5-A026CDF9C2F4}" type="datetimeFigureOut">
              <a:rPr lang="en-GB" smtClean="0"/>
              <a:t>12/05/2016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122097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69C98-39CB-41DE-B9A5-A026CDF9C2F4}" type="datetimeFigureOut">
              <a:rPr lang="en-GB" smtClean="0"/>
              <a:t>12/05/2016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336923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69C98-39CB-41DE-B9A5-A026CDF9C2F4}" type="datetimeFigureOut">
              <a:rPr lang="en-GB" smtClean="0"/>
              <a:t>12/05/2016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36269-BE65-4067-A9EC-2F4DB749956A}" type="slidenum">
              <a:rPr lang="en-GB" smtClean="0"/>
              <a:t>‹#›</a:t>
            </a:fld>
            <a:endParaRPr lang="en-GB"/>
          </a:p>
        </p:txBody>
      </p:sp>
    </p:spTree>
    <p:extLst>
      <p:ext uri="{BB962C8B-B14F-4D97-AF65-F5344CB8AC3E}">
        <p14:creationId xmlns:p14="http://schemas.microsoft.com/office/powerpoint/2010/main" val="196618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69C98-39CB-41DE-B9A5-A026CDF9C2F4}" type="datetimeFigureOut">
              <a:rPr lang="en-GB" smtClean="0"/>
              <a:t>12/05/2016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36269-BE65-4067-A9EC-2F4DB749956A}" type="slidenum">
              <a:rPr lang="en-GB" smtClean="0"/>
              <a:t>‹#›</a:t>
            </a:fld>
            <a:endParaRPr lang="en-GB"/>
          </a:p>
        </p:txBody>
      </p:sp>
    </p:spTree>
    <p:extLst>
      <p:ext uri="{BB962C8B-B14F-4D97-AF65-F5344CB8AC3E}">
        <p14:creationId xmlns:p14="http://schemas.microsoft.com/office/powerpoint/2010/main" val="95279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r>
              <a:rPr lang="en-GB" dirty="0" smtClean="0"/>
              <a:t>Current Challenges in Agent Based Modelling of Social and Ecological Systems</a:t>
            </a:r>
            <a:endParaRPr lang="en-GB" dirty="0"/>
          </a:p>
        </p:txBody>
      </p:sp>
      <p:sp>
        <p:nvSpPr>
          <p:cNvPr id="3" name="Subtitle 2"/>
          <p:cNvSpPr>
            <a:spLocks noGrp="1"/>
          </p:cNvSpPr>
          <p:nvPr>
            <p:ph type="subTitle" idx="1"/>
          </p:nvPr>
        </p:nvSpPr>
        <p:spPr/>
        <p:txBody>
          <a:bodyPr>
            <a:normAutofit/>
          </a:bodyPr>
          <a:lstStyle/>
          <a:p>
            <a:pPr algn="r"/>
            <a:r>
              <a:rPr lang="en-GB" sz="4000" dirty="0" smtClean="0"/>
              <a:t>Andy Evans</a:t>
            </a:r>
            <a:endParaRPr lang="en-GB" sz="4000" dirty="0"/>
          </a:p>
        </p:txBody>
      </p:sp>
    </p:spTree>
    <p:extLst>
      <p:ext uri="{BB962C8B-B14F-4D97-AF65-F5344CB8AC3E}">
        <p14:creationId xmlns:p14="http://schemas.microsoft.com/office/powerpoint/2010/main" val="333192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tspots-easel.png"/>
          <p:cNvPicPr>
            <a:picLocks noGrp="1" noChangeAspect="1"/>
          </p:cNvPicPr>
          <p:nvPr>
            <p:ph idx="1"/>
          </p:nvPr>
        </p:nvPicPr>
        <p:blipFill>
          <a:blip r:embed="rId3" cstate="print"/>
          <a:srcRect l="-14338" r="-14338"/>
          <a:stretch>
            <a:fillRect/>
          </a:stretch>
        </p:blipFill>
        <p:spPr>
          <a:xfrm>
            <a:off x="1131757" y="771811"/>
            <a:ext cx="9417542" cy="5179285"/>
          </a:xfrm>
        </p:spPr>
      </p:pic>
      <p:sp>
        <p:nvSpPr>
          <p:cNvPr id="5" name="Rectangle 4"/>
          <p:cNvSpPr/>
          <p:nvPr/>
        </p:nvSpPr>
        <p:spPr>
          <a:xfrm>
            <a:off x="3672590" y="929390"/>
            <a:ext cx="4167266" cy="299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Observed Burglary Hotspots</a:t>
            </a:r>
            <a:endParaRPr lang="en-GB" dirty="0"/>
          </a:p>
        </p:txBody>
      </p:sp>
    </p:spTree>
    <p:extLst>
      <p:ext uri="{BB962C8B-B14F-4D97-AF65-F5344CB8AC3E}">
        <p14:creationId xmlns:p14="http://schemas.microsoft.com/office/powerpoint/2010/main" val="2511012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248" y="1360929"/>
            <a:ext cx="10749197" cy="5114822"/>
          </a:xfrm>
        </p:spPr>
        <p:txBody>
          <a:bodyPr>
            <a:normAutofit/>
          </a:bodyPr>
          <a:lstStyle/>
          <a:p>
            <a:pPr marL="0" indent="0">
              <a:buNone/>
            </a:pPr>
            <a:r>
              <a:rPr lang="en-GB" sz="3200" dirty="0" smtClean="0"/>
              <a:t>For The Divine Model, it would be nice if we could derive behaviours from the data. </a:t>
            </a:r>
          </a:p>
          <a:p>
            <a:pPr marL="0" indent="0">
              <a:buNone/>
            </a:pPr>
            <a:endParaRPr lang="en-GB" sz="3200" dirty="0" smtClean="0"/>
          </a:p>
          <a:p>
            <a:pPr marL="0" indent="0">
              <a:buNone/>
            </a:pPr>
            <a:r>
              <a:rPr lang="en-GB" sz="3200" dirty="0" smtClean="0"/>
              <a:t>It would be nice if we could derive rules in terms of:</a:t>
            </a:r>
          </a:p>
          <a:p>
            <a:pPr marL="0" indent="0">
              <a:buNone/>
            </a:pPr>
            <a:r>
              <a:rPr lang="en-GB" sz="3200" dirty="0" smtClean="0"/>
              <a:t> 		linguistic descriptions; </a:t>
            </a:r>
          </a:p>
          <a:p>
            <a:pPr marL="0" indent="0">
              <a:buNone/>
            </a:pPr>
            <a:r>
              <a:rPr lang="en-GB" sz="3200" dirty="0"/>
              <a:t>	</a:t>
            </a:r>
            <a:r>
              <a:rPr lang="en-GB" sz="3200" dirty="0" smtClean="0"/>
              <a:t>	animal drives;</a:t>
            </a:r>
          </a:p>
          <a:p>
            <a:pPr marL="0" indent="0">
              <a:buNone/>
            </a:pPr>
            <a:r>
              <a:rPr lang="en-GB" sz="3200" dirty="0"/>
              <a:t>	</a:t>
            </a:r>
            <a:r>
              <a:rPr lang="en-GB" sz="3200" dirty="0" smtClean="0"/>
              <a:t>	the transfer of information or materials; </a:t>
            </a:r>
          </a:p>
          <a:p>
            <a:pPr marL="0" indent="0">
              <a:buNone/>
            </a:pPr>
            <a:r>
              <a:rPr lang="en-GB" sz="3200" dirty="0" smtClean="0"/>
              <a:t>from aggregate data. </a:t>
            </a:r>
            <a:endParaRPr lang="en-GB" sz="3200" dirty="0"/>
          </a:p>
          <a:p>
            <a:pPr marL="0" indent="0">
              <a:buNone/>
            </a:pPr>
            <a:endParaRPr lang="en-GB" dirty="0" smtClean="0"/>
          </a:p>
          <a:p>
            <a:endParaRPr lang="en-GB" dirty="0"/>
          </a:p>
        </p:txBody>
      </p:sp>
    </p:spTree>
    <p:extLst>
      <p:ext uri="{BB962C8B-B14F-4D97-AF65-F5344CB8AC3E}">
        <p14:creationId xmlns:p14="http://schemas.microsoft.com/office/powerpoint/2010/main" val="144849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38" y="1270988"/>
            <a:ext cx="10644266" cy="4620145"/>
          </a:xfrm>
        </p:spPr>
        <p:txBody>
          <a:bodyPr>
            <a:normAutofit fontScale="92500" lnSpcReduction="10000"/>
          </a:bodyPr>
          <a:lstStyle/>
          <a:p>
            <a:pPr marL="0" indent="0">
              <a:buNone/>
            </a:pPr>
            <a:r>
              <a:rPr lang="en-GB" sz="3200" dirty="0"/>
              <a:t>This isn’t quite the same as </a:t>
            </a:r>
            <a:r>
              <a:rPr lang="en-GB" sz="3200" dirty="0" smtClean="0"/>
              <a:t>simple statistical </a:t>
            </a:r>
            <a:r>
              <a:rPr lang="en-GB" sz="3200" dirty="0"/>
              <a:t>regression, as this is just an </a:t>
            </a:r>
            <a:r>
              <a:rPr lang="en-GB" sz="3200" dirty="0" smtClean="0"/>
              <a:t>simplified description </a:t>
            </a:r>
            <a:r>
              <a:rPr lang="en-GB" sz="3200" dirty="0"/>
              <a:t>of </a:t>
            </a:r>
            <a:r>
              <a:rPr lang="en-GB" sz="3200" dirty="0" smtClean="0"/>
              <a:t>one set of data using another rather than a complex combination of drives and decision making</a:t>
            </a:r>
            <a:r>
              <a:rPr lang="en-GB" sz="3200" dirty="0" smtClean="0"/>
              <a:t>.</a:t>
            </a:r>
            <a:endParaRPr lang="en-GB" sz="3200" dirty="0"/>
          </a:p>
          <a:p>
            <a:pPr marL="0" indent="0">
              <a:buNone/>
            </a:pPr>
            <a:endParaRPr lang="en-GB" sz="3200" dirty="0"/>
          </a:p>
          <a:p>
            <a:pPr marL="0" indent="0">
              <a:buNone/>
            </a:pPr>
            <a:r>
              <a:rPr lang="en-GB" sz="3200" dirty="0"/>
              <a:t>Nevertheless, at the moment, even simple correlations are beyond us, save in a very restricted subset of examples. </a:t>
            </a:r>
            <a:r>
              <a:rPr lang="en-GB" sz="3200" dirty="0" smtClean="0"/>
              <a:t>The non-</a:t>
            </a:r>
            <a:r>
              <a:rPr lang="en-GB" sz="3200" dirty="0" err="1" smtClean="0"/>
              <a:t>linearities</a:t>
            </a:r>
            <a:r>
              <a:rPr lang="en-GB" sz="3200" dirty="0" smtClean="0"/>
              <a:t> in our systems are very problematic.</a:t>
            </a:r>
          </a:p>
          <a:p>
            <a:pPr marL="0" indent="0">
              <a:buNone/>
            </a:pPr>
            <a:endParaRPr lang="en-GB" sz="3200" dirty="0"/>
          </a:p>
          <a:p>
            <a:pPr marL="0" indent="0">
              <a:buNone/>
            </a:pPr>
            <a:r>
              <a:rPr lang="en-GB" sz="3200" dirty="0" smtClean="0"/>
              <a:t>Given </a:t>
            </a:r>
            <a:r>
              <a:rPr lang="en-GB" sz="3200" dirty="0"/>
              <a:t>this, it is hard to allocate causality, let alone identify the form of that causality. </a:t>
            </a:r>
          </a:p>
        </p:txBody>
      </p:sp>
    </p:spTree>
    <p:extLst>
      <p:ext uri="{BB962C8B-B14F-4D97-AF65-F5344CB8AC3E}">
        <p14:creationId xmlns:p14="http://schemas.microsoft.com/office/powerpoint/2010/main" val="265705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685" y="794479"/>
            <a:ext cx="11167672" cy="5382484"/>
          </a:xfrm>
        </p:spPr>
        <p:txBody>
          <a:bodyPr>
            <a:normAutofit lnSpcReduction="10000"/>
          </a:bodyPr>
          <a:lstStyle/>
          <a:p>
            <a:pPr marL="0" indent="0">
              <a:buNone/>
            </a:pPr>
            <a:r>
              <a:rPr lang="en-GB" sz="5200" dirty="0"/>
              <a:t>Behavioural identification: what we </a:t>
            </a:r>
            <a:r>
              <a:rPr lang="en-GB" sz="5200" dirty="0" smtClean="0"/>
              <a:t>lack</a:t>
            </a:r>
          </a:p>
          <a:p>
            <a:pPr marL="0" indent="0">
              <a:buNone/>
            </a:pPr>
            <a:endParaRPr lang="en-GB" dirty="0"/>
          </a:p>
          <a:p>
            <a:pPr marL="0" indent="0">
              <a:buNone/>
            </a:pPr>
            <a:r>
              <a:rPr lang="en-GB" sz="3500" dirty="0" smtClean="0"/>
              <a:t>Cross-scale viewpoints  for linking important/emergent patterns with behaviour.</a:t>
            </a:r>
          </a:p>
          <a:p>
            <a:pPr marL="0" indent="0">
              <a:buNone/>
            </a:pPr>
            <a:endParaRPr lang="en-GB" sz="3500" dirty="0" smtClean="0"/>
          </a:p>
          <a:p>
            <a:pPr marL="0" indent="0">
              <a:buNone/>
            </a:pPr>
            <a:r>
              <a:rPr lang="en-GB" sz="3500" dirty="0" smtClean="0"/>
              <a:t>The ability to track complicated behavioural similarities in space-time and where they match in one but not the other.</a:t>
            </a:r>
          </a:p>
          <a:p>
            <a:pPr marL="0" indent="0">
              <a:buNone/>
            </a:pPr>
            <a:endParaRPr lang="en-GB" sz="3500" dirty="0" smtClean="0"/>
          </a:p>
          <a:p>
            <a:pPr marL="0" indent="0">
              <a:buNone/>
            </a:pPr>
            <a:r>
              <a:rPr lang="en-GB" sz="3500" dirty="0" smtClean="0"/>
              <a:t>The ability to recognise apparent action at a distance, especially non-linear </a:t>
            </a:r>
            <a:r>
              <a:rPr lang="en-GB" sz="3500" smtClean="0"/>
              <a:t>causality.</a:t>
            </a:r>
            <a:endParaRPr lang="en-GB" sz="3500" dirty="0" smtClean="0"/>
          </a:p>
          <a:p>
            <a:pPr marL="0" indent="0">
              <a:buNone/>
            </a:pPr>
            <a:endParaRPr lang="en-GB" dirty="0"/>
          </a:p>
        </p:txBody>
      </p:sp>
    </p:spTree>
    <p:extLst>
      <p:ext uri="{BB962C8B-B14F-4D97-AF65-F5344CB8AC3E}">
        <p14:creationId xmlns:p14="http://schemas.microsoft.com/office/powerpoint/2010/main" val="186938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249" y="1345939"/>
            <a:ext cx="10515600" cy="4994899"/>
          </a:xfrm>
        </p:spPr>
        <p:txBody>
          <a:bodyPr>
            <a:normAutofit lnSpcReduction="10000"/>
          </a:bodyPr>
          <a:lstStyle/>
          <a:p>
            <a:pPr marL="0" indent="0">
              <a:buNone/>
            </a:pPr>
            <a:r>
              <a:rPr lang="en-GB" sz="4800" dirty="0"/>
              <a:t>Crowd sourcing </a:t>
            </a:r>
            <a:r>
              <a:rPr lang="en-GB" sz="4800" dirty="0" smtClean="0"/>
              <a:t>data</a:t>
            </a:r>
          </a:p>
          <a:p>
            <a:pPr marL="0" indent="0">
              <a:buNone/>
            </a:pPr>
            <a:endParaRPr lang="en-GB" dirty="0"/>
          </a:p>
          <a:p>
            <a:pPr marL="0" indent="0">
              <a:buNone/>
            </a:pPr>
            <a:r>
              <a:rPr lang="en-GB" sz="3600" dirty="0" smtClean="0"/>
              <a:t>How do we encourage it? (Can we promise some kind of immortality?)</a:t>
            </a:r>
          </a:p>
          <a:p>
            <a:pPr marL="0" indent="0">
              <a:buNone/>
            </a:pPr>
            <a:endParaRPr lang="en-GB" sz="3600" dirty="0" smtClean="0"/>
          </a:p>
          <a:p>
            <a:pPr marL="0" indent="0">
              <a:buNone/>
            </a:pPr>
            <a:r>
              <a:rPr lang="en-GB" sz="3600" dirty="0" smtClean="0"/>
              <a:t>How do we store it (</a:t>
            </a:r>
            <a:r>
              <a:rPr lang="en-GB" sz="3600" dirty="0" err="1" smtClean="0"/>
              <a:t>OpenCyc</a:t>
            </a:r>
            <a:r>
              <a:rPr lang="en-GB" sz="3600" dirty="0" smtClean="0"/>
              <a:t>/RDF-style </a:t>
            </a:r>
            <a:r>
              <a:rPr lang="en-GB" sz="3600" dirty="0" err="1" smtClean="0"/>
              <a:t>tuplets</a:t>
            </a:r>
            <a:r>
              <a:rPr lang="en-GB" sz="3600" dirty="0" smtClean="0"/>
              <a:t>? Rules? Emulator?)</a:t>
            </a:r>
          </a:p>
          <a:p>
            <a:pPr marL="0" indent="0">
              <a:buNone/>
            </a:pPr>
            <a:endParaRPr lang="en-GB" sz="3600" dirty="0" smtClean="0"/>
          </a:p>
          <a:p>
            <a:pPr marL="0" indent="0">
              <a:buNone/>
            </a:pPr>
            <a:r>
              <a:rPr lang="en-GB" sz="3600" dirty="0" smtClean="0"/>
              <a:t>How do we protect people?</a:t>
            </a:r>
            <a:endParaRPr lang="en-GB" sz="3600" dirty="0"/>
          </a:p>
        </p:txBody>
      </p:sp>
    </p:spTree>
    <p:extLst>
      <p:ext uri="{BB962C8B-B14F-4D97-AF65-F5344CB8AC3E}">
        <p14:creationId xmlns:p14="http://schemas.microsoft.com/office/powerpoint/2010/main" val="147600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a:bodyPr>
          <a:lstStyle/>
          <a:p>
            <a:pPr marL="0" indent="0">
              <a:buNone/>
            </a:pPr>
            <a:r>
              <a:rPr lang="en-GB" sz="4800" dirty="0" smtClean="0"/>
              <a:t>The modelling process</a:t>
            </a:r>
          </a:p>
          <a:p>
            <a:pPr marL="0" indent="0">
              <a:buNone/>
            </a:pPr>
            <a:r>
              <a:rPr lang="en-GB" dirty="0" smtClean="0"/>
              <a:t>	</a:t>
            </a:r>
          </a:p>
          <a:p>
            <a:pPr marL="0" indent="0">
              <a:buNone/>
            </a:pPr>
            <a:r>
              <a:rPr lang="en-GB" dirty="0" smtClean="0"/>
              <a:t>			</a:t>
            </a:r>
            <a:r>
              <a:rPr lang="en-GB" sz="3600" dirty="0">
                <a:solidFill>
                  <a:schemeClr val="bg1">
                    <a:lumMod val="50000"/>
                  </a:schemeClr>
                </a:solidFill>
              </a:rPr>
              <a:t>Behavioural</a:t>
            </a:r>
            <a:r>
              <a:rPr lang="en-GB" sz="4000" dirty="0" smtClean="0"/>
              <a:t> </a:t>
            </a:r>
            <a:r>
              <a:rPr lang="en-GB" sz="3600" dirty="0">
                <a:solidFill>
                  <a:schemeClr val="bg1">
                    <a:lumMod val="50000"/>
                  </a:schemeClr>
                </a:solidFill>
              </a:rPr>
              <a:t>identification</a:t>
            </a:r>
          </a:p>
          <a:p>
            <a:pPr marL="0" indent="0">
              <a:buNone/>
            </a:pPr>
            <a:r>
              <a:rPr lang="en-GB" sz="3600" dirty="0" smtClean="0"/>
              <a:t>			</a:t>
            </a:r>
            <a:r>
              <a:rPr lang="en-GB" sz="4000" dirty="0"/>
              <a:t>Model construction</a:t>
            </a:r>
          </a:p>
          <a:p>
            <a:pPr marL="0" indent="0">
              <a:buNone/>
            </a:pPr>
            <a:r>
              <a:rPr lang="en-GB" sz="3600" dirty="0" smtClean="0">
                <a:solidFill>
                  <a:schemeClr val="bg1">
                    <a:lumMod val="50000"/>
                  </a:schemeClr>
                </a:solidFill>
              </a:rPr>
              <a:t>		</a:t>
            </a:r>
            <a:r>
              <a:rPr lang="en-GB" sz="3600" dirty="0" smtClean="0">
                <a:solidFill>
                  <a:schemeClr val="bg1">
                    <a:lumMod val="65000"/>
                  </a:schemeClr>
                </a:solidFill>
              </a:rPr>
              <a:t>	</a:t>
            </a:r>
            <a:r>
              <a:rPr lang="en-GB" sz="3600" dirty="0">
                <a:solidFill>
                  <a:schemeClr val="bg1">
                    <a:lumMod val="50000"/>
                  </a:schemeClr>
                </a:solidFill>
              </a:rPr>
              <a:t>Model calibration</a:t>
            </a:r>
          </a:p>
          <a:p>
            <a:pPr marL="0" indent="0">
              <a:buNone/>
            </a:pPr>
            <a:r>
              <a:rPr lang="en-GB" sz="3600" dirty="0" smtClean="0">
                <a:solidFill>
                  <a:schemeClr val="bg1">
                    <a:lumMod val="65000"/>
                  </a:schemeClr>
                </a:solidFill>
              </a:rPr>
              <a:t>			</a:t>
            </a:r>
            <a:r>
              <a:rPr lang="en-GB" sz="3200" dirty="0">
                <a:solidFill>
                  <a:schemeClr val="bg1">
                    <a:lumMod val="65000"/>
                  </a:schemeClr>
                </a:solidFill>
              </a:rPr>
              <a:t>Model validation and error assessment</a:t>
            </a:r>
          </a:p>
          <a:p>
            <a:pPr marL="0" indent="0">
              <a:buNone/>
            </a:pPr>
            <a:r>
              <a:rPr lang="en-GB" sz="3200" dirty="0" smtClean="0">
                <a:solidFill>
                  <a:schemeClr val="bg1">
                    <a:lumMod val="75000"/>
                  </a:schemeClr>
                </a:solidFill>
              </a:rPr>
              <a:t>			</a:t>
            </a:r>
            <a:r>
              <a:rPr lang="en-GB" dirty="0">
                <a:solidFill>
                  <a:schemeClr val="bg1">
                    <a:lumMod val="75000"/>
                  </a:schemeClr>
                </a:solidFill>
              </a:rPr>
              <a:t>Model use and reuse</a:t>
            </a:r>
          </a:p>
        </p:txBody>
      </p:sp>
    </p:spTree>
    <p:extLst>
      <p:ext uri="{BB962C8B-B14F-4D97-AF65-F5344CB8AC3E}">
        <p14:creationId xmlns:p14="http://schemas.microsoft.com/office/powerpoint/2010/main" val="2277035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656" y="974361"/>
            <a:ext cx="7899816" cy="5516380"/>
          </a:xfrm>
        </p:spPr>
        <p:txBody>
          <a:bodyPr>
            <a:normAutofit lnSpcReduction="10000"/>
          </a:bodyPr>
          <a:lstStyle/>
          <a:p>
            <a:pPr marL="0" indent="0">
              <a:buNone/>
            </a:pPr>
            <a:r>
              <a:rPr lang="en-GB" sz="5200" dirty="0"/>
              <a:t>How do we construct the </a:t>
            </a:r>
            <a:r>
              <a:rPr lang="en-GB" sz="5200" dirty="0" smtClean="0"/>
              <a:t>“correct” </a:t>
            </a:r>
            <a:r>
              <a:rPr lang="en-GB" sz="5200" dirty="0"/>
              <a:t>model?</a:t>
            </a:r>
          </a:p>
          <a:p>
            <a:pPr marL="0" indent="0">
              <a:buNone/>
            </a:pPr>
            <a:endParaRPr lang="en-GB" sz="3600" dirty="0"/>
          </a:p>
          <a:p>
            <a:pPr marL="0" indent="0">
              <a:buNone/>
            </a:pPr>
            <a:r>
              <a:rPr lang="en-GB" sz="3600" dirty="0" smtClean="0"/>
              <a:t>What do we mean by “correct”? Most complete? Most parsimonious? Most practical? Most elucidatory?</a:t>
            </a:r>
          </a:p>
          <a:p>
            <a:pPr marL="0" indent="0">
              <a:buNone/>
            </a:pPr>
            <a:endParaRPr lang="en-GB" sz="3600" dirty="0" smtClean="0"/>
          </a:p>
          <a:p>
            <a:pPr marL="0" indent="0">
              <a:buNone/>
            </a:pPr>
            <a:r>
              <a:rPr lang="en-GB" sz="3600" dirty="0" smtClean="0"/>
              <a:t>How do we decide what is an agent – how do we avoid this constraining future use?</a:t>
            </a:r>
          </a:p>
          <a:p>
            <a:pPr marL="0" indent="0">
              <a:buNone/>
            </a:pPr>
            <a:endParaRPr lang="en-GB" sz="4100" dirty="0"/>
          </a:p>
          <a:p>
            <a:pPr marL="0" indent="0">
              <a:buNone/>
            </a:pPr>
            <a:endParaRPr lang="en-GB" sz="3600" dirty="0" smtClean="0"/>
          </a:p>
          <a:p>
            <a:pPr marL="0" indent="0">
              <a:buNone/>
            </a:pPr>
            <a:endParaRPr lang="en-GB" dirty="0"/>
          </a:p>
        </p:txBody>
      </p:sp>
      <p:grpSp>
        <p:nvGrpSpPr>
          <p:cNvPr id="9" name="Group 8"/>
          <p:cNvGrpSpPr/>
          <p:nvPr/>
        </p:nvGrpSpPr>
        <p:grpSpPr>
          <a:xfrm>
            <a:off x="8385536" y="1411066"/>
            <a:ext cx="3376374" cy="4031465"/>
            <a:chOff x="8402408" y="986719"/>
            <a:chExt cx="3376374" cy="4031465"/>
          </a:xfrm>
        </p:grpSpPr>
        <p:sp>
          <p:nvSpPr>
            <p:cNvPr id="4" name="TextBox 3"/>
            <p:cNvSpPr txBox="1"/>
            <p:nvPr/>
          </p:nvSpPr>
          <p:spPr>
            <a:xfrm>
              <a:off x="9132352" y="986719"/>
              <a:ext cx="1916486" cy="830997"/>
            </a:xfrm>
            <a:prstGeom prst="rect">
              <a:avLst/>
            </a:prstGeom>
            <a:noFill/>
            <a:ln>
              <a:solidFill>
                <a:schemeClr val="accent5">
                  <a:lumMod val="75000"/>
                </a:schemeClr>
              </a:solidFill>
            </a:ln>
          </p:spPr>
          <p:txBody>
            <a:bodyPr wrap="none" rtlCol="0">
              <a:spAutoFit/>
            </a:bodyPr>
            <a:lstStyle/>
            <a:p>
              <a:pPr algn="ctr"/>
              <a:r>
                <a:rPr lang="en-GB" sz="2400" dirty="0" smtClean="0">
                  <a:solidFill>
                    <a:schemeClr val="bg1">
                      <a:lumMod val="50000"/>
                    </a:schemeClr>
                  </a:solidFill>
                </a:rPr>
                <a:t>&lt;&lt;Interface&gt;&gt;</a:t>
              </a:r>
            </a:p>
            <a:p>
              <a:pPr algn="ctr"/>
              <a:r>
                <a:rPr lang="en-GB" sz="2400" dirty="0" smtClean="0">
                  <a:solidFill>
                    <a:schemeClr val="bg1">
                      <a:lumMod val="50000"/>
                    </a:schemeClr>
                  </a:solidFill>
                </a:rPr>
                <a:t>Agent</a:t>
              </a:r>
              <a:endParaRPr lang="en-GB" sz="2400" dirty="0">
                <a:solidFill>
                  <a:schemeClr val="bg1">
                    <a:lumMod val="50000"/>
                  </a:schemeClr>
                </a:solidFill>
              </a:endParaRPr>
            </a:p>
          </p:txBody>
        </p:sp>
        <p:sp>
          <p:nvSpPr>
            <p:cNvPr id="5" name="TextBox 4"/>
            <p:cNvSpPr txBox="1"/>
            <p:nvPr/>
          </p:nvSpPr>
          <p:spPr>
            <a:xfrm>
              <a:off x="8740545" y="2782029"/>
              <a:ext cx="2700098" cy="830997"/>
            </a:xfrm>
            <a:prstGeom prst="rect">
              <a:avLst/>
            </a:prstGeom>
            <a:noFill/>
            <a:ln>
              <a:solidFill>
                <a:schemeClr val="accent5">
                  <a:lumMod val="75000"/>
                </a:schemeClr>
              </a:solidFill>
            </a:ln>
          </p:spPr>
          <p:txBody>
            <a:bodyPr wrap="none" rtlCol="0">
              <a:spAutoFit/>
            </a:bodyPr>
            <a:lstStyle/>
            <a:p>
              <a:pPr algn="ctr"/>
              <a:r>
                <a:rPr lang="en-GB" sz="2400" dirty="0" smtClean="0">
                  <a:solidFill>
                    <a:schemeClr val="bg1">
                      <a:lumMod val="50000"/>
                    </a:schemeClr>
                  </a:solidFill>
                </a:rPr>
                <a:t>&lt;&lt;Interface&gt;&gt;</a:t>
              </a:r>
            </a:p>
            <a:p>
              <a:pPr algn="ctr"/>
              <a:r>
                <a:rPr lang="en-GB" sz="2400" dirty="0" err="1" smtClean="0">
                  <a:solidFill>
                    <a:schemeClr val="bg1">
                      <a:lumMod val="50000"/>
                    </a:schemeClr>
                  </a:solidFill>
                </a:rPr>
                <a:t>DoomedToBeWrong</a:t>
              </a:r>
              <a:endParaRPr lang="en-GB" sz="2400" dirty="0">
                <a:solidFill>
                  <a:schemeClr val="bg1">
                    <a:lumMod val="50000"/>
                  </a:schemeClr>
                </a:solidFill>
              </a:endParaRPr>
            </a:p>
          </p:txBody>
        </p:sp>
        <p:sp>
          <p:nvSpPr>
            <p:cNvPr id="7" name="Down Arrow 6"/>
            <p:cNvSpPr/>
            <p:nvPr/>
          </p:nvSpPr>
          <p:spPr>
            <a:xfrm flipV="1">
              <a:off x="9743718" y="1817716"/>
              <a:ext cx="693745" cy="964313"/>
            </a:xfrm>
            <a:prstGeom prst="downArrow">
              <a:avLst>
                <a:gd name="adj1" fmla="val 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flipV="1">
              <a:off x="9743719" y="3613025"/>
              <a:ext cx="663766" cy="964313"/>
            </a:xfrm>
            <a:prstGeom prst="downArrow">
              <a:avLst>
                <a:gd name="adj1" fmla="val 0"/>
                <a:gd name="adj2" fmla="val 515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402408" y="4556519"/>
              <a:ext cx="3376374" cy="461665"/>
            </a:xfrm>
            <a:prstGeom prst="rect">
              <a:avLst/>
            </a:prstGeom>
            <a:solidFill>
              <a:schemeClr val="bg1"/>
            </a:solidFill>
            <a:ln>
              <a:solidFill>
                <a:schemeClr val="accent5">
                  <a:lumMod val="75000"/>
                </a:schemeClr>
              </a:solidFill>
            </a:ln>
          </p:spPr>
          <p:txBody>
            <a:bodyPr wrap="none" rtlCol="0">
              <a:spAutoFit/>
            </a:bodyPr>
            <a:lstStyle/>
            <a:p>
              <a:pPr algn="ctr"/>
              <a:r>
                <a:rPr lang="en-GB" sz="2400" dirty="0" err="1" smtClean="0">
                  <a:solidFill>
                    <a:schemeClr val="bg1">
                      <a:lumMod val="50000"/>
                    </a:schemeClr>
                  </a:solidFill>
                </a:rPr>
                <a:t>PoorModellerWeepWeep</a:t>
              </a:r>
              <a:endParaRPr lang="en-GB" sz="2400" dirty="0">
                <a:solidFill>
                  <a:schemeClr val="bg1">
                    <a:lumMod val="50000"/>
                  </a:schemeClr>
                </a:solidFill>
              </a:endParaRPr>
            </a:p>
          </p:txBody>
        </p:sp>
      </p:grpSp>
    </p:spTree>
    <p:extLst>
      <p:ext uri="{BB962C8B-B14F-4D97-AF65-F5344CB8AC3E}">
        <p14:creationId xmlns:p14="http://schemas.microsoft.com/office/powerpoint/2010/main" val="331745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1136077"/>
            <a:ext cx="10709223" cy="4351338"/>
          </a:xfrm>
        </p:spPr>
        <p:txBody>
          <a:bodyPr>
            <a:normAutofit lnSpcReduction="10000"/>
          </a:bodyPr>
          <a:lstStyle/>
          <a:p>
            <a:pPr marL="0" indent="0">
              <a:buNone/>
            </a:pPr>
            <a:r>
              <a:rPr lang="en-GB" sz="4800" dirty="0" smtClean="0"/>
              <a:t>Model form</a:t>
            </a:r>
          </a:p>
          <a:p>
            <a:pPr marL="0" indent="0">
              <a:buNone/>
            </a:pPr>
            <a:endParaRPr lang="en-GB" sz="3600" dirty="0"/>
          </a:p>
          <a:p>
            <a:pPr marL="0" indent="0">
              <a:buNone/>
            </a:pPr>
            <a:r>
              <a:rPr lang="en-GB" sz="3600" dirty="0" smtClean="0"/>
              <a:t>Given </a:t>
            </a:r>
            <a:r>
              <a:rPr lang="en-GB" sz="3600" dirty="0" err="1" smtClean="0"/>
              <a:t>equifinality</a:t>
            </a:r>
            <a:r>
              <a:rPr lang="en-GB" sz="3600" dirty="0" smtClean="0"/>
              <a:t>, that multiple models may produce the same results, how do we tell if we have the right one for predictions?</a:t>
            </a:r>
          </a:p>
          <a:p>
            <a:pPr marL="0" indent="0">
              <a:buNone/>
            </a:pPr>
            <a:endParaRPr lang="en-GB" sz="3600" dirty="0" smtClean="0"/>
          </a:p>
          <a:p>
            <a:pPr marL="0" indent="0">
              <a:buNone/>
            </a:pPr>
            <a:r>
              <a:rPr lang="en-GB" sz="3600" dirty="0" smtClean="0"/>
              <a:t>GLUE methodology: essentially throw lots of models at it and prune (either models or components).</a:t>
            </a:r>
          </a:p>
          <a:p>
            <a:pPr marL="0" indent="0">
              <a:buNone/>
            </a:pPr>
            <a:endParaRPr lang="en-GB" sz="3600" dirty="0" smtClean="0"/>
          </a:p>
          <a:p>
            <a:pPr marL="0" indent="0">
              <a:buNone/>
            </a:pPr>
            <a:endParaRPr lang="en-GB" dirty="0"/>
          </a:p>
        </p:txBody>
      </p:sp>
    </p:spTree>
    <p:extLst>
      <p:ext uri="{BB962C8B-B14F-4D97-AF65-F5344CB8AC3E}">
        <p14:creationId xmlns:p14="http://schemas.microsoft.com/office/powerpoint/2010/main" val="316313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317" y="1016156"/>
            <a:ext cx="11093971" cy="5564526"/>
          </a:xfrm>
        </p:spPr>
        <p:txBody>
          <a:bodyPr>
            <a:normAutofit fontScale="77500" lnSpcReduction="20000"/>
          </a:bodyPr>
          <a:lstStyle/>
          <a:p>
            <a:pPr marL="0" indent="0">
              <a:buNone/>
            </a:pPr>
            <a:r>
              <a:rPr lang="en-GB" sz="6200" dirty="0" smtClean="0"/>
              <a:t>Missing stuff</a:t>
            </a:r>
          </a:p>
          <a:p>
            <a:pPr marL="0" indent="0">
              <a:buNone/>
            </a:pPr>
            <a:endParaRPr lang="en-GB" dirty="0" smtClean="0"/>
          </a:p>
          <a:p>
            <a:pPr marL="0" indent="0">
              <a:buNone/>
            </a:pPr>
            <a:r>
              <a:rPr lang="en-GB" sz="4600" dirty="0" smtClean="0"/>
              <a:t>How </a:t>
            </a:r>
            <a:r>
              <a:rPr lang="en-GB" sz="4600" dirty="0"/>
              <a:t>do we recognise we have missing </a:t>
            </a:r>
            <a:r>
              <a:rPr lang="en-GB" sz="4600" dirty="0" smtClean="0"/>
              <a:t>components/hidden variables</a:t>
            </a:r>
            <a:r>
              <a:rPr lang="en-GB" sz="4600" dirty="0"/>
              <a:t>?</a:t>
            </a:r>
          </a:p>
          <a:p>
            <a:pPr marL="0" indent="0">
              <a:buNone/>
            </a:pPr>
            <a:endParaRPr lang="en-GB" sz="4600" dirty="0" smtClean="0"/>
          </a:p>
          <a:p>
            <a:pPr marL="0" indent="0">
              <a:buNone/>
            </a:pPr>
            <a:r>
              <a:rPr lang="en-GB" sz="4600" dirty="0" smtClean="0"/>
              <a:t>Populations can be inferred, but harder to infer interactions, which may be a non-linear result of density.</a:t>
            </a:r>
          </a:p>
          <a:p>
            <a:pPr marL="0" indent="0">
              <a:buNone/>
            </a:pPr>
            <a:endParaRPr lang="en-GB" sz="4600" dirty="0"/>
          </a:p>
          <a:p>
            <a:pPr marL="0" indent="0">
              <a:buNone/>
            </a:pPr>
            <a:r>
              <a:rPr lang="en-GB" sz="4600" dirty="0" smtClean="0"/>
              <a:t>Latent variable methods can be utilised on hidden variables, but, again, assumes relatively simple relationships between missing variables and observables.</a:t>
            </a:r>
          </a:p>
        </p:txBody>
      </p:sp>
    </p:spTree>
    <p:extLst>
      <p:ext uri="{BB962C8B-B14F-4D97-AF65-F5344CB8AC3E}">
        <p14:creationId xmlns:p14="http://schemas.microsoft.com/office/powerpoint/2010/main" val="3183499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92801" y="4267200"/>
            <a:ext cx="4107108" cy="369332"/>
          </a:xfrm>
          <a:prstGeom prst="rect">
            <a:avLst/>
          </a:prstGeom>
          <a:solidFill>
            <a:schemeClr val="bg1"/>
          </a:solidFill>
        </p:spPr>
        <p:txBody>
          <a:bodyPr wrap="square" rtlCol="0">
            <a:spAutoFit/>
          </a:bodyPr>
          <a:lstStyle/>
          <a:p>
            <a:endParaRPr lang="en-GB" dirty="0"/>
          </a:p>
        </p:txBody>
      </p:sp>
      <p:pic>
        <p:nvPicPr>
          <p:cNvPr id="3" name="si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55187" y="336830"/>
            <a:ext cx="7593351" cy="5719640"/>
          </a:xfrm>
          <a:prstGeom prst="rect">
            <a:avLst/>
          </a:prstGeom>
        </p:spPr>
      </p:pic>
    </p:spTree>
    <p:extLst>
      <p:ext uri="{BB962C8B-B14F-4D97-AF65-F5344CB8AC3E}">
        <p14:creationId xmlns:p14="http://schemas.microsoft.com/office/powerpoint/2010/main" val="32320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0"/>
            <a:ext cx="10515600" cy="5160963"/>
          </a:xfrm>
        </p:spPr>
        <p:txBody>
          <a:bodyPr>
            <a:normAutofit/>
          </a:bodyPr>
          <a:lstStyle/>
          <a:p>
            <a:pPr marL="0" indent="0">
              <a:buNone/>
            </a:pPr>
            <a:r>
              <a:rPr lang="en-GB" sz="4800" dirty="0" smtClean="0"/>
              <a:t>Dennett’s Law of Messianic Models</a:t>
            </a:r>
          </a:p>
          <a:p>
            <a:pPr marL="0" indent="0">
              <a:buNone/>
            </a:pPr>
            <a:endParaRPr lang="en-GB" dirty="0"/>
          </a:p>
          <a:p>
            <a:pPr marL="0" indent="0">
              <a:buNone/>
            </a:pPr>
            <a:r>
              <a:rPr lang="en-GB" sz="3600" dirty="0" smtClean="0"/>
              <a:t>In any given discussion of a large socio-economic grant application, some cocky so-and-so will sooner or later say that what the project needs is an Agent Based Model.</a:t>
            </a:r>
            <a:endParaRPr lang="en-GB" sz="2400" dirty="0">
              <a:solidFill>
                <a:schemeClr val="bg1">
                  <a:lumMod val="65000"/>
                </a:schemeClr>
              </a:solidFill>
            </a:endParaRPr>
          </a:p>
        </p:txBody>
      </p:sp>
    </p:spTree>
    <p:extLst>
      <p:ext uri="{BB962C8B-B14F-4D97-AF65-F5344CB8AC3E}">
        <p14:creationId xmlns:p14="http://schemas.microsoft.com/office/powerpoint/2010/main" val="2326900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4302"/>
            <a:ext cx="10515600" cy="5112661"/>
          </a:xfrm>
        </p:spPr>
        <p:txBody>
          <a:bodyPr>
            <a:normAutofit fontScale="92500"/>
          </a:bodyPr>
          <a:lstStyle/>
          <a:p>
            <a:pPr marL="0" indent="0">
              <a:buNone/>
            </a:pPr>
            <a:r>
              <a:rPr lang="en-GB" sz="5200" dirty="0" smtClean="0"/>
              <a:t>Practical computing</a:t>
            </a:r>
          </a:p>
          <a:p>
            <a:pPr marL="0" indent="0">
              <a:buNone/>
            </a:pPr>
            <a:endParaRPr lang="en-GB" sz="4800" dirty="0"/>
          </a:p>
          <a:p>
            <a:pPr marL="0" indent="0">
              <a:spcAft>
                <a:spcPts val="1200"/>
              </a:spcAft>
              <a:buNone/>
            </a:pPr>
            <a:r>
              <a:rPr lang="en-GB" altLang="en-US" sz="3600" dirty="0" smtClean="0"/>
              <a:t>Individual </a:t>
            </a:r>
            <a:r>
              <a:rPr lang="en-GB" altLang="en-US" sz="3600" dirty="0"/>
              <a:t>level model of 273 burglars searching 30000 houses in Leeds over 30 days </a:t>
            </a:r>
            <a:r>
              <a:rPr lang="en-GB" altLang="en-US" sz="3600" dirty="0" smtClean="0"/>
              <a:t>took </a:t>
            </a:r>
            <a:r>
              <a:rPr lang="en-GB" altLang="en-US" sz="3600" dirty="0"/>
              <a:t>20hrs.</a:t>
            </a:r>
          </a:p>
          <a:p>
            <a:pPr marL="0" indent="0">
              <a:spcAft>
                <a:spcPts val="1200"/>
              </a:spcAft>
              <a:buNone/>
            </a:pPr>
            <a:r>
              <a:rPr lang="en-GB" altLang="en-US" sz="3600" dirty="0" smtClean="0"/>
              <a:t>Aphid </a:t>
            </a:r>
            <a:r>
              <a:rPr lang="en-GB" altLang="en-US" sz="3600" dirty="0"/>
              <a:t>migration model of 750,000 aphids </a:t>
            </a:r>
            <a:r>
              <a:rPr lang="en-GB" altLang="en-US" sz="3600" dirty="0" smtClean="0"/>
              <a:t>took </a:t>
            </a:r>
            <a:r>
              <a:rPr lang="en-GB" altLang="en-US" sz="3600" dirty="0"/>
              <a:t>12 days to run them out of a 100m field.</a:t>
            </a:r>
          </a:p>
          <a:p>
            <a:pPr marL="0" indent="0">
              <a:buNone/>
            </a:pPr>
            <a:r>
              <a:rPr lang="en-GB" sz="3600" dirty="0"/>
              <a:t>Where models are taking days to run (and we may need to run thousands) practical computing is important.</a:t>
            </a:r>
          </a:p>
          <a:p>
            <a:pPr marL="0" indent="0">
              <a:buNone/>
            </a:pPr>
            <a:endParaRPr lang="en-GB" sz="3600" dirty="0" smtClean="0"/>
          </a:p>
        </p:txBody>
      </p:sp>
    </p:spTree>
    <p:extLst>
      <p:ext uri="{BB962C8B-B14F-4D97-AF65-F5344CB8AC3E}">
        <p14:creationId xmlns:p14="http://schemas.microsoft.com/office/powerpoint/2010/main" val="2630420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4302"/>
            <a:ext cx="10515600" cy="5112661"/>
          </a:xfrm>
        </p:spPr>
        <p:txBody>
          <a:bodyPr>
            <a:normAutofit/>
          </a:bodyPr>
          <a:lstStyle/>
          <a:p>
            <a:pPr marL="0" indent="0">
              <a:buNone/>
            </a:pPr>
            <a:r>
              <a:rPr lang="en-GB" sz="4800" dirty="0" smtClean="0"/>
              <a:t>Practical computing</a:t>
            </a:r>
          </a:p>
          <a:p>
            <a:pPr marL="0" indent="0">
              <a:buNone/>
            </a:pPr>
            <a:endParaRPr lang="en-GB" sz="3600" dirty="0" smtClean="0"/>
          </a:p>
          <a:p>
            <a:pPr marL="0" indent="0">
              <a:buNone/>
            </a:pPr>
            <a:r>
              <a:rPr lang="en-GB" sz="3600" dirty="0" smtClean="0"/>
              <a:t>High inter-agent communication and high movement around modelled environments that need data processing makes parallelisation difficult.</a:t>
            </a:r>
          </a:p>
          <a:p>
            <a:pPr marL="0" indent="0">
              <a:buNone/>
            </a:pPr>
            <a:endParaRPr lang="en-GB" sz="3600" dirty="0"/>
          </a:p>
          <a:p>
            <a:pPr marL="0" indent="0">
              <a:buNone/>
            </a:pPr>
            <a:r>
              <a:rPr lang="en-GB" sz="3600" dirty="0" smtClean="0"/>
              <a:t>Generally a </a:t>
            </a:r>
            <a:r>
              <a:rPr lang="en-GB" sz="3600" dirty="0" err="1" smtClean="0"/>
              <a:t>tradeoff</a:t>
            </a:r>
            <a:r>
              <a:rPr lang="en-GB" sz="3600" dirty="0" smtClean="0"/>
              <a:t> of cognitive processing vs number of agents. How can we scale cognition (emulators?)</a:t>
            </a:r>
            <a:endParaRPr lang="en-GB" sz="3600" dirty="0"/>
          </a:p>
        </p:txBody>
      </p:sp>
    </p:spTree>
    <p:extLst>
      <p:ext uri="{BB962C8B-B14F-4D97-AF65-F5344CB8AC3E}">
        <p14:creationId xmlns:p14="http://schemas.microsoft.com/office/powerpoint/2010/main" val="460917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a:bodyPr>
          <a:lstStyle/>
          <a:p>
            <a:pPr marL="0" indent="0">
              <a:buNone/>
            </a:pPr>
            <a:r>
              <a:rPr lang="en-GB" sz="4800" dirty="0" smtClean="0"/>
              <a:t>The modelling process</a:t>
            </a:r>
          </a:p>
          <a:p>
            <a:pPr marL="0" indent="0">
              <a:buNone/>
            </a:pPr>
            <a:r>
              <a:rPr lang="en-GB" dirty="0" smtClean="0"/>
              <a:t>	</a:t>
            </a:r>
          </a:p>
          <a:p>
            <a:pPr marL="0" indent="0">
              <a:buNone/>
            </a:pPr>
            <a:r>
              <a:rPr lang="en-GB" dirty="0" smtClean="0"/>
              <a:t>			</a:t>
            </a:r>
            <a:r>
              <a:rPr lang="en-GB" sz="3200" dirty="0">
                <a:solidFill>
                  <a:schemeClr val="bg1">
                    <a:lumMod val="65000"/>
                  </a:schemeClr>
                </a:solidFill>
              </a:rPr>
              <a:t>Behavioural identification</a:t>
            </a:r>
          </a:p>
          <a:p>
            <a:pPr marL="0" indent="0">
              <a:buNone/>
            </a:pPr>
            <a:r>
              <a:rPr lang="en-GB" sz="3600" dirty="0" smtClean="0"/>
              <a:t>		</a:t>
            </a:r>
            <a:r>
              <a:rPr lang="en-GB" sz="3600" dirty="0">
                <a:solidFill>
                  <a:schemeClr val="bg1">
                    <a:lumMod val="50000"/>
                  </a:schemeClr>
                </a:solidFill>
              </a:rPr>
              <a:t>	Model construction</a:t>
            </a:r>
          </a:p>
          <a:p>
            <a:pPr marL="0" indent="0">
              <a:buNone/>
            </a:pPr>
            <a:r>
              <a:rPr lang="en-GB" sz="3600" dirty="0" smtClean="0">
                <a:solidFill>
                  <a:schemeClr val="bg1">
                    <a:lumMod val="50000"/>
                  </a:schemeClr>
                </a:solidFill>
              </a:rPr>
              <a:t>		</a:t>
            </a:r>
            <a:r>
              <a:rPr lang="en-GB" sz="3600" dirty="0" smtClean="0">
                <a:solidFill>
                  <a:schemeClr val="bg1">
                    <a:lumMod val="65000"/>
                  </a:schemeClr>
                </a:solidFill>
              </a:rPr>
              <a:t>	</a:t>
            </a:r>
            <a:r>
              <a:rPr lang="en-GB" sz="4000" dirty="0"/>
              <a:t>Model</a:t>
            </a:r>
            <a:r>
              <a:rPr lang="en-GB" sz="3600" dirty="0">
                <a:solidFill>
                  <a:schemeClr val="bg1">
                    <a:lumMod val="50000"/>
                  </a:schemeClr>
                </a:solidFill>
              </a:rPr>
              <a:t> </a:t>
            </a:r>
            <a:r>
              <a:rPr lang="en-GB" sz="4000" dirty="0"/>
              <a:t>calibration</a:t>
            </a:r>
          </a:p>
          <a:p>
            <a:pPr marL="0" indent="0">
              <a:buNone/>
            </a:pPr>
            <a:r>
              <a:rPr lang="en-GB" sz="3600" dirty="0" smtClean="0">
                <a:solidFill>
                  <a:schemeClr val="bg1">
                    <a:lumMod val="65000"/>
                  </a:schemeClr>
                </a:solidFill>
              </a:rPr>
              <a:t>			</a:t>
            </a:r>
            <a:r>
              <a:rPr lang="en-GB" sz="3600" dirty="0">
                <a:solidFill>
                  <a:schemeClr val="bg1">
                    <a:lumMod val="50000"/>
                  </a:schemeClr>
                </a:solidFill>
              </a:rPr>
              <a:t>Model</a:t>
            </a:r>
            <a:r>
              <a:rPr lang="en-GB" sz="3200" dirty="0">
                <a:solidFill>
                  <a:schemeClr val="bg1">
                    <a:lumMod val="65000"/>
                  </a:schemeClr>
                </a:solidFill>
              </a:rPr>
              <a:t> </a:t>
            </a:r>
            <a:r>
              <a:rPr lang="en-GB" sz="3600" dirty="0">
                <a:solidFill>
                  <a:schemeClr val="bg1">
                    <a:lumMod val="50000"/>
                  </a:schemeClr>
                </a:solidFill>
              </a:rPr>
              <a:t>validation and error assessment</a:t>
            </a:r>
          </a:p>
          <a:p>
            <a:pPr marL="0" indent="0">
              <a:buNone/>
            </a:pPr>
            <a:r>
              <a:rPr lang="en-GB" sz="3200" dirty="0" smtClean="0">
                <a:solidFill>
                  <a:schemeClr val="bg1">
                    <a:lumMod val="75000"/>
                  </a:schemeClr>
                </a:solidFill>
              </a:rPr>
              <a:t>			</a:t>
            </a:r>
            <a:r>
              <a:rPr lang="en-GB" sz="3200" dirty="0">
                <a:solidFill>
                  <a:schemeClr val="bg1">
                    <a:lumMod val="65000"/>
                  </a:schemeClr>
                </a:solidFill>
              </a:rPr>
              <a:t>Model use and reuse</a:t>
            </a:r>
          </a:p>
        </p:txBody>
      </p:sp>
    </p:spTree>
    <p:extLst>
      <p:ext uri="{BB962C8B-B14F-4D97-AF65-F5344CB8AC3E}">
        <p14:creationId xmlns:p14="http://schemas.microsoft.com/office/powerpoint/2010/main" val="195584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sz="4800" dirty="0"/>
              <a:t>How done now</a:t>
            </a:r>
          </a:p>
          <a:p>
            <a:pPr marL="0" indent="0">
              <a:buNone/>
            </a:pPr>
            <a:endParaRPr lang="en-GB" dirty="0" smtClean="0"/>
          </a:p>
          <a:p>
            <a:pPr marL="0" indent="0">
              <a:buNone/>
            </a:pPr>
            <a:r>
              <a:rPr lang="en-GB" sz="3600" dirty="0" smtClean="0"/>
              <a:t>Parameter sweeps.</a:t>
            </a:r>
          </a:p>
          <a:p>
            <a:pPr marL="0" indent="0">
              <a:buNone/>
            </a:pPr>
            <a:r>
              <a:rPr lang="en-GB" sz="3600" dirty="0" smtClean="0"/>
              <a:t>Finger crossing.</a:t>
            </a:r>
          </a:p>
          <a:p>
            <a:pPr marL="0" indent="0">
              <a:buNone/>
            </a:pPr>
            <a:r>
              <a:rPr lang="en-GB" sz="3600" dirty="0" smtClean="0"/>
              <a:t>Literature.</a:t>
            </a:r>
          </a:p>
          <a:p>
            <a:pPr marL="0" indent="0">
              <a:buNone/>
            </a:pPr>
            <a:r>
              <a:rPr lang="en-GB" sz="3600" dirty="0" smtClean="0"/>
              <a:t>Experts.</a:t>
            </a:r>
          </a:p>
          <a:p>
            <a:pPr marL="0" indent="0">
              <a:buNone/>
            </a:pPr>
            <a:r>
              <a:rPr lang="en-GB" sz="3600" dirty="0" smtClean="0"/>
              <a:t>Optimisation heuristics.</a:t>
            </a:r>
          </a:p>
          <a:p>
            <a:endParaRPr lang="en-GB" dirty="0" smtClean="0"/>
          </a:p>
          <a:p>
            <a:endParaRPr lang="en-GB" dirty="0"/>
          </a:p>
        </p:txBody>
      </p:sp>
    </p:spTree>
    <p:extLst>
      <p:ext uri="{BB962C8B-B14F-4D97-AF65-F5344CB8AC3E}">
        <p14:creationId xmlns:p14="http://schemas.microsoft.com/office/powerpoint/2010/main" val="2562839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521970" cy="4351338"/>
          </a:xfrm>
        </p:spPr>
        <p:txBody>
          <a:bodyPr/>
          <a:lstStyle/>
          <a:p>
            <a:pPr marL="0" indent="0">
              <a:buNone/>
            </a:pPr>
            <a:r>
              <a:rPr lang="en-GB" sz="4800" dirty="0" smtClean="0"/>
              <a:t>Calibration to a dataset</a:t>
            </a:r>
          </a:p>
          <a:p>
            <a:pPr marL="0" indent="0">
              <a:buNone/>
            </a:pPr>
            <a:endParaRPr lang="en-GB" dirty="0" smtClean="0"/>
          </a:p>
          <a:p>
            <a:pPr marL="0" indent="0">
              <a:buNone/>
            </a:pPr>
            <a:r>
              <a:rPr lang="en-GB" sz="3600" dirty="0" smtClean="0"/>
              <a:t>Usually one-shot.</a:t>
            </a:r>
          </a:p>
          <a:p>
            <a:pPr marL="0" indent="0">
              <a:buNone/>
            </a:pPr>
            <a:r>
              <a:rPr lang="en-GB" sz="3600" dirty="0" smtClean="0"/>
              <a:t>Match data for one time period.</a:t>
            </a:r>
          </a:p>
          <a:p>
            <a:pPr marL="0" indent="0">
              <a:buNone/>
            </a:pPr>
            <a:r>
              <a:rPr lang="en-GB" sz="3600" dirty="0" smtClean="0"/>
              <a:t>Frequently this is assessed with a one-number statistic.</a:t>
            </a:r>
            <a:endParaRPr lang="en-GB" sz="3600" dirty="0"/>
          </a:p>
        </p:txBody>
      </p:sp>
      <p:cxnSp>
        <p:nvCxnSpPr>
          <p:cNvPr id="9" name="Straight Arrow Connector 8"/>
          <p:cNvCxnSpPr/>
          <p:nvPr/>
        </p:nvCxnSpPr>
        <p:spPr>
          <a:xfrm flipV="1">
            <a:off x="8109679" y="1364105"/>
            <a:ext cx="0" cy="3237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109679" y="4601980"/>
            <a:ext cx="32378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728616" y="2983042"/>
            <a:ext cx="164892" cy="179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8604354" y="2248525"/>
            <a:ext cx="2413416" cy="163392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04354" y="4867018"/>
            <a:ext cx="2463688" cy="461665"/>
          </a:xfrm>
          <a:prstGeom prst="rect">
            <a:avLst/>
          </a:prstGeom>
          <a:noFill/>
        </p:spPr>
        <p:txBody>
          <a:bodyPr wrap="none" rtlCol="0">
            <a:spAutoFit/>
          </a:bodyPr>
          <a:lstStyle/>
          <a:p>
            <a:r>
              <a:rPr lang="en-GB" sz="2400" dirty="0" smtClean="0">
                <a:solidFill>
                  <a:schemeClr val="bg1">
                    <a:lumMod val="50000"/>
                  </a:schemeClr>
                </a:solidFill>
              </a:rPr>
              <a:t>And now predict…</a:t>
            </a:r>
            <a:endParaRPr lang="en-GB" sz="2400" dirty="0">
              <a:solidFill>
                <a:schemeClr val="bg1">
                  <a:lumMod val="50000"/>
                </a:schemeClr>
              </a:solidFill>
            </a:endParaRPr>
          </a:p>
        </p:txBody>
      </p:sp>
    </p:spTree>
    <p:extLst>
      <p:ext uri="{BB962C8B-B14F-4D97-AF65-F5344CB8AC3E}">
        <p14:creationId xmlns:p14="http://schemas.microsoft.com/office/powerpoint/2010/main" val="5884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3600" dirty="0" smtClean="0"/>
              <a:t>Data traditional limit.</a:t>
            </a:r>
          </a:p>
          <a:p>
            <a:pPr marL="0" indent="0">
              <a:buNone/>
            </a:pPr>
            <a:endParaRPr lang="en-GB" sz="3600" dirty="0"/>
          </a:p>
          <a:p>
            <a:pPr marL="0" indent="0">
              <a:buNone/>
            </a:pPr>
            <a:r>
              <a:rPr lang="en-GB" sz="3600" dirty="0" smtClean="0"/>
              <a:t>Now, though, near-instant streaming of all kinds of data.</a:t>
            </a:r>
          </a:p>
          <a:p>
            <a:pPr marL="0" indent="0">
              <a:buNone/>
            </a:pPr>
            <a:endParaRPr lang="en-GB" sz="3600" dirty="0"/>
          </a:p>
          <a:p>
            <a:pPr marL="0" indent="0">
              <a:buNone/>
            </a:pPr>
            <a:r>
              <a:rPr lang="en-GB" sz="3600" dirty="0" smtClean="0"/>
              <a:t>Much more potential for using on-the-fly calibration to constrain errors.</a:t>
            </a:r>
            <a:endParaRPr lang="en-GB" sz="3600" dirty="0"/>
          </a:p>
        </p:txBody>
      </p:sp>
    </p:spTree>
    <p:extLst>
      <p:ext uri="{BB962C8B-B14F-4D97-AF65-F5344CB8AC3E}">
        <p14:creationId xmlns:p14="http://schemas.microsoft.com/office/powerpoint/2010/main" val="186736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84" y="556209"/>
            <a:ext cx="10844134" cy="3660777"/>
          </a:xfrm>
        </p:spPr>
        <p:txBody>
          <a:bodyPr>
            <a:normAutofit lnSpcReduction="10000"/>
          </a:bodyPr>
          <a:lstStyle/>
          <a:p>
            <a:pPr marL="0" indent="0">
              <a:buNone/>
            </a:pPr>
            <a:r>
              <a:rPr lang="en-GB" sz="4800" dirty="0" smtClean="0"/>
              <a:t>Dynamic </a:t>
            </a:r>
            <a:r>
              <a:rPr lang="en-GB" sz="4800" dirty="0" smtClean="0"/>
              <a:t>Data </a:t>
            </a:r>
            <a:r>
              <a:rPr lang="en-GB" sz="4800" dirty="0"/>
              <a:t>A</a:t>
            </a:r>
            <a:r>
              <a:rPr lang="en-GB" sz="4800" dirty="0" smtClean="0"/>
              <a:t>ssimilation</a:t>
            </a:r>
            <a:endParaRPr lang="en-GB" sz="4800" dirty="0" smtClean="0"/>
          </a:p>
          <a:p>
            <a:pPr marL="0" indent="0">
              <a:buNone/>
            </a:pPr>
            <a:endParaRPr lang="en-GB" sz="4800" dirty="0"/>
          </a:p>
          <a:p>
            <a:pPr marL="0" indent="0">
              <a:buNone/>
            </a:pPr>
            <a:r>
              <a:rPr lang="en-GB" sz="3600" dirty="0" smtClean="0"/>
              <a:t>Essentially make an ensemble of predictions.</a:t>
            </a:r>
          </a:p>
          <a:p>
            <a:pPr marL="0" indent="0">
              <a:buNone/>
            </a:pPr>
            <a:r>
              <a:rPr lang="en-GB" sz="3600" dirty="0" smtClean="0"/>
              <a:t>Work out which matches when data comes in.</a:t>
            </a:r>
          </a:p>
          <a:p>
            <a:pPr marL="0" indent="0">
              <a:buNone/>
            </a:pPr>
            <a:r>
              <a:rPr lang="en-GB" sz="3600" dirty="0" smtClean="0"/>
              <a:t>Use adjusted good </a:t>
            </a:r>
            <a:r>
              <a:rPr lang="en-GB" sz="3600" dirty="0" smtClean="0"/>
              <a:t>model/s </a:t>
            </a:r>
            <a:r>
              <a:rPr lang="en-GB" sz="3600" dirty="0" smtClean="0"/>
              <a:t>as starting point for next prediction.</a:t>
            </a:r>
            <a:endParaRPr lang="en-GB" sz="3600" dirty="0"/>
          </a:p>
        </p:txBody>
      </p:sp>
      <p:grpSp>
        <p:nvGrpSpPr>
          <p:cNvPr id="5" name="Group 4"/>
          <p:cNvGrpSpPr/>
          <p:nvPr/>
        </p:nvGrpSpPr>
        <p:grpSpPr>
          <a:xfrm>
            <a:off x="3657600" y="4047344"/>
            <a:ext cx="8245890" cy="2638270"/>
            <a:chOff x="3657600" y="4047344"/>
            <a:chExt cx="8245890" cy="2638270"/>
          </a:xfrm>
        </p:grpSpPr>
        <p:pic>
          <p:nvPicPr>
            <p:cNvPr id="2050" name="Picture 2" descr="http://d3hu9binmobce5.cloudfront.net/content/royopensci/3/4/150703/F2.large.jpg?width=800&amp;height=600&amp;carousel=1"/>
            <p:cNvPicPr>
              <a:picLocks noChangeAspect="1" noChangeArrowheads="1"/>
            </p:cNvPicPr>
            <p:nvPr/>
          </p:nvPicPr>
          <p:blipFill rotWithShape="1">
            <a:blip r:embed="rId2">
              <a:extLst>
                <a:ext uri="{28A0092B-C50C-407E-A947-70E740481C1C}">
                  <a14:useLocalDpi xmlns:a14="http://schemas.microsoft.com/office/drawing/2010/main" val="0"/>
                </a:ext>
              </a:extLst>
            </a:blip>
            <a:srcRect b="66792"/>
            <a:stretch/>
          </p:blipFill>
          <p:spPr bwMode="auto">
            <a:xfrm>
              <a:off x="3957403" y="4216986"/>
              <a:ext cx="7946087" cy="24686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7600" y="4047344"/>
              <a:ext cx="524656" cy="43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6190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838200" y="1079292"/>
            <a:ext cx="10515600" cy="5097671"/>
          </a:xfrm>
        </p:spPr>
        <p:txBody>
          <a:bodyPr>
            <a:normAutofit fontScale="85000" lnSpcReduction="20000"/>
          </a:bodyPr>
          <a:lstStyle/>
          <a:p>
            <a:pPr marL="0" indent="0">
              <a:buNone/>
            </a:pPr>
            <a:r>
              <a:rPr lang="en-GB" sz="4800" dirty="0" smtClean="0"/>
              <a:t>Recalibration</a:t>
            </a:r>
          </a:p>
          <a:p>
            <a:pPr marL="0" indent="0">
              <a:buNone/>
            </a:pPr>
            <a:endParaRPr lang="en-GB" sz="3600" dirty="0"/>
          </a:p>
          <a:p>
            <a:pPr marL="0" indent="0">
              <a:buNone/>
            </a:pPr>
            <a:r>
              <a:rPr lang="en-GB" sz="3600" dirty="0" smtClean="0"/>
              <a:t>Issue is often identifying when current calibrations are likely to do a bad job, and recalibration needed.</a:t>
            </a:r>
          </a:p>
          <a:p>
            <a:pPr marL="0" indent="0">
              <a:buNone/>
            </a:pPr>
            <a:endParaRPr lang="en-GB" sz="3600" dirty="0" smtClean="0"/>
          </a:p>
          <a:p>
            <a:pPr marL="0" indent="0">
              <a:buNone/>
            </a:pPr>
            <a:r>
              <a:rPr lang="en-GB" sz="3600" dirty="0" smtClean="0"/>
              <a:t>Hybrid models, where behaviours adjusted in different contexts.</a:t>
            </a:r>
          </a:p>
          <a:p>
            <a:pPr marL="0" indent="0">
              <a:buNone/>
            </a:pPr>
            <a:endParaRPr lang="en-GB" sz="3600" dirty="0" smtClean="0"/>
          </a:p>
          <a:p>
            <a:pPr marL="0" indent="0">
              <a:buNone/>
            </a:pPr>
            <a:r>
              <a:rPr lang="en-GB" sz="3600" dirty="0" smtClean="0"/>
              <a:t>More intelligent models, where agents learn as </a:t>
            </a:r>
            <a:r>
              <a:rPr lang="en-GB" sz="3600" dirty="0" smtClean="0"/>
              <a:t>they </a:t>
            </a:r>
            <a:r>
              <a:rPr lang="en-GB" sz="3600" dirty="0" smtClean="0"/>
              <a:t>go on (which isn’t quite the same as dynamic data assimilation, as it assumes learning realistic and match with reality still needs constraining).</a:t>
            </a:r>
            <a:endParaRPr lang="en-GB" sz="3600" dirty="0"/>
          </a:p>
        </p:txBody>
      </p:sp>
    </p:spTree>
    <p:extLst>
      <p:ext uri="{BB962C8B-B14F-4D97-AF65-F5344CB8AC3E}">
        <p14:creationId xmlns:p14="http://schemas.microsoft.com/office/powerpoint/2010/main" val="268919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1049000" cy="5393192"/>
          </a:xfrm>
        </p:spPr>
        <p:txBody>
          <a:bodyPr>
            <a:normAutofit/>
          </a:bodyPr>
          <a:lstStyle/>
          <a:p>
            <a:pPr marL="0" indent="0">
              <a:buNone/>
            </a:pPr>
            <a:r>
              <a:rPr lang="en-GB" sz="4800" dirty="0" smtClean="0"/>
              <a:t>The modelling process</a:t>
            </a:r>
          </a:p>
          <a:p>
            <a:pPr marL="0" indent="0">
              <a:buNone/>
            </a:pPr>
            <a:r>
              <a:rPr lang="en-GB" dirty="0" smtClean="0"/>
              <a:t>	</a:t>
            </a:r>
          </a:p>
          <a:p>
            <a:pPr marL="0" indent="0">
              <a:buNone/>
            </a:pPr>
            <a:r>
              <a:rPr lang="en-GB" dirty="0" smtClean="0"/>
              <a:t>			</a:t>
            </a:r>
            <a:r>
              <a:rPr lang="en-GB" dirty="0">
                <a:solidFill>
                  <a:schemeClr val="bg1">
                    <a:lumMod val="75000"/>
                  </a:schemeClr>
                </a:solidFill>
              </a:rPr>
              <a:t>Behavioural</a:t>
            </a:r>
            <a:r>
              <a:rPr lang="en-GB" sz="4000" dirty="0" smtClean="0"/>
              <a:t> </a:t>
            </a:r>
            <a:r>
              <a:rPr lang="en-GB" dirty="0">
                <a:solidFill>
                  <a:schemeClr val="bg1">
                    <a:lumMod val="75000"/>
                  </a:schemeClr>
                </a:solidFill>
              </a:rPr>
              <a:t>identification</a:t>
            </a:r>
          </a:p>
          <a:p>
            <a:pPr marL="0" indent="0">
              <a:buNone/>
            </a:pPr>
            <a:r>
              <a:rPr lang="en-GB" sz="3600" dirty="0" smtClean="0"/>
              <a:t>			</a:t>
            </a:r>
            <a:r>
              <a:rPr lang="en-GB" sz="3200" dirty="0">
                <a:solidFill>
                  <a:schemeClr val="bg1">
                    <a:lumMod val="65000"/>
                  </a:schemeClr>
                </a:solidFill>
              </a:rPr>
              <a:t>Model</a:t>
            </a:r>
            <a:r>
              <a:rPr lang="en-GB" sz="3600" dirty="0" smtClean="0">
                <a:solidFill>
                  <a:schemeClr val="bg1">
                    <a:lumMod val="50000"/>
                  </a:schemeClr>
                </a:solidFill>
              </a:rPr>
              <a:t> </a:t>
            </a:r>
            <a:r>
              <a:rPr lang="en-GB" sz="3200" dirty="0">
                <a:solidFill>
                  <a:schemeClr val="bg1">
                    <a:lumMod val="65000"/>
                  </a:schemeClr>
                </a:solidFill>
              </a:rPr>
              <a:t>construction</a:t>
            </a:r>
          </a:p>
          <a:p>
            <a:pPr marL="0" indent="0">
              <a:buNone/>
            </a:pPr>
            <a:r>
              <a:rPr lang="en-GB" sz="3600" dirty="0" smtClean="0">
                <a:solidFill>
                  <a:schemeClr val="bg1">
                    <a:lumMod val="50000"/>
                  </a:schemeClr>
                </a:solidFill>
              </a:rPr>
              <a:t>		</a:t>
            </a:r>
            <a:r>
              <a:rPr lang="en-GB" sz="3600" dirty="0" smtClean="0">
                <a:solidFill>
                  <a:schemeClr val="bg1">
                    <a:lumMod val="65000"/>
                  </a:schemeClr>
                </a:solidFill>
              </a:rPr>
              <a:t>	</a:t>
            </a:r>
            <a:r>
              <a:rPr lang="en-GB" sz="3600" dirty="0">
                <a:solidFill>
                  <a:schemeClr val="bg1">
                    <a:lumMod val="50000"/>
                  </a:schemeClr>
                </a:solidFill>
              </a:rPr>
              <a:t>Model</a:t>
            </a:r>
            <a:r>
              <a:rPr lang="en-GB" sz="3200" dirty="0" smtClean="0">
                <a:solidFill>
                  <a:schemeClr val="bg1">
                    <a:lumMod val="65000"/>
                  </a:schemeClr>
                </a:solidFill>
              </a:rPr>
              <a:t> </a:t>
            </a:r>
            <a:r>
              <a:rPr lang="en-GB" sz="3600" dirty="0">
                <a:solidFill>
                  <a:schemeClr val="bg1">
                    <a:lumMod val="50000"/>
                  </a:schemeClr>
                </a:solidFill>
              </a:rPr>
              <a:t>calibration</a:t>
            </a:r>
          </a:p>
          <a:p>
            <a:pPr marL="0" indent="0">
              <a:buNone/>
            </a:pPr>
            <a:r>
              <a:rPr lang="en-GB" sz="3600" dirty="0" smtClean="0">
                <a:solidFill>
                  <a:schemeClr val="bg1">
                    <a:lumMod val="65000"/>
                  </a:schemeClr>
                </a:solidFill>
              </a:rPr>
              <a:t>			</a:t>
            </a:r>
            <a:r>
              <a:rPr lang="en-GB" sz="4000" dirty="0"/>
              <a:t>Model validation and error assessment</a:t>
            </a:r>
          </a:p>
          <a:p>
            <a:pPr marL="0" indent="0">
              <a:buNone/>
            </a:pPr>
            <a:r>
              <a:rPr lang="en-GB" sz="3200" dirty="0" smtClean="0">
                <a:solidFill>
                  <a:schemeClr val="bg1">
                    <a:lumMod val="75000"/>
                  </a:schemeClr>
                </a:solidFill>
              </a:rPr>
              <a:t>		</a:t>
            </a:r>
            <a:r>
              <a:rPr lang="en-GB" dirty="0" smtClean="0">
                <a:solidFill>
                  <a:schemeClr val="bg1">
                    <a:lumMod val="75000"/>
                  </a:schemeClr>
                </a:solidFill>
              </a:rPr>
              <a:t>	</a:t>
            </a:r>
            <a:r>
              <a:rPr lang="en-GB" sz="3600" dirty="0">
                <a:solidFill>
                  <a:schemeClr val="bg1">
                    <a:lumMod val="50000"/>
                  </a:schemeClr>
                </a:solidFill>
              </a:rPr>
              <a:t>Model use and reuse</a:t>
            </a:r>
          </a:p>
        </p:txBody>
      </p:sp>
    </p:spTree>
    <p:extLst>
      <p:ext uri="{BB962C8B-B14F-4D97-AF65-F5344CB8AC3E}">
        <p14:creationId xmlns:p14="http://schemas.microsoft.com/office/powerpoint/2010/main" val="3131228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417" y="1002637"/>
            <a:ext cx="5577590" cy="5246558"/>
          </a:xfrm>
        </p:spPr>
        <p:txBody>
          <a:bodyPr/>
          <a:lstStyle/>
          <a:p>
            <a:pPr marL="0" indent="0">
              <a:buNone/>
            </a:pPr>
            <a:r>
              <a:rPr lang="en-GB" sz="4800" dirty="0" smtClean="0"/>
              <a:t>Validation</a:t>
            </a:r>
          </a:p>
          <a:p>
            <a:pPr marL="0" indent="0">
              <a:buNone/>
            </a:pPr>
            <a:r>
              <a:rPr lang="en-GB" dirty="0" smtClean="0"/>
              <a:t>What scale (usually </a:t>
            </a:r>
            <a:r>
              <a:rPr lang="en-GB" dirty="0" err="1" smtClean="0"/>
              <a:t>tradeoff</a:t>
            </a:r>
            <a:r>
              <a:rPr lang="en-GB" dirty="0" smtClean="0"/>
              <a:t> between model resolution and quality)?</a:t>
            </a:r>
            <a:endParaRPr lang="en-GB" dirty="0"/>
          </a:p>
          <a:p>
            <a:pPr marL="0" indent="0">
              <a:buNone/>
            </a:pPr>
            <a:r>
              <a:rPr lang="en-GB" dirty="0" smtClean="0"/>
              <a:t>What does this look like across time as well as space?</a:t>
            </a:r>
          </a:p>
          <a:p>
            <a:pPr marL="0" indent="0">
              <a:buNone/>
            </a:pPr>
            <a:endParaRPr lang="en-GB" dirty="0" smtClean="0"/>
          </a:p>
          <a:p>
            <a:pPr marL="0" indent="0">
              <a:buNone/>
            </a:pPr>
            <a:r>
              <a:rPr lang="en-GB" dirty="0" smtClean="0"/>
              <a:t>What variables do we need to look at?</a:t>
            </a:r>
            <a:endParaRPr lang="en-GB" dirty="0"/>
          </a:p>
          <a:p>
            <a:endParaRPr lang="en-GB"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6375955" y="354613"/>
            <a:ext cx="5608446" cy="327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518" y="3625916"/>
            <a:ext cx="498449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3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0"/>
            <a:ext cx="10515600" cy="5609652"/>
          </a:xfrm>
        </p:spPr>
        <p:txBody>
          <a:bodyPr>
            <a:normAutofit fontScale="92500" lnSpcReduction="10000"/>
          </a:bodyPr>
          <a:lstStyle/>
          <a:p>
            <a:pPr marL="0" indent="0">
              <a:buNone/>
            </a:pPr>
            <a:r>
              <a:rPr lang="en-GB" sz="5200" dirty="0" smtClean="0"/>
              <a:t>What are we trying to achieve?</a:t>
            </a:r>
          </a:p>
          <a:p>
            <a:pPr marL="0" indent="0">
              <a:buNone/>
            </a:pPr>
            <a:endParaRPr lang="en-GB" dirty="0"/>
          </a:p>
          <a:p>
            <a:pPr marL="0" indent="0">
              <a:buNone/>
            </a:pPr>
            <a:r>
              <a:rPr lang="en-GB" sz="3900" dirty="0" smtClean="0"/>
              <a:t>What kinds of interactions make society/environment better or worse?</a:t>
            </a:r>
          </a:p>
          <a:p>
            <a:pPr marL="0" indent="0">
              <a:buNone/>
            </a:pPr>
            <a:r>
              <a:rPr lang="en-GB" dirty="0" smtClean="0"/>
              <a:t>	</a:t>
            </a:r>
            <a:r>
              <a:rPr lang="en-GB" dirty="0" smtClean="0">
                <a:solidFill>
                  <a:schemeClr val="bg1">
                    <a:lumMod val="65000"/>
                  </a:schemeClr>
                </a:solidFill>
              </a:rPr>
              <a:t> </a:t>
            </a:r>
          </a:p>
          <a:p>
            <a:pPr marL="0" indent="0">
              <a:buNone/>
            </a:pPr>
            <a:endParaRPr lang="en-GB" dirty="0" smtClean="0"/>
          </a:p>
          <a:p>
            <a:pPr marL="0" indent="0">
              <a:buNone/>
            </a:pPr>
            <a:r>
              <a:rPr lang="en-GB" sz="3900" dirty="0" smtClean="0"/>
              <a:t>How do we understand these interactions?</a:t>
            </a:r>
          </a:p>
          <a:p>
            <a:pPr marL="0" indent="0">
              <a:buNone/>
            </a:pPr>
            <a:r>
              <a:rPr lang="en-GB" dirty="0" smtClean="0"/>
              <a:t>	</a:t>
            </a:r>
            <a:r>
              <a:rPr lang="en-GB" dirty="0" smtClean="0">
                <a:solidFill>
                  <a:schemeClr val="bg1">
                    <a:lumMod val="65000"/>
                  </a:schemeClr>
                </a:solidFill>
              </a:rPr>
              <a:t> </a:t>
            </a:r>
          </a:p>
          <a:p>
            <a:pPr marL="0" indent="0">
              <a:buNone/>
            </a:pPr>
            <a:endParaRPr lang="en-GB" dirty="0">
              <a:solidFill>
                <a:schemeClr val="bg1">
                  <a:lumMod val="65000"/>
                </a:schemeClr>
              </a:solidFill>
            </a:endParaRPr>
          </a:p>
          <a:p>
            <a:pPr marL="0" indent="0">
              <a:buNone/>
            </a:pPr>
            <a:r>
              <a:rPr lang="en-GB" sz="3900" dirty="0"/>
              <a:t>What can we do about it?</a:t>
            </a:r>
          </a:p>
          <a:p>
            <a:pPr marL="0" indent="0">
              <a:buNone/>
            </a:pPr>
            <a:r>
              <a:rPr lang="en-GB" dirty="0">
                <a:solidFill>
                  <a:schemeClr val="bg1">
                    <a:lumMod val="65000"/>
                  </a:schemeClr>
                </a:solidFill>
              </a:rPr>
              <a:t>	</a:t>
            </a:r>
            <a:r>
              <a:rPr lang="en-GB" dirty="0" smtClean="0">
                <a:solidFill>
                  <a:schemeClr val="bg1">
                    <a:lumMod val="65000"/>
                  </a:schemeClr>
                </a:solidFill>
              </a:rPr>
              <a:t> </a:t>
            </a:r>
            <a:endParaRPr lang="en-GB" dirty="0">
              <a:solidFill>
                <a:schemeClr val="bg1">
                  <a:lumMod val="65000"/>
                </a:schemeClr>
              </a:solidFill>
            </a:endParaRPr>
          </a:p>
        </p:txBody>
      </p:sp>
    </p:spTree>
    <p:extLst>
      <p:ext uri="{BB962C8B-B14F-4D97-AF65-F5344CB8AC3E}">
        <p14:creationId xmlns:p14="http://schemas.microsoft.com/office/powerpoint/2010/main" val="162901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38" y="734518"/>
            <a:ext cx="10515600" cy="5532386"/>
          </a:xfrm>
        </p:spPr>
        <p:txBody>
          <a:bodyPr>
            <a:normAutofit fontScale="92500" lnSpcReduction="10000"/>
          </a:bodyPr>
          <a:lstStyle/>
          <a:p>
            <a:pPr marL="0" indent="0">
              <a:buNone/>
            </a:pPr>
            <a:r>
              <a:rPr lang="en-GB" sz="4800" dirty="0" smtClean="0"/>
              <a:t>Error</a:t>
            </a:r>
          </a:p>
          <a:p>
            <a:pPr marL="0" indent="0">
              <a:buNone/>
            </a:pPr>
            <a:endParaRPr lang="en-GB" sz="4800" dirty="0" smtClean="0"/>
          </a:p>
          <a:p>
            <a:pPr marL="0" indent="0">
              <a:buNone/>
            </a:pPr>
            <a:r>
              <a:rPr lang="en-GB" sz="3000" dirty="0"/>
              <a:t>Assumption in complex non-linear systems is that standard error propagation </a:t>
            </a:r>
            <a:r>
              <a:rPr lang="en-GB" sz="3000" dirty="0" smtClean="0"/>
              <a:t>is unlikely to look great, if, indeed, possible.</a:t>
            </a:r>
            <a:endParaRPr lang="en-GB" sz="3000" dirty="0"/>
          </a:p>
          <a:p>
            <a:pPr marL="0" indent="0">
              <a:buNone/>
            </a:pPr>
            <a:endParaRPr lang="en-GB" sz="3000" dirty="0" smtClean="0"/>
          </a:p>
          <a:p>
            <a:pPr marL="0" indent="0">
              <a:buNone/>
            </a:pPr>
            <a:r>
              <a:rPr lang="en-GB" sz="3000" dirty="0" smtClean="0"/>
              <a:t>Often assessed (if it is) using Monte Carlo testing, broadly throwing in a realistic variety of inputs and/or parameter values and looking at the range of outputs.</a:t>
            </a:r>
          </a:p>
          <a:p>
            <a:pPr marL="0" indent="0">
              <a:buNone/>
            </a:pPr>
            <a:endParaRPr lang="en-GB" sz="3000" dirty="0"/>
          </a:p>
          <a:p>
            <a:pPr marL="0" indent="0">
              <a:buNone/>
            </a:pPr>
            <a:r>
              <a:rPr lang="en-GB" sz="3000" dirty="0" smtClean="0"/>
              <a:t>The outputs are often assessed against one-number metrics. However, as we discussed under model construction, model error in rule based systems might mean a much broader range of things. </a:t>
            </a:r>
          </a:p>
          <a:p>
            <a:endParaRPr lang="en-GB" dirty="0"/>
          </a:p>
        </p:txBody>
      </p:sp>
    </p:spTree>
    <p:extLst>
      <p:ext uri="{BB962C8B-B14F-4D97-AF65-F5344CB8AC3E}">
        <p14:creationId xmlns:p14="http://schemas.microsoft.com/office/powerpoint/2010/main" val="140473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259" y="1420890"/>
            <a:ext cx="10515600" cy="5024880"/>
          </a:xfrm>
        </p:spPr>
        <p:txBody>
          <a:bodyPr>
            <a:normAutofit fontScale="92500" lnSpcReduction="10000"/>
          </a:bodyPr>
          <a:lstStyle/>
          <a:p>
            <a:pPr marL="0" indent="0">
              <a:buNone/>
            </a:pPr>
            <a:r>
              <a:rPr lang="en-GB" dirty="0" smtClean="0"/>
              <a:t>Is tracking the propagation of error actually crazy? We have trackable objects acting by rules in a way that avoids some of the issues associated with mathematical aggregations linked non-linearly.</a:t>
            </a:r>
          </a:p>
          <a:p>
            <a:pPr marL="0" indent="0">
              <a:buNone/>
            </a:pPr>
            <a:endParaRPr lang="en-GB" dirty="0" smtClean="0"/>
          </a:p>
          <a:p>
            <a:pPr marL="0" indent="0">
              <a:buNone/>
            </a:pPr>
            <a:r>
              <a:rPr lang="en-GB" dirty="0" smtClean="0"/>
              <a:t>Can we attach error descriptions to individual objects. What are the limits then (associated with floating point accuracy?)? </a:t>
            </a:r>
          </a:p>
          <a:p>
            <a:pPr marL="0" indent="0">
              <a:buNone/>
            </a:pPr>
            <a:endParaRPr lang="en-GB" dirty="0"/>
          </a:p>
          <a:p>
            <a:pPr marL="0" indent="0">
              <a:buNone/>
            </a:pPr>
            <a:r>
              <a:rPr lang="en-GB" dirty="0" smtClean="0"/>
              <a:t>Can we attached variables and importance to an object. What would this look like? How do we express that an object is part of an emergent pattern over space-time?</a:t>
            </a:r>
          </a:p>
          <a:p>
            <a:pPr marL="0" indent="0">
              <a:buNone/>
            </a:pPr>
            <a:endParaRPr lang="en-GB" dirty="0"/>
          </a:p>
          <a:p>
            <a:pPr marL="0" indent="0">
              <a:buNone/>
            </a:pPr>
            <a:r>
              <a:rPr lang="en-GB" dirty="0" smtClean="0"/>
              <a:t>What would a new mathematics based on objects rather than aggregations look like?</a:t>
            </a:r>
            <a:endParaRPr lang="en-GB" dirty="0"/>
          </a:p>
        </p:txBody>
      </p:sp>
    </p:spTree>
    <p:extLst>
      <p:ext uri="{BB962C8B-B14F-4D97-AF65-F5344CB8AC3E}">
        <p14:creationId xmlns:p14="http://schemas.microsoft.com/office/powerpoint/2010/main" val="184954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7314"/>
            <a:ext cx="10515600" cy="5349649"/>
          </a:xfrm>
        </p:spPr>
        <p:txBody>
          <a:bodyPr>
            <a:normAutofit lnSpcReduction="10000"/>
          </a:bodyPr>
          <a:lstStyle/>
          <a:p>
            <a:pPr marL="0" indent="0">
              <a:buNone/>
            </a:pPr>
            <a:r>
              <a:rPr lang="en-GB" sz="4800" dirty="0" smtClean="0"/>
              <a:t>Homeostatic elements</a:t>
            </a:r>
          </a:p>
          <a:p>
            <a:pPr marL="0" indent="0">
              <a:buNone/>
            </a:pPr>
            <a:endParaRPr lang="en-GB" dirty="0" smtClean="0"/>
          </a:p>
          <a:p>
            <a:pPr marL="0" indent="0">
              <a:buNone/>
            </a:pPr>
            <a:r>
              <a:rPr lang="en-GB" sz="3600" dirty="0" smtClean="0"/>
              <a:t>We tend to ignore homeostatic elements that keep systems from chaotic behaviour in reality:</a:t>
            </a:r>
          </a:p>
          <a:p>
            <a:pPr marL="0" indent="0">
              <a:buNone/>
            </a:pPr>
            <a:r>
              <a:rPr lang="en-GB" sz="3600" dirty="0"/>
              <a:t>	</a:t>
            </a:r>
            <a:r>
              <a:rPr lang="en-GB" sz="3600" dirty="0" smtClean="0"/>
              <a:t>Negotiation</a:t>
            </a:r>
          </a:p>
          <a:p>
            <a:pPr marL="0" indent="0">
              <a:buNone/>
            </a:pPr>
            <a:r>
              <a:rPr lang="en-GB" sz="3600" dirty="0"/>
              <a:t>	</a:t>
            </a:r>
            <a:r>
              <a:rPr lang="en-GB" sz="3600" dirty="0" smtClean="0"/>
              <a:t>Averaging</a:t>
            </a:r>
          </a:p>
          <a:p>
            <a:pPr marL="0" indent="0">
              <a:buNone/>
            </a:pPr>
            <a:r>
              <a:rPr lang="en-GB" sz="3600" dirty="0"/>
              <a:t>	</a:t>
            </a:r>
            <a:r>
              <a:rPr lang="en-GB" sz="3600" dirty="0" smtClean="0"/>
              <a:t>Buffering</a:t>
            </a:r>
          </a:p>
          <a:p>
            <a:pPr marL="0" indent="0">
              <a:buNone/>
            </a:pPr>
            <a:r>
              <a:rPr lang="en-GB" sz="3600" dirty="0" smtClean="0"/>
              <a:t>Etc. Rule based systems can cope with these much more explicitly</a:t>
            </a:r>
            <a:r>
              <a:rPr lang="en-GB" dirty="0" smtClean="0"/>
              <a:t>.</a:t>
            </a:r>
          </a:p>
          <a:p>
            <a:pPr marL="0" indent="0">
              <a:buNone/>
            </a:pPr>
            <a:endParaRPr lang="en-GB" dirty="0" smtClean="0"/>
          </a:p>
          <a:p>
            <a:endParaRPr lang="en-GB" dirty="0"/>
          </a:p>
        </p:txBody>
      </p:sp>
    </p:spTree>
    <p:extLst>
      <p:ext uri="{BB962C8B-B14F-4D97-AF65-F5344CB8AC3E}">
        <p14:creationId xmlns:p14="http://schemas.microsoft.com/office/powerpoint/2010/main" val="1687283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a:bodyPr>
          <a:lstStyle/>
          <a:p>
            <a:pPr marL="0" indent="0">
              <a:buNone/>
            </a:pPr>
            <a:r>
              <a:rPr lang="en-GB" sz="4800" dirty="0" smtClean="0"/>
              <a:t>The modelling process</a:t>
            </a:r>
          </a:p>
          <a:p>
            <a:pPr marL="0" indent="0">
              <a:buNone/>
            </a:pPr>
            <a:r>
              <a:rPr lang="en-GB" dirty="0" smtClean="0"/>
              <a:t>	</a:t>
            </a:r>
          </a:p>
          <a:p>
            <a:pPr marL="0" indent="0">
              <a:buNone/>
            </a:pPr>
            <a:r>
              <a:rPr lang="en-GB" dirty="0" smtClean="0"/>
              <a:t>			</a:t>
            </a:r>
            <a:r>
              <a:rPr lang="en-GB" sz="2400" dirty="0">
                <a:solidFill>
                  <a:schemeClr val="bg1">
                    <a:lumMod val="75000"/>
                  </a:schemeClr>
                </a:solidFill>
              </a:rPr>
              <a:t>Behavioural</a:t>
            </a:r>
            <a:r>
              <a:rPr lang="en-GB" sz="4000" dirty="0" smtClean="0"/>
              <a:t> </a:t>
            </a:r>
            <a:r>
              <a:rPr lang="en-GB" sz="2400" dirty="0">
                <a:solidFill>
                  <a:schemeClr val="bg1">
                    <a:lumMod val="75000"/>
                  </a:schemeClr>
                </a:solidFill>
              </a:rPr>
              <a:t>identification</a:t>
            </a:r>
          </a:p>
          <a:p>
            <a:pPr marL="0" indent="0">
              <a:buNone/>
            </a:pPr>
            <a:r>
              <a:rPr lang="en-GB" sz="3600" dirty="0" smtClean="0"/>
              <a:t>			</a:t>
            </a:r>
            <a:r>
              <a:rPr lang="en-GB" dirty="0">
                <a:solidFill>
                  <a:schemeClr val="bg1">
                    <a:lumMod val="75000"/>
                  </a:schemeClr>
                </a:solidFill>
              </a:rPr>
              <a:t>Model</a:t>
            </a:r>
            <a:r>
              <a:rPr lang="en-GB" sz="3600" dirty="0" smtClean="0">
                <a:solidFill>
                  <a:schemeClr val="bg1">
                    <a:lumMod val="50000"/>
                  </a:schemeClr>
                </a:solidFill>
              </a:rPr>
              <a:t> </a:t>
            </a:r>
            <a:r>
              <a:rPr lang="en-GB" dirty="0">
                <a:solidFill>
                  <a:schemeClr val="bg1">
                    <a:lumMod val="75000"/>
                  </a:schemeClr>
                </a:solidFill>
              </a:rPr>
              <a:t>construction</a:t>
            </a:r>
          </a:p>
          <a:p>
            <a:pPr marL="0" indent="0">
              <a:buNone/>
            </a:pPr>
            <a:r>
              <a:rPr lang="en-GB" sz="3600" dirty="0" smtClean="0">
                <a:solidFill>
                  <a:schemeClr val="bg1">
                    <a:lumMod val="50000"/>
                  </a:schemeClr>
                </a:solidFill>
              </a:rPr>
              <a:t>		</a:t>
            </a:r>
            <a:r>
              <a:rPr lang="en-GB" sz="3600" dirty="0" smtClean="0">
                <a:solidFill>
                  <a:schemeClr val="bg1">
                    <a:lumMod val="65000"/>
                  </a:schemeClr>
                </a:solidFill>
              </a:rPr>
              <a:t>	</a:t>
            </a:r>
            <a:r>
              <a:rPr lang="en-GB" sz="3200" dirty="0" smtClean="0">
                <a:solidFill>
                  <a:schemeClr val="bg1">
                    <a:lumMod val="65000"/>
                  </a:schemeClr>
                </a:solidFill>
              </a:rPr>
              <a:t>Model calibration</a:t>
            </a:r>
          </a:p>
          <a:p>
            <a:pPr marL="0" indent="0">
              <a:buNone/>
            </a:pPr>
            <a:r>
              <a:rPr lang="en-GB" sz="3600" dirty="0" smtClean="0">
                <a:solidFill>
                  <a:schemeClr val="bg1">
                    <a:lumMod val="65000"/>
                  </a:schemeClr>
                </a:solidFill>
              </a:rPr>
              <a:t>		</a:t>
            </a:r>
            <a:r>
              <a:rPr lang="en-GB" sz="3600" dirty="0">
                <a:solidFill>
                  <a:schemeClr val="bg1">
                    <a:lumMod val="50000"/>
                  </a:schemeClr>
                </a:solidFill>
              </a:rPr>
              <a:t>	Model validation and error assessment</a:t>
            </a:r>
          </a:p>
          <a:p>
            <a:pPr marL="0" indent="0">
              <a:buNone/>
            </a:pPr>
            <a:r>
              <a:rPr lang="en-GB" sz="3200" dirty="0" smtClean="0">
                <a:solidFill>
                  <a:schemeClr val="bg1">
                    <a:lumMod val="75000"/>
                  </a:schemeClr>
                </a:solidFill>
              </a:rPr>
              <a:t>		</a:t>
            </a:r>
            <a:r>
              <a:rPr lang="en-GB" dirty="0" smtClean="0">
                <a:solidFill>
                  <a:schemeClr val="bg1">
                    <a:lumMod val="75000"/>
                  </a:schemeClr>
                </a:solidFill>
              </a:rPr>
              <a:t>	</a:t>
            </a:r>
            <a:r>
              <a:rPr lang="en-GB" sz="4000" dirty="0"/>
              <a:t>Model use and reuse</a:t>
            </a:r>
          </a:p>
        </p:txBody>
      </p:sp>
    </p:spTree>
    <p:extLst>
      <p:ext uri="{BB962C8B-B14F-4D97-AF65-F5344CB8AC3E}">
        <p14:creationId xmlns:p14="http://schemas.microsoft.com/office/powerpoint/2010/main" val="2947171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715" y="805543"/>
            <a:ext cx="11422505" cy="5768357"/>
          </a:xfrm>
        </p:spPr>
        <p:txBody>
          <a:bodyPr>
            <a:normAutofit/>
          </a:bodyPr>
          <a:lstStyle/>
          <a:p>
            <a:pPr marL="0" indent="0">
              <a:buNone/>
            </a:pPr>
            <a:endParaRPr lang="en-GB" dirty="0" smtClean="0"/>
          </a:p>
          <a:p>
            <a:pPr marL="0" indent="0">
              <a:buNone/>
            </a:pPr>
            <a:r>
              <a:rPr lang="en-GB" sz="4800" dirty="0"/>
              <a:t>Model </a:t>
            </a:r>
            <a:r>
              <a:rPr lang="en-GB" sz="4800" dirty="0" smtClean="0"/>
              <a:t>use</a:t>
            </a:r>
          </a:p>
          <a:p>
            <a:pPr marL="0" indent="0">
              <a:buNone/>
            </a:pPr>
            <a:endParaRPr lang="en-GB" dirty="0"/>
          </a:p>
          <a:p>
            <a:pPr marL="0" indent="0">
              <a:buNone/>
            </a:pPr>
            <a:r>
              <a:rPr lang="en-GB" sz="3600" dirty="0" smtClean="0"/>
              <a:t>Models</a:t>
            </a:r>
            <a:r>
              <a:rPr lang="en-GB" sz="3600" dirty="0" smtClean="0"/>
              <a:t>, like all language, </a:t>
            </a:r>
            <a:r>
              <a:rPr lang="en-GB" sz="3600" dirty="0" smtClean="0"/>
              <a:t>are elaborate networks of </a:t>
            </a:r>
            <a:r>
              <a:rPr lang="en-GB" sz="3600" dirty="0" smtClean="0"/>
              <a:t>metaphors </a:t>
            </a:r>
            <a:r>
              <a:rPr lang="en-GB" sz="3600" dirty="0" smtClean="0"/>
              <a:t>for the </a:t>
            </a:r>
            <a:r>
              <a:rPr lang="en-GB" sz="3600" dirty="0" smtClean="0"/>
              <a:t>world, and are nothing but a grand glass bead game unless they have practical use.</a:t>
            </a:r>
          </a:p>
          <a:p>
            <a:pPr marL="0" indent="0">
              <a:buNone/>
            </a:pPr>
            <a:endParaRPr lang="en-GB" sz="3600" dirty="0"/>
          </a:p>
          <a:p>
            <a:pPr marL="0" indent="0">
              <a:buNone/>
            </a:pPr>
            <a:r>
              <a:rPr lang="en-GB" sz="3600" dirty="0" smtClean="0"/>
              <a:t>How do we cope with predictive feedbacks/the Lucas critique (that some model parameters assumed invariant are actually impacted by policy)?</a:t>
            </a:r>
            <a:endParaRPr lang="en-GB" sz="3600" dirty="0"/>
          </a:p>
        </p:txBody>
      </p:sp>
    </p:spTree>
    <p:extLst>
      <p:ext uri="{BB962C8B-B14F-4D97-AF65-F5344CB8AC3E}">
        <p14:creationId xmlns:p14="http://schemas.microsoft.com/office/powerpoint/2010/main" val="250538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10515600" cy="5414963"/>
          </a:xfrm>
        </p:spPr>
        <p:txBody>
          <a:bodyPr>
            <a:normAutofit/>
          </a:bodyPr>
          <a:lstStyle/>
          <a:p>
            <a:pPr marL="0" indent="0">
              <a:buNone/>
            </a:pPr>
            <a:r>
              <a:rPr lang="en-GB" sz="3200" dirty="0"/>
              <a:t>However, we have to be aware of the McNamara fallacy – that measurable things are the only important things. If we want to talk about models to policy makers, how do we resolve this conflict to avoid encouraging </a:t>
            </a:r>
            <a:r>
              <a:rPr lang="en-GB" sz="3200" dirty="0" smtClean="0"/>
              <a:t>them in this? </a:t>
            </a:r>
            <a:r>
              <a:rPr lang="en-GB" sz="3200" dirty="0"/>
              <a:t>Can we model “lived experience”?</a:t>
            </a:r>
          </a:p>
          <a:p>
            <a:endParaRPr lang="en-GB" sz="3200" dirty="0" smtClean="0"/>
          </a:p>
          <a:p>
            <a:pPr marL="0" indent="0">
              <a:buNone/>
            </a:pPr>
            <a:r>
              <a:rPr lang="en-GB" sz="3200" dirty="0" smtClean="0"/>
              <a:t>ABM very much of its time, and e.g. dynamic data assimilation ties into a raft of modern trends: increase in individualised policy (car insurance that knows whether you speed; healthcare that knows if you run), increased individualism, rise of neo-liberal market-based control.  </a:t>
            </a:r>
            <a:endParaRPr lang="en-GB" sz="3200" dirty="0"/>
          </a:p>
        </p:txBody>
      </p:sp>
    </p:spTree>
    <p:extLst>
      <p:ext uri="{BB962C8B-B14F-4D97-AF65-F5344CB8AC3E}">
        <p14:creationId xmlns:p14="http://schemas.microsoft.com/office/powerpoint/2010/main" val="297835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417" y="746333"/>
            <a:ext cx="5952344" cy="4351338"/>
          </a:xfrm>
        </p:spPr>
        <p:txBody>
          <a:bodyPr/>
          <a:lstStyle/>
          <a:p>
            <a:pPr marL="0" indent="0">
              <a:buNone/>
            </a:pPr>
            <a:r>
              <a:rPr lang="en-GB" sz="4000" dirty="0" smtClean="0"/>
              <a:t>Ethics of modelling people</a:t>
            </a:r>
          </a:p>
          <a:p>
            <a:pPr marL="0" indent="0">
              <a:buNone/>
            </a:pPr>
            <a:endParaRPr lang="en-GB" dirty="0"/>
          </a:p>
          <a:p>
            <a:pPr marL="0" indent="0">
              <a:buNone/>
            </a:pPr>
            <a:r>
              <a:rPr lang="en-GB" dirty="0"/>
              <a:t>The paradox for uneasy </a:t>
            </a:r>
            <a:r>
              <a:rPr lang="en-GB" dirty="0" err="1" smtClean="0"/>
              <a:t>predictees</a:t>
            </a:r>
            <a:r>
              <a:rPr lang="en-GB" dirty="0" smtClean="0"/>
              <a:t>.</a:t>
            </a:r>
          </a:p>
          <a:p>
            <a:pPr marL="0" indent="0">
              <a:buNone/>
            </a:pPr>
            <a:endParaRPr lang="en-GB" dirty="0"/>
          </a:p>
          <a:p>
            <a:pPr marL="0" indent="0">
              <a:buNone/>
            </a:pPr>
            <a:r>
              <a:rPr lang="en-GB" dirty="0"/>
              <a:t>The Fallacy of the Consistent </a:t>
            </a:r>
            <a:r>
              <a:rPr lang="en-GB" dirty="0" smtClean="0"/>
              <a:t>Individual.</a:t>
            </a:r>
            <a:endParaRPr lang="en-GB" dirty="0"/>
          </a:p>
        </p:txBody>
      </p:sp>
      <p:pic>
        <p:nvPicPr>
          <p:cNvPr id="4098" name="Picture 2" descr="Y:\Culture\mad_doc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825" y="448635"/>
            <a:ext cx="4027749" cy="5920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50957" y="6369492"/>
            <a:ext cx="2161617" cy="369332"/>
          </a:xfrm>
          <a:prstGeom prst="rect">
            <a:avLst/>
          </a:prstGeom>
        </p:spPr>
        <p:txBody>
          <a:bodyPr wrap="none">
            <a:spAutoFit/>
          </a:bodyPr>
          <a:lstStyle/>
          <a:p>
            <a:r>
              <a:rPr lang="en-GB" i="1" dirty="0">
                <a:solidFill>
                  <a:schemeClr val="bg1">
                    <a:lumMod val="75000"/>
                  </a:schemeClr>
                </a:solidFill>
              </a:rPr>
              <a:t>Francesco </a:t>
            </a:r>
            <a:r>
              <a:rPr lang="en-GB" i="1" dirty="0" err="1">
                <a:solidFill>
                  <a:schemeClr val="bg1">
                    <a:lumMod val="75000"/>
                  </a:schemeClr>
                </a:solidFill>
              </a:rPr>
              <a:t>Francavilla</a:t>
            </a:r>
            <a:endParaRPr lang="en-GB" i="1" dirty="0">
              <a:solidFill>
                <a:schemeClr val="bg1">
                  <a:lumMod val="75000"/>
                </a:schemeClr>
              </a:solidFill>
            </a:endParaRPr>
          </a:p>
        </p:txBody>
      </p:sp>
    </p:spTree>
    <p:extLst>
      <p:ext uri="{BB962C8B-B14F-4D97-AF65-F5344CB8AC3E}">
        <p14:creationId xmlns:p14="http://schemas.microsoft.com/office/powerpoint/2010/main" val="2244884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914400"/>
            <a:ext cx="10784174" cy="5262563"/>
          </a:xfrm>
        </p:spPr>
        <p:txBody>
          <a:bodyPr>
            <a:normAutofit/>
          </a:bodyPr>
          <a:lstStyle/>
          <a:p>
            <a:pPr marL="0" indent="0">
              <a:buNone/>
            </a:pPr>
            <a:r>
              <a:rPr lang="en-GB" sz="3600" dirty="0"/>
              <a:t>Dennett’s Law of Messianic </a:t>
            </a:r>
            <a:r>
              <a:rPr lang="en-GB" sz="3600" dirty="0" smtClean="0"/>
              <a:t>Models… revisited</a:t>
            </a:r>
            <a:endParaRPr lang="en-GB" sz="3600" dirty="0"/>
          </a:p>
          <a:p>
            <a:pPr marL="0" indent="0">
              <a:buNone/>
            </a:pPr>
            <a:endParaRPr lang="en-GB" dirty="0" smtClean="0"/>
          </a:p>
          <a:p>
            <a:pPr marL="0" indent="0">
              <a:buNone/>
            </a:pPr>
            <a:r>
              <a:rPr lang="en-GB" dirty="0" smtClean="0"/>
              <a:t>Managing literature and model reuse/replication now a real problem.</a:t>
            </a:r>
          </a:p>
          <a:p>
            <a:pPr marL="0" indent="0">
              <a:buNone/>
            </a:pPr>
            <a:endParaRPr lang="en-GB" dirty="0" smtClean="0"/>
          </a:p>
          <a:p>
            <a:pPr marL="0" indent="0">
              <a:buNone/>
            </a:pPr>
            <a:r>
              <a:rPr lang="en-GB" dirty="0"/>
              <a:t>Some </a:t>
            </a:r>
            <a:r>
              <a:rPr lang="en-GB" dirty="0" smtClean="0"/>
              <a:t>generic model description frameworks (ODD: </a:t>
            </a:r>
            <a:r>
              <a:rPr lang="en-GB" dirty="0"/>
              <a:t>Overview, Design concepts, and Details; </a:t>
            </a:r>
            <a:r>
              <a:rPr lang="en-GB" dirty="0" smtClean="0"/>
              <a:t>UML: Unified </a:t>
            </a:r>
            <a:r>
              <a:rPr lang="en-GB" dirty="0" err="1"/>
              <a:t>Modeling</a:t>
            </a:r>
            <a:r>
              <a:rPr lang="en-GB" dirty="0"/>
              <a:t> </a:t>
            </a:r>
            <a:r>
              <a:rPr lang="en-GB" dirty="0" smtClean="0"/>
              <a:t>Language; Foundation of </a:t>
            </a:r>
            <a:r>
              <a:rPr lang="en-GB" dirty="0" err="1" smtClean="0"/>
              <a:t>Intellligent</a:t>
            </a:r>
            <a:r>
              <a:rPr lang="en-GB" dirty="0" smtClean="0"/>
              <a:t> Physical Agents), but none really abstract behaviour in a transferable way.</a:t>
            </a:r>
            <a:endParaRPr lang="en-GB" dirty="0"/>
          </a:p>
          <a:p>
            <a:pPr marL="0" indent="0">
              <a:buNone/>
            </a:pPr>
            <a:endParaRPr lang="en-GB" dirty="0"/>
          </a:p>
          <a:p>
            <a:pPr marL="0" indent="0">
              <a:buNone/>
            </a:pPr>
            <a:r>
              <a:rPr lang="en-GB" dirty="0" smtClean="0"/>
              <a:t>Some good online model stores (</a:t>
            </a:r>
            <a:r>
              <a:rPr lang="en-GB" dirty="0" err="1" smtClean="0"/>
              <a:t>OpenABM</a:t>
            </a:r>
            <a:r>
              <a:rPr lang="en-GB" dirty="0" smtClean="0"/>
              <a:t> </a:t>
            </a:r>
            <a:r>
              <a:rPr lang="en-GB" dirty="0"/>
              <a:t>of Computational </a:t>
            </a:r>
            <a:r>
              <a:rPr lang="en-GB" dirty="0" err="1"/>
              <a:t>Modeling</a:t>
            </a:r>
            <a:r>
              <a:rPr lang="en-GB" dirty="0"/>
              <a:t> for </a:t>
            </a:r>
            <a:r>
              <a:rPr lang="en-GB" dirty="0" err="1"/>
              <a:t>SocioEcological</a:t>
            </a:r>
            <a:r>
              <a:rPr lang="en-GB" dirty="0"/>
              <a:t> </a:t>
            </a:r>
            <a:r>
              <a:rPr lang="en-GB" dirty="0" smtClean="0"/>
              <a:t>Science Net (</a:t>
            </a:r>
            <a:r>
              <a:rPr lang="en-GB" dirty="0" err="1" smtClean="0"/>
              <a:t>CoMSES</a:t>
            </a:r>
            <a:r>
              <a:rPr lang="en-GB" dirty="0" smtClean="0"/>
              <a:t> </a:t>
            </a:r>
            <a:r>
              <a:rPr lang="en-GB" dirty="0"/>
              <a:t>Net</a:t>
            </a:r>
            <a:r>
              <a:rPr lang="en-GB" dirty="0" smtClean="0"/>
              <a:t>) for example).</a:t>
            </a:r>
          </a:p>
          <a:p>
            <a:pPr marL="0" indent="0">
              <a:buNone/>
            </a:pPr>
            <a:endParaRPr lang="en-GB" dirty="0"/>
          </a:p>
        </p:txBody>
      </p:sp>
    </p:spTree>
    <p:extLst>
      <p:ext uri="{BB962C8B-B14F-4D97-AF65-F5344CB8AC3E}">
        <p14:creationId xmlns:p14="http://schemas.microsoft.com/office/powerpoint/2010/main" val="109961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4656"/>
            <a:ext cx="10515600" cy="6115987"/>
          </a:xfrm>
        </p:spPr>
        <p:txBody>
          <a:bodyPr>
            <a:normAutofit/>
          </a:bodyPr>
          <a:lstStyle/>
          <a:p>
            <a:pPr marL="0" indent="0">
              <a:buNone/>
            </a:pPr>
            <a:r>
              <a:rPr lang="en-GB" sz="4800" dirty="0" smtClean="0"/>
              <a:t>Five key challenges:</a:t>
            </a:r>
          </a:p>
          <a:p>
            <a:pPr marL="0" indent="0">
              <a:buNone/>
            </a:pPr>
            <a:endParaRPr lang="en-GB" dirty="0" smtClean="0"/>
          </a:p>
          <a:p>
            <a:pPr marL="514350" indent="-514350">
              <a:spcAft>
                <a:spcPts val="1200"/>
              </a:spcAft>
              <a:buFont typeface="Arial" panose="020B0604020202020204" pitchFamily="34" charset="0"/>
              <a:buAutoNum type="arabicParenR"/>
            </a:pPr>
            <a:r>
              <a:rPr lang="en-GB" dirty="0"/>
              <a:t>Can we recognise variable interaction in non-linear </a:t>
            </a:r>
            <a:r>
              <a:rPr lang="en-GB" dirty="0" smtClean="0"/>
              <a:t>systems across space and time?</a:t>
            </a:r>
            <a:endParaRPr lang="en-GB" dirty="0"/>
          </a:p>
          <a:p>
            <a:pPr marL="514350" indent="-514350">
              <a:spcAft>
                <a:spcPts val="1200"/>
              </a:spcAft>
              <a:buAutoNum type="arabicParenR"/>
            </a:pPr>
            <a:r>
              <a:rPr lang="en-GB" dirty="0" smtClean="0"/>
              <a:t>Can we derive rule-based behaviour from </a:t>
            </a:r>
            <a:r>
              <a:rPr lang="en-GB" dirty="0" smtClean="0"/>
              <a:t>aggregate data</a:t>
            </a:r>
            <a:r>
              <a:rPr lang="en-GB" dirty="0" smtClean="0"/>
              <a:t>?</a:t>
            </a:r>
          </a:p>
          <a:p>
            <a:pPr marL="514350" indent="-514350">
              <a:spcAft>
                <a:spcPts val="1200"/>
              </a:spcAft>
              <a:buAutoNum type="arabicParenR"/>
            </a:pPr>
            <a:r>
              <a:rPr lang="en-GB" dirty="0" smtClean="0"/>
              <a:t>Can we crowd-source behaviour, and use it to constrain models dynamically?</a:t>
            </a:r>
          </a:p>
          <a:p>
            <a:pPr marL="514350" indent="-514350">
              <a:spcAft>
                <a:spcPts val="1200"/>
              </a:spcAft>
              <a:buAutoNum type="arabicParenR"/>
            </a:pPr>
            <a:r>
              <a:rPr lang="en-GB" dirty="0" smtClean="0"/>
              <a:t>Can we track error and emergence through our models in the same way we track objects?</a:t>
            </a:r>
          </a:p>
          <a:p>
            <a:pPr marL="514350" indent="-514350">
              <a:spcAft>
                <a:spcPts val="1200"/>
              </a:spcAft>
              <a:buAutoNum type="arabicParenR"/>
            </a:pPr>
            <a:r>
              <a:rPr lang="en-GB" dirty="0" smtClean="0"/>
              <a:t>Can </a:t>
            </a:r>
            <a:r>
              <a:rPr lang="en-GB" dirty="0" smtClean="0"/>
              <a:t>models </a:t>
            </a:r>
            <a:r>
              <a:rPr lang="en-GB" dirty="0" smtClean="0"/>
              <a:t>play a part </a:t>
            </a:r>
            <a:r>
              <a:rPr lang="en-GB" dirty="0" smtClean="0"/>
              <a:t>in a more agile, but more </a:t>
            </a:r>
            <a:r>
              <a:rPr lang="en-GB" dirty="0" smtClean="0"/>
              <a:t>compassionate and environmentally aware, </a:t>
            </a:r>
            <a:r>
              <a:rPr lang="en-GB" dirty="0" smtClean="0"/>
              <a:t>society?</a:t>
            </a:r>
          </a:p>
          <a:p>
            <a:pPr marL="514350" indent="-514350">
              <a:buAutoNum type="arabicParenR"/>
            </a:pPr>
            <a:endParaRPr lang="en-GB" dirty="0" smtClean="0"/>
          </a:p>
          <a:p>
            <a:pPr marL="514350" indent="-514350">
              <a:buAutoNum type="arabicParenR"/>
            </a:pPr>
            <a:endParaRPr lang="en-GB" dirty="0"/>
          </a:p>
        </p:txBody>
      </p:sp>
    </p:spTree>
    <p:extLst>
      <p:ext uri="{BB962C8B-B14F-4D97-AF65-F5344CB8AC3E}">
        <p14:creationId xmlns:p14="http://schemas.microsoft.com/office/powerpoint/2010/main" val="1980002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4420"/>
            <a:ext cx="10515600" cy="5292543"/>
          </a:xfrm>
        </p:spPr>
        <p:txBody>
          <a:bodyPr/>
          <a:lstStyle/>
          <a:p>
            <a:pPr marL="0" indent="0">
              <a:buNone/>
            </a:pPr>
            <a:r>
              <a:rPr lang="en-GB" sz="4000" dirty="0"/>
              <a:t>Advantages of </a:t>
            </a:r>
            <a:r>
              <a:rPr lang="en-GB" sz="4000" dirty="0" smtClean="0"/>
              <a:t>ABM in understanding non-linear systems</a:t>
            </a:r>
          </a:p>
          <a:p>
            <a:pPr marL="0" indent="0">
              <a:buNone/>
            </a:pPr>
            <a:endParaRPr lang="en-GB" dirty="0"/>
          </a:p>
          <a:p>
            <a:pPr marL="0" indent="0">
              <a:buNone/>
            </a:pPr>
            <a:r>
              <a:rPr lang="en-GB" dirty="0" smtClean="0"/>
              <a:t>Verisimilitude, which makes representing the world using familiar and representation-flexible methods simple.</a:t>
            </a:r>
          </a:p>
          <a:p>
            <a:pPr marL="0" indent="0">
              <a:buNone/>
            </a:pPr>
            <a:endParaRPr lang="en-GB" dirty="0" smtClean="0"/>
          </a:p>
          <a:p>
            <a:pPr marL="0" indent="0">
              <a:buNone/>
            </a:pPr>
            <a:r>
              <a:rPr lang="en-GB" dirty="0" smtClean="0"/>
              <a:t>Objects have histories, allowing us to move on from Markovian behaviours and track entities through the evolution of the model.</a:t>
            </a:r>
          </a:p>
          <a:p>
            <a:pPr marL="0" indent="0">
              <a:buNone/>
            </a:pPr>
            <a:endParaRPr lang="en-GB" dirty="0"/>
          </a:p>
          <a:p>
            <a:pPr marL="0" indent="0">
              <a:buNone/>
            </a:pPr>
            <a:r>
              <a:rPr lang="en-GB" dirty="0" smtClean="0"/>
              <a:t>Is “The Divine Model” possible? </a:t>
            </a:r>
            <a:endParaRPr lang="en-GB" dirty="0"/>
          </a:p>
        </p:txBody>
      </p:sp>
    </p:spTree>
    <p:extLst>
      <p:ext uri="{BB962C8B-B14F-4D97-AF65-F5344CB8AC3E}">
        <p14:creationId xmlns:p14="http://schemas.microsoft.com/office/powerpoint/2010/main" val="288539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0"/>
            <a:ext cx="10515600" cy="5639633"/>
          </a:xfrm>
        </p:spPr>
        <p:txBody>
          <a:bodyPr>
            <a:normAutofit fontScale="77500" lnSpcReduction="20000"/>
          </a:bodyPr>
          <a:lstStyle/>
          <a:p>
            <a:pPr marL="0" indent="0">
              <a:buNone/>
            </a:pPr>
            <a:r>
              <a:rPr lang="en-GB" sz="6200" dirty="0" smtClean="0"/>
              <a:t>Why ABM?</a:t>
            </a:r>
          </a:p>
          <a:p>
            <a:pPr marL="0" indent="0">
              <a:buNone/>
            </a:pPr>
            <a:endParaRPr lang="en-GB" dirty="0"/>
          </a:p>
          <a:p>
            <a:pPr marL="0" indent="0">
              <a:buNone/>
            </a:pPr>
            <a:r>
              <a:rPr lang="en-GB" sz="4600" dirty="0" smtClean="0">
                <a:solidFill>
                  <a:schemeClr val="bg1">
                    <a:lumMod val="65000"/>
                  </a:schemeClr>
                </a:solidFill>
              </a:rPr>
              <a:t>What kinds of interactions make society/environment better or worse?</a:t>
            </a:r>
          </a:p>
          <a:p>
            <a:pPr marL="0" indent="0">
              <a:buNone/>
            </a:pPr>
            <a:r>
              <a:rPr lang="en-GB" sz="3300" dirty="0" smtClean="0"/>
              <a:t>	</a:t>
            </a:r>
            <a:r>
              <a:rPr lang="en-GB" sz="3800" dirty="0" smtClean="0">
                <a:solidFill>
                  <a:schemeClr val="tx1">
                    <a:lumMod val="95000"/>
                    <a:lumOff val="5000"/>
                  </a:schemeClr>
                </a:solidFill>
              </a:rPr>
              <a:t>“Better or worse” usually assessed in aggregate, interactions 	usually individual.</a:t>
            </a:r>
          </a:p>
          <a:p>
            <a:pPr marL="0" indent="0">
              <a:buNone/>
            </a:pPr>
            <a:endParaRPr lang="en-GB" sz="3300" dirty="0" smtClean="0"/>
          </a:p>
          <a:p>
            <a:pPr marL="0" indent="0">
              <a:buNone/>
            </a:pPr>
            <a:r>
              <a:rPr lang="en-GB" sz="4600" dirty="0">
                <a:solidFill>
                  <a:schemeClr val="bg1">
                    <a:lumMod val="65000"/>
                  </a:schemeClr>
                </a:solidFill>
              </a:rPr>
              <a:t>How do we understand these interactions?</a:t>
            </a:r>
          </a:p>
          <a:p>
            <a:pPr marL="0" indent="0">
              <a:buNone/>
            </a:pPr>
            <a:r>
              <a:rPr lang="en-GB" sz="3300" dirty="0" smtClean="0"/>
              <a:t>	</a:t>
            </a:r>
            <a:r>
              <a:rPr lang="en-GB" sz="3800" dirty="0">
                <a:solidFill>
                  <a:schemeClr val="tx1">
                    <a:lumMod val="95000"/>
                    <a:lumOff val="5000"/>
                  </a:schemeClr>
                </a:solidFill>
              </a:rPr>
              <a:t>Data usually in aggregate, interactions usually individual.</a:t>
            </a:r>
          </a:p>
          <a:p>
            <a:pPr marL="0" indent="0">
              <a:buNone/>
            </a:pPr>
            <a:endParaRPr lang="en-GB" sz="3300" dirty="0">
              <a:solidFill>
                <a:schemeClr val="bg1">
                  <a:lumMod val="65000"/>
                </a:schemeClr>
              </a:solidFill>
            </a:endParaRPr>
          </a:p>
          <a:p>
            <a:pPr marL="0" indent="0">
              <a:buNone/>
            </a:pPr>
            <a:r>
              <a:rPr lang="en-GB" sz="4600" dirty="0">
                <a:solidFill>
                  <a:schemeClr val="bg1">
                    <a:lumMod val="65000"/>
                  </a:schemeClr>
                </a:solidFill>
              </a:rPr>
              <a:t>What can we do about it?</a:t>
            </a:r>
          </a:p>
          <a:p>
            <a:pPr marL="0" indent="0">
              <a:buNone/>
            </a:pPr>
            <a:r>
              <a:rPr lang="en-GB" sz="3300" dirty="0">
                <a:solidFill>
                  <a:schemeClr val="bg1">
                    <a:lumMod val="65000"/>
                  </a:schemeClr>
                </a:solidFill>
              </a:rPr>
              <a:t>	</a:t>
            </a:r>
            <a:r>
              <a:rPr lang="en-GB" sz="3800" dirty="0">
                <a:solidFill>
                  <a:schemeClr val="tx1">
                    <a:lumMod val="95000"/>
                    <a:lumOff val="5000"/>
                  </a:schemeClr>
                </a:solidFill>
              </a:rPr>
              <a:t>Policies usually aggregate, but impacts are felt by individuals.</a:t>
            </a:r>
          </a:p>
        </p:txBody>
      </p:sp>
    </p:spTree>
    <p:extLst>
      <p:ext uri="{BB962C8B-B14F-4D97-AF65-F5344CB8AC3E}">
        <p14:creationId xmlns:p14="http://schemas.microsoft.com/office/powerpoint/2010/main" val="2857408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now</a:t>
            </a:r>
            <a:endParaRPr lang="en-GB"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5024" b="19128"/>
          <a:stretch/>
        </p:blipFill>
        <p:spPr bwMode="auto">
          <a:xfrm>
            <a:off x="-1" y="194873"/>
            <a:ext cx="8669779" cy="666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4774" y="333930"/>
            <a:ext cx="11512446" cy="2554545"/>
          </a:xfrm>
          <a:prstGeom prst="rect">
            <a:avLst/>
          </a:prstGeom>
        </p:spPr>
        <p:txBody>
          <a:bodyPr wrap="square">
            <a:spAutoFit/>
          </a:bodyPr>
          <a:lstStyle/>
          <a:p>
            <a:r>
              <a:rPr lang="en-GB" sz="3200" dirty="0">
                <a:solidFill>
                  <a:schemeClr val="bg1"/>
                </a:solidFill>
              </a:rPr>
              <a:t>More info:</a:t>
            </a:r>
          </a:p>
          <a:p>
            <a:r>
              <a:rPr lang="en-GB" sz="3200" dirty="0">
                <a:solidFill>
                  <a:schemeClr val="bg1"/>
                </a:solidFill>
              </a:rPr>
              <a:t>http://www.geog.leeds.ac.uk/people/a.evans/</a:t>
            </a:r>
          </a:p>
          <a:p>
            <a:r>
              <a:rPr lang="en-GB" sz="3200" dirty="0">
                <a:solidFill>
                  <a:schemeClr val="bg1"/>
                </a:solidFill>
              </a:rPr>
              <a:t>http://www.geog.leeds.ac.uk/courses/other/programming/summer-school/</a:t>
            </a:r>
          </a:p>
          <a:p>
            <a:endParaRPr lang="en-GB" sz="3200" dirty="0">
              <a:solidFill>
                <a:schemeClr val="bg1"/>
              </a:solidFill>
            </a:endParaRPr>
          </a:p>
        </p:txBody>
      </p:sp>
      <p:sp>
        <p:nvSpPr>
          <p:cNvPr id="5" name="Rectangle 4"/>
          <p:cNvSpPr/>
          <p:nvPr/>
        </p:nvSpPr>
        <p:spPr>
          <a:xfrm>
            <a:off x="7435120" y="2312872"/>
            <a:ext cx="4574495" cy="4031873"/>
          </a:xfrm>
          <a:prstGeom prst="rect">
            <a:avLst/>
          </a:prstGeom>
        </p:spPr>
        <p:txBody>
          <a:bodyPr wrap="square">
            <a:spAutoFit/>
          </a:bodyPr>
          <a:lstStyle/>
          <a:p>
            <a:endParaRPr lang="en-GB" sz="3200" dirty="0">
              <a:solidFill>
                <a:schemeClr val="bg1"/>
              </a:solidFill>
            </a:endParaRPr>
          </a:p>
          <a:p>
            <a:r>
              <a:rPr lang="en-GB" sz="3200" dirty="0" smtClean="0">
                <a:solidFill>
                  <a:schemeClr val="bg1"/>
                </a:solidFill>
              </a:rPr>
              <a:t>Thanks: Fellow </a:t>
            </a:r>
            <a:r>
              <a:rPr lang="en-GB" sz="3200" dirty="0">
                <a:solidFill>
                  <a:schemeClr val="bg1"/>
                </a:solidFill>
              </a:rPr>
              <a:t>staff and students, </a:t>
            </a:r>
            <a:r>
              <a:rPr lang="en-GB" sz="3200" dirty="0" smtClean="0">
                <a:solidFill>
                  <a:schemeClr val="bg1"/>
                </a:solidFill>
              </a:rPr>
              <a:t>including</a:t>
            </a:r>
            <a:endParaRPr lang="en-GB" sz="3200" dirty="0">
              <a:solidFill>
                <a:schemeClr val="bg1"/>
              </a:solidFill>
            </a:endParaRPr>
          </a:p>
          <a:p>
            <a:r>
              <a:rPr lang="en-GB" sz="3200" dirty="0">
                <a:solidFill>
                  <a:schemeClr val="bg1"/>
                </a:solidFill>
              </a:rPr>
              <a:t>Jon Ward; Alison </a:t>
            </a:r>
            <a:r>
              <a:rPr lang="en-GB" sz="3200" dirty="0" err="1">
                <a:solidFill>
                  <a:schemeClr val="bg1"/>
                </a:solidFill>
              </a:rPr>
              <a:t>Heppenstall</a:t>
            </a:r>
            <a:r>
              <a:rPr lang="en-GB" sz="3200" dirty="0">
                <a:solidFill>
                  <a:schemeClr val="bg1"/>
                </a:solidFill>
              </a:rPr>
              <a:t>; Hazel Parry; </a:t>
            </a:r>
            <a:r>
              <a:rPr lang="en-GB" sz="3200" dirty="0" err="1">
                <a:solidFill>
                  <a:schemeClr val="bg1"/>
                </a:solidFill>
              </a:rPr>
              <a:t>Tok</a:t>
            </a:r>
            <a:r>
              <a:rPr lang="en-GB" sz="3200" dirty="0">
                <a:solidFill>
                  <a:schemeClr val="bg1"/>
                </a:solidFill>
              </a:rPr>
              <a:t> </a:t>
            </a:r>
            <a:r>
              <a:rPr lang="en-GB" sz="3200" dirty="0" err="1">
                <a:solidFill>
                  <a:schemeClr val="bg1"/>
                </a:solidFill>
              </a:rPr>
              <a:t>Kongmuang</a:t>
            </a:r>
            <a:r>
              <a:rPr lang="en-GB" sz="3200" dirty="0">
                <a:solidFill>
                  <a:schemeClr val="bg1"/>
                </a:solidFill>
              </a:rPr>
              <a:t>; </a:t>
            </a:r>
            <a:r>
              <a:rPr lang="en-GB" sz="3200" dirty="0" err="1">
                <a:solidFill>
                  <a:schemeClr val="bg1"/>
                </a:solidFill>
              </a:rPr>
              <a:t>Bokhwan</a:t>
            </a:r>
            <a:r>
              <a:rPr lang="en-GB" sz="3200" dirty="0">
                <a:solidFill>
                  <a:schemeClr val="bg1"/>
                </a:solidFill>
              </a:rPr>
              <a:t> Kim; Nick Malleson; René Jordan; Dan </a:t>
            </a:r>
            <a:r>
              <a:rPr lang="en-GB" sz="3200" dirty="0" err="1">
                <a:solidFill>
                  <a:schemeClr val="bg1"/>
                </a:solidFill>
              </a:rPr>
              <a:t>Olner</a:t>
            </a:r>
            <a:r>
              <a:rPr lang="en-GB" sz="3200" dirty="0">
                <a:solidFill>
                  <a:schemeClr val="bg1"/>
                </a:solidFill>
              </a:rPr>
              <a:t>.</a:t>
            </a:r>
          </a:p>
        </p:txBody>
      </p:sp>
    </p:spTree>
    <p:extLst>
      <p:ext uri="{BB962C8B-B14F-4D97-AF65-F5344CB8AC3E}">
        <p14:creationId xmlns:p14="http://schemas.microsoft.com/office/powerpoint/2010/main" val="1306782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28" y="731343"/>
            <a:ext cx="10515600" cy="5339673"/>
          </a:xfrm>
        </p:spPr>
        <p:txBody>
          <a:bodyPr>
            <a:normAutofit fontScale="92500" lnSpcReduction="10000"/>
          </a:bodyPr>
          <a:lstStyle/>
          <a:p>
            <a:pPr marL="0" indent="0">
              <a:buNone/>
            </a:pPr>
            <a:endParaRPr lang="en-GB" dirty="0" smtClean="0"/>
          </a:p>
          <a:p>
            <a:pPr marL="0" indent="0">
              <a:buNone/>
            </a:pPr>
            <a:r>
              <a:rPr lang="en-GB" sz="5200" dirty="0" smtClean="0"/>
              <a:t>Space-time</a:t>
            </a:r>
          </a:p>
          <a:p>
            <a:pPr marL="0" indent="0">
              <a:buNone/>
            </a:pPr>
            <a:endParaRPr lang="en-GB" sz="4800" dirty="0"/>
          </a:p>
          <a:p>
            <a:pPr marL="0" indent="0">
              <a:buNone/>
            </a:pPr>
            <a:r>
              <a:rPr lang="en-GB" sz="3900" dirty="0" smtClean="0"/>
              <a:t>We generally assume behaviours work out over the same space (structure/resolution) and time (beat/Markovian properties). </a:t>
            </a:r>
          </a:p>
          <a:p>
            <a:pPr marL="0" indent="0">
              <a:buNone/>
            </a:pPr>
            <a:endParaRPr lang="en-GB" sz="3900" dirty="0"/>
          </a:p>
          <a:p>
            <a:pPr marL="0" indent="0">
              <a:buNone/>
            </a:pPr>
            <a:r>
              <a:rPr lang="en-GB" sz="3900" dirty="0" smtClean="0"/>
              <a:t>While models can cope with a different beat and geography, when we analyse behaviours in aggregate, the assumption often isn’t examined.</a:t>
            </a:r>
            <a:endParaRPr lang="en-GB" sz="3900" dirty="0"/>
          </a:p>
        </p:txBody>
      </p:sp>
    </p:spTree>
    <p:extLst>
      <p:ext uri="{BB962C8B-B14F-4D97-AF65-F5344CB8AC3E}">
        <p14:creationId xmlns:p14="http://schemas.microsoft.com/office/powerpoint/2010/main" val="19720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655" y="974361"/>
            <a:ext cx="11212643" cy="5516380"/>
          </a:xfrm>
        </p:spPr>
        <p:txBody>
          <a:bodyPr>
            <a:normAutofit/>
          </a:bodyPr>
          <a:lstStyle/>
          <a:p>
            <a:pPr marL="0" indent="0">
              <a:buNone/>
            </a:pPr>
            <a:r>
              <a:rPr lang="en-GB" sz="4800" dirty="0"/>
              <a:t>How do we construct the </a:t>
            </a:r>
            <a:r>
              <a:rPr lang="en-GB" sz="4800" dirty="0" smtClean="0"/>
              <a:t>“correct” </a:t>
            </a:r>
            <a:r>
              <a:rPr lang="en-GB" sz="4800" dirty="0"/>
              <a:t>model?</a:t>
            </a:r>
          </a:p>
          <a:p>
            <a:pPr marL="0" indent="0">
              <a:buNone/>
            </a:pPr>
            <a:endParaRPr lang="en-GB" sz="3600" dirty="0"/>
          </a:p>
          <a:p>
            <a:pPr marL="0" indent="0">
              <a:buNone/>
            </a:pPr>
            <a:r>
              <a:rPr lang="en-GB" sz="3600" dirty="0" smtClean="0"/>
              <a:t>Over-commitment to </a:t>
            </a:r>
            <a:r>
              <a:rPr lang="en-GB" sz="3600" dirty="0"/>
              <a:t>“pure” agent models. </a:t>
            </a:r>
            <a:endParaRPr lang="en-GB" sz="3600" dirty="0" smtClean="0"/>
          </a:p>
          <a:p>
            <a:pPr marL="0" indent="0">
              <a:buNone/>
            </a:pPr>
            <a:endParaRPr lang="en-GB" sz="3600" dirty="0"/>
          </a:p>
          <a:p>
            <a:pPr marL="0" indent="0">
              <a:buNone/>
            </a:pPr>
            <a:r>
              <a:rPr lang="en-GB" sz="3600" dirty="0"/>
              <a:t>To what degree are some things not </a:t>
            </a:r>
            <a:r>
              <a:rPr lang="en-GB" sz="3600" dirty="0" err="1" smtClean="0"/>
              <a:t>modellable</a:t>
            </a:r>
            <a:r>
              <a:rPr lang="en-GB" sz="3600" dirty="0" smtClean="0"/>
              <a:t> </a:t>
            </a:r>
            <a:r>
              <a:rPr lang="en-GB" sz="3600" dirty="0"/>
              <a:t>by an object orientated view of the </a:t>
            </a:r>
            <a:r>
              <a:rPr lang="en-GB" sz="3600" dirty="0" smtClean="0"/>
              <a:t>world</a:t>
            </a:r>
          </a:p>
          <a:p>
            <a:pPr marL="0" indent="0">
              <a:buNone/>
            </a:pPr>
            <a:r>
              <a:rPr lang="en-GB" sz="3600" dirty="0" smtClean="0"/>
              <a:t> </a:t>
            </a:r>
            <a:r>
              <a:rPr lang="en-GB" sz="3600" dirty="0"/>
              <a:t>(e.g. fuzzy geographical areas; other </a:t>
            </a:r>
            <a:r>
              <a:rPr lang="en-GB" sz="3600" dirty="0" err="1"/>
              <a:t>sorities</a:t>
            </a:r>
            <a:r>
              <a:rPr lang="en-GB" sz="3600" dirty="0"/>
              <a:t> issues).</a:t>
            </a:r>
          </a:p>
          <a:p>
            <a:pPr marL="0" indent="0">
              <a:buNone/>
            </a:pPr>
            <a:endParaRPr lang="en-GB" sz="3600" dirty="0" smtClean="0"/>
          </a:p>
          <a:p>
            <a:pPr marL="0" indent="0">
              <a:buNone/>
            </a:pPr>
            <a:endParaRPr lang="en-GB" dirty="0"/>
          </a:p>
        </p:txBody>
      </p:sp>
    </p:spTree>
    <p:extLst>
      <p:ext uri="{BB962C8B-B14F-4D97-AF65-F5344CB8AC3E}">
        <p14:creationId xmlns:p14="http://schemas.microsoft.com/office/powerpoint/2010/main" val="3336334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sz="3600" dirty="0" smtClean="0"/>
              <a:t>What is the relationship between model parameters and reality?</a:t>
            </a:r>
          </a:p>
          <a:p>
            <a:pPr marL="0" indent="0">
              <a:buNone/>
            </a:pPr>
            <a:endParaRPr lang="en-GB" sz="3600" dirty="0" smtClean="0"/>
          </a:p>
          <a:p>
            <a:pPr marL="0" indent="0">
              <a:buNone/>
            </a:pPr>
            <a:r>
              <a:rPr lang="en-GB" sz="3600" dirty="0" smtClean="0"/>
              <a:t>Massively parameterised models might fit lots of things. However, they can’t fit *anything*.</a:t>
            </a:r>
          </a:p>
          <a:p>
            <a:pPr marL="0" indent="0">
              <a:buNone/>
            </a:pPr>
            <a:endParaRPr lang="en-GB" sz="3600" dirty="0" smtClean="0"/>
          </a:p>
          <a:p>
            <a:pPr marL="0" indent="0">
              <a:buNone/>
            </a:pPr>
            <a:r>
              <a:rPr lang="en-GB" sz="3600" dirty="0" smtClean="0"/>
              <a:t>Models are a dialogue between the world and scientists. Calibration tells you something about how the world is if it matches your model. It is an investigatory  tool.</a:t>
            </a:r>
          </a:p>
          <a:p>
            <a:pPr marL="0" indent="0">
              <a:buNone/>
            </a:pPr>
            <a:endParaRPr lang="en-GB" dirty="0"/>
          </a:p>
        </p:txBody>
      </p:sp>
    </p:spTree>
    <p:extLst>
      <p:ext uri="{BB962C8B-B14F-4D97-AF65-F5344CB8AC3E}">
        <p14:creationId xmlns:p14="http://schemas.microsoft.com/office/powerpoint/2010/main" val="47012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now</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24" b="19128"/>
          <a:stretch/>
        </p:blipFill>
        <p:spPr bwMode="auto">
          <a:xfrm>
            <a:off x="-1" y="194873"/>
            <a:ext cx="8669779" cy="666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7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a:bodyPr>
          <a:lstStyle/>
          <a:p>
            <a:pPr marL="0" indent="0">
              <a:buNone/>
            </a:pPr>
            <a:r>
              <a:rPr lang="en-GB" sz="4800" dirty="0" smtClean="0"/>
              <a:t>The modelling process</a:t>
            </a:r>
          </a:p>
          <a:p>
            <a:pPr marL="0" indent="0">
              <a:buNone/>
            </a:pPr>
            <a:r>
              <a:rPr lang="en-GB" dirty="0" smtClean="0"/>
              <a:t>	</a:t>
            </a:r>
          </a:p>
          <a:p>
            <a:pPr marL="0" indent="0">
              <a:buNone/>
            </a:pPr>
            <a:r>
              <a:rPr lang="en-GB" dirty="0" smtClean="0"/>
              <a:t>			</a:t>
            </a:r>
            <a:r>
              <a:rPr lang="en-GB" sz="3600" dirty="0" smtClean="0"/>
              <a:t>Behavioural identification</a:t>
            </a:r>
          </a:p>
          <a:p>
            <a:pPr marL="0" indent="0">
              <a:buNone/>
            </a:pPr>
            <a:r>
              <a:rPr lang="en-GB" sz="3600" dirty="0" smtClean="0"/>
              <a:t>			Model construction</a:t>
            </a:r>
          </a:p>
          <a:p>
            <a:pPr marL="0" indent="0">
              <a:buNone/>
            </a:pPr>
            <a:r>
              <a:rPr lang="en-GB" sz="3600" dirty="0" smtClean="0"/>
              <a:t>			Model calibration</a:t>
            </a:r>
          </a:p>
          <a:p>
            <a:pPr marL="0" indent="0">
              <a:buNone/>
            </a:pPr>
            <a:r>
              <a:rPr lang="en-GB" sz="3600" dirty="0" smtClean="0"/>
              <a:t>			Model validation and error assessment</a:t>
            </a:r>
          </a:p>
          <a:p>
            <a:pPr marL="0" indent="0">
              <a:buNone/>
            </a:pPr>
            <a:r>
              <a:rPr lang="en-GB" sz="3600" dirty="0" smtClean="0"/>
              <a:t>			Model use and reuse</a:t>
            </a:r>
            <a:endParaRPr lang="en-GB" sz="3600" dirty="0"/>
          </a:p>
        </p:txBody>
      </p:sp>
    </p:spTree>
    <p:extLst>
      <p:ext uri="{BB962C8B-B14F-4D97-AF65-F5344CB8AC3E}">
        <p14:creationId xmlns:p14="http://schemas.microsoft.com/office/powerpoint/2010/main" val="3512171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a:bodyPr>
          <a:lstStyle/>
          <a:p>
            <a:pPr marL="0" indent="0">
              <a:buNone/>
            </a:pPr>
            <a:r>
              <a:rPr lang="en-GB" sz="4800" dirty="0" smtClean="0"/>
              <a:t>The modelling process</a:t>
            </a:r>
          </a:p>
          <a:p>
            <a:pPr marL="0" indent="0">
              <a:buNone/>
            </a:pPr>
            <a:r>
              <a:rPr lang="en-GB" dirty="0" smtClean="0"/>
              <a:t>	</a:t>
            </a:r>
          </a:p>
          <a:p>
            <a:pPr marL="0" indent="0">
              <a:buNone/>
            </a:pPr>
            <a:r>
              <a:rPr lang="en-GB" dirty="0" smtClean="0"/>
              <a:t>			</a:t>
            </a:r>
            <a:r>
              <a:rPr lang="en-GB" sz="4000" dirty="0" smtClean="0"/>
              <a:t>Behavioural identification</a:t>
            </a:r>
          </a:p>
          <a:p>
            <a:pPr marL="0" indent="0">
              <a:buNone/>
            </a:pPr>
            <a:r>
              <a:rPr lang="en-GB" sz="3600" dirty="0" smtClean="0"/>
              <a:t>			</a:t>
            </a:r>
            <a:r>
              <a:rPr lang="en-GB" sz="3600" dirty="0" smtClean="0">
                <a:solidFill>
                  <a:schemeClr val="bg1">
                    <a:lumMod val="50000"/>
                  </a:schemeClr>
                </a:solidFill>
              </a:rPr>
              <a:t>Model construction</a:t>
            </a:r>
          </a:p>
          <a:p>
            <a:pPr marL="0" indent="0">
              <a:buNone/>
            </a:pPr>
            <a:r>
              <a:rPr lang="en-GB" sz="3600" dirty="0" smtClean="0">
                <a:solidFill>
                  <a:schemeClr val="bg1">
                    <a:lumMod val="50000"/>
                  </a:schemeClr>
                </a:solidFill>
              </a:rPr>
              <a:t>		</a:t>
            </a:r>
            <a:r>
              <a:rPr lang="en-GB" sz="3600" dirty="0" smtClean="0">
                <a:solidFill>
                  <a:schemeClr val="bg1">
                    <a:lumMod val="65000"/>
                  </a:schemeClr>
                </a:solidFill>
              </a:rPr>
              <a:t>	</a:t>
            </a:r>
            <a:r>
              <a:rPr lang="en-GB" sz="3200" dirty="0" smtClean="0">
                <a:solidFill>
                  <a:schemeClr val="bg1">
                    <a:lumMod val="65000"/>
                  </a:schemeClr>
                </a:solidFill>
              </a:rPr>
              <a:t>Model calibration</a:t>
            </a:r>
          </a:p>
          <a:p>
            <a:pPr marL="0" indent="0">
              <a:buNone/>
            </a:pPr>
            <a:r>
              <a:rPr lang="en-GB" sz="3600" dirty="0" smtClean="0">
                <a:solidFill>
                  <a:schemeClr val="bg1">
                    <a:lumMod val="65000"/>
                  </a:schemeClr>
                </a:solidFill>
              </a:rPr>
              <a:t>			</a:t>
            </a:r>
            <a:r>
              <a:rPr lang="en-GB" dirty="0" smtClean="0">
                <a:solidFill>
                  <a:schemeClr val="bg1">
                    <a:lumMod val="75000"/>
                  </a:schemeClr>
                </a:solidFill>
              </a:rPr>
              <a:t>Model validation and error assessment</a:t>
            </a:r>
            <a:endParaRPr lang="en-GB" sz="3200" dirty="0" smtClean="0">
              <a:solidFill>
                <a:schemeClr val="bg1">
                  <a:lumMod val="75000"/>
                </a:schemeClr>
              </a:solidFill>
            </a:endParaRPr>
          </a:p>
          <a:p>
            <a:pPr marL="0" indent="0">
              <a:buNone/>
            </a:pPr>
            <a:r>
              <a:rPr lang="en-GB" sz="3200" dirty="0" smtClean="0">
                <a:solidFill>
                  <a:schemeClr val="bg1">
                    <a:lumMod val="75000"/>
                  </a:schemeClr>
                </a:solidFill>
              </a:rPr>
              <a:t>		</a:t>
            </a:r>
            <a:r>
              <a:rPr lang="en-GB" dirty="0" smtClean="0">
                <a:solidFill>
                  <a:schemeClr val="bg1">
                    <a:lumMod val="75000"/>
                  </a:schemeClr>
                </a:solidFill>
              </a:rPr>
              <a:t>	</a:t>
            </a:r>
            <a:r>
              <a:rPr lang="en-GB" sz="2400" dirty="0" smtClean="0">
                <a:solidFill>
                  <a:schemeClr val="bg1">
                    <a:lumMod val="75000"/>
                  </a:schemeClr>
                </a:solidFill>
              </a:rPr>
              <a:t>Model use and reuse</a:t>
            </a:r>
            <a:endParaRPr lang="en-GB" sz="2400" dirty="0">
              <a:solidFill>
                <a:schemeClr val="bg1">
                  <a:lumMod val="75000"/>
                </a:schemeClr>
              </a:solidFill>
            </a:endParaRPr>
          </a:p>
        </p:txBody>
      </p:sp>
    </p:spTree>
    <p:extLst>
      <p:ext uri="{BB962C8B-B14F-4D97-AF65-F5344CB8AC3E}">
        <p14:creationId xmlns:p14="http://schemas.microsoft.com/office/powerpoint/2010/main" val="115638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6171"/>
            <a:ext cx="10515600" cy="5240792"/>
          </a:xfrm>
        </p:spPr>
        <p:txBody>
          <a:bodyPr>
            <a:normAutofit/>
          </a:bodyPr>
          <a:lstStyle/>
          <a:p>
            <a:pPr marL="0" indent="0">
              <a:buNone/>
            </a:pPr>
            <a:r>
              <a:rPr lang="en-GB" sz="4800" dirty="0"/>
              <a:t>Behavioural </a:t>
            </a:r>
            <a:r>
              <a:rPr lang="en-GB" sz="4800" dirty="0" smtClean="0"/>
              <a:t>identification</a:t>
            </a:r>
          </a:p>
          <a:p>
            <a:pPr marL="0" indent="0">
              <a:buNone/>
            </a:pPr>
            <a:endParaRPr lang="en-GB" dirty="0"/>
          </a:p>
          <a:p>
            <a:pPr marL="0" indent="0">
              <a:buNone/>
            </a:pPr>
            <a:r>
              <a:rPr lang="en-GB" sz="3200" dirty="0" smtClean="0"/>
              <a:t>ABM </a:t>
            </a:r>
            <a:r>
              <a:rPr lang="en-GB" sz="3200" dirty="0" smtClean="0"/>
              <a:t>generally start from behavioural rules understood at the individual level.</a:t>
            </a:r>
          </a:p>
          <a:p>
            <a:pPr marL="0" indent="0">
              <a:buNone/>
            </a:pPr>
            <a:r>
              <a:rPr lang="en-GB" sz="3200" dirty="0" smtClean="0"/>
              <a:t>Nevertheless, many are culturally specific and the data is very sparse and admits multiple interpretations.</a:t>
            </a:r>
          </a:p>
          <a:p>
            <a:pPr marL="0" indent="0">
              <a:buNone/>
            </a:pPr>
            <a:r>
              <a:rPr lang="en-GB" sz="3200" dirty="0" smtClean="0"/>
              <a:t>Conversely, we have plenty of aggregate data.</a:t>
            </a:r>
          </a:p>
          <a:p>
            <a:pPr marL="0" indent="0">
              <a:buNone/>
            </a:pPr>
            <a:r>
              <a:rPr lang="en-GB" sz="3200" dirty="0" smtClean="0"/>
              <a:t>Can we move from such patterns to rulesets?</a:t>
            </a:r>
          </a:p>
        </p:txBody>
      </p:sp>
    </p:spTree>
    <p:extLst>
      <p:ext uri="{BB962C8B-B14F-4D97-AF65-F5344CB8AC3E}">
        <p14:creationId xmlns:p14="http://schemas.microsoft.com/office/powerpoint/2010/main" val="720072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trol.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95500" y="0"/>
            <a:ext cx="8001000" cy="6858000"/>
          </a:xfrm>
          <a:prstGeom prst="rect">
            <a:avLst/>
          </a:prstGeom>
        </p:spPr>
      </p:pic>
    </p:spTree>
    <p:extLst>
      <p:ext uri="{BB962C8B-B14F-4D97-AF65-F5344CB8AC3E}">
        <p14:creationId xmlns:p14="http://schemas.microsoft.com/office/powerpoint/2010/main" val="290874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3528</Words>
  <Application>Microsoft Office PowerPoint</Application>
  <PresentationFormat>Widescreen</PresentationFormat>
  <Paragraphs>342</Paragraphs>
  <Slides>43</Slides>
  <Notes>25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Current Challenges in Agent Based Modelling of Social and Ecological Systems</vt:lpstr>
      <vt:lpstr>PowerPoint Presentation</vt:lpstr>
      <vt:lpstr>PowerPoint Presentation</vt:lpstr>
      <vt:lpstr>PowerPoint Presentation</vt:lpstr>
      <vt:lpstr>Models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Models now</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Challenges in Agent Based Modelling of Social and Ecological Systems</dc:title>
  <dc:creator>Andrew Evans</dc:creator>
  <cp:lastModifiedBy>Andy Evans</cp:lastModifiedBy>
  <cp:revision>89</cp:revision>
  <dcterms:created xsi:type="dcterms:W3CDTF">2016-05-11T09:25:24Z</dcterms:created>
  <dcterms:modified xsi:type="dcterms:W3CDTF">2016-05-12T11:51:10Z</dcterms:modified>
</cp:coreProperties>
</file>