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4" r:id="rId3"/>
    <p:sldId id="265" r:id="rId4"/>
    <p:sldId id="266" r:id="rId5"/>
    <p:sldId id="258" r:id="rId6"/>
    <p:sldId id="259" r:id="rId7"/>
    <p:sldId id="260" r:id="rId8"/>
    <p:sldId id="261" r:id="rId9"/>
    <p:sldId id="262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5" r:id="rId19"/>
    <p:sldId id="277" r:id="rId20"/>
    <p:sldId id="278" r:id="rId21"/>
    <p:sldId id="279" r:id="rId22"/>
    <p:sldId id="263" r:id="rId23"/>
    <p:sldId id="267" r:id="rId24"/>
    <p:sldId id="25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2BF66-4E1A-469F-8010-92791EBBB474}" type="datetimeFigureOut">
              <a:rPr lang="en-GB" smtClean="0"/>
              <a:t>18/01/2016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FB921-AA19-4E52-A9F4-03461E880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971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360D6-63AD-4B3B-8A06-B0312E02103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444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advantages</a:t>
            </a:r>
            <a:r>
              <a:rPr lang="en-GB" baseline="0" dirty="0" smtClean="0"/>
              <a:t> of ABM. The Ecological Fallacy is assuming an individual matches a group description because they live in an area where that group dominates.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360D6-63AD-4B3B-8A06-B0312E02103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046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Some details of how ABM are set</a:t>
            </a:r>
            <a:r>
              <a:rPr lang="en-GB" baseline="0" dirty="0" smtClean="0"/>
              <a:t> up and run.</a:t>
            </a:r>
          </a:p>
          <a:p>
            <a:r>
              <a:rPr lang="en-GB" baseline="0" dirty="0" smtClean="0"/>
              <a:t>One element of this is calibration – that is, adjusting the model so it better matches the real world.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360D6-63AD-4B3B-8A06-B0312E02103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310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Traditionally</a:t>
            </a:r>
            <a:r>
              <a:rPr lang="en-GB" baseline="0" dirty="0" smtClean="0"/>
              <a:t> ABM ran once and made a prediction of some system state. Now, however, we have streamed data about individuals (for example, mobile phone location), which means potentially we could engage with continual calibration and model improvement.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360D6-63AD-4B3B-8A06-B0312E02103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509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360D6-63AD-4B3B-8A06-B0312E02103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460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7705-FB61-42A6-A236-7C2A858AF891}" type="datetimeFigureOut">
              <a:rPr lang="en-GB" smtClean="0"/>
              <a:t>18/01/2016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786F-8016-45BD-A6C6-766BAC37FF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576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7705-FB61-42A6-A236-7C2A858AF891}" type="datetimeFigureOut">
              <a:rPr lang="en-GB" smtClean="0"/>
              <a:t>18/01/2016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786F-8016-45BD-A6C6-766BAC37FF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99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7705-FB61-42A6-A236-7C2A858AF891}" type="datetimeFigureOut">
              <a:rPr lang="en-GB" smtClean="0"/>
              <a:t>18/01/2016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786F-8016-45BD-A6C6-766BAC37FF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48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7705-FB61-42A6-A236-7C2A858AF891}" type="datetimeFigureOut">
              <a:rPr lang="en-GB" smtClean="0"/>
              <a:t>18/01/2016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786F-8016-45BD-A6C6-766BAC37FF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284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7705-FB61-42A6-A236-7C2A858AF891}" type="datetimeFigureOut">
              <a:rPr lang="en-GB" smtClean="0"/>
              <a:t>18/01/2016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786F-8016-45BD-A6C6-766BAC37FF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93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7705-FB61-42A6-A236-7C2A858AF891}" type="datetimeFigureOut">
              <a:rPr lang="en-GB" smtClean="0"/>
              <a:t>18/01/2016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786F-8016-45BD-A6C6-766BAC37FF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555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7705-FB61-42A6-A236-7C2A858AF891}" type="datetimeFigureOut">
              <a:rPr lang="en-GB" smtClean="0"/>
              <a:t>18/01/2016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786F-8016-45BD-A6C6-766BAC37FF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66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7705-FB61-42A6-A236-7C2A858AF891}" type="datetimeFigureOut">
              <a:rPr lang="en-GB" smtClean="0"/>
              <a:t>18/01/2016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786F-8016-45BD-A6C6-766BAC37FF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87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7705-FB61-42A6-A236-7C2A858AF891}" type="datetimeFigureOut">
              <a:rPr lang="en-GB" smtClean="0"/>
              <a:t>18/01/2016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786F-8016-45BD-A6C6-766BAC37FF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74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7705-FB61-42A6-A236-7C2A858AF891}" type="datetimeFigureOut">
              <a:rPr lang="en-GB" smtClean="0"/>
              <a:t>18/01/2016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786F-8016-45BD-A6C6-766BAC37FF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93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7705-FB61-42A6-A236-7C2A858AF891}" type="datetimeFigureOut">
              <a:rPr lang="en-GB" smtClean="0"/>
              <a:t>18/01/2016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786F-8016-45BD-A6C6-766BAC37FF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58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C7705-FB61-42A6-A236-7C2A858AF891}" type="datetimeFigureOut">
              <a:rPr lang="en-GB" smtClean="0"/>
              <a:t>18/01/2016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9786F-8016-45BD-A6C6-766BAC37FF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28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MassAtLeeds/DataAssimilation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.leeds.ac.uk/index.php?id=263&amp;uid=1316" TargetMode="External"/><Relationship Id="rId2" Type="http://schemas.openxmlformats.org/officeDocument/2006/relationships/hyperlink" Target="http://www.geog.leeds.ac.uk/people/a.evan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MassAtLeeds/DataAssimilation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GB" dirty="0" smtClean="0"/>
              <a:t>Implementing Dynamic Data Assimilation in the Social Sciences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GB" dirty="0" smtClean="0"/>
              <a:t>Andy Evans</a:t>
            </a:r>
          </a:p>
          <a:p>
            <a:pPr algn="r"/>
            <a:r>
              <a:rPr lang="en-GB" dirty="0" smtClean="0"/>
              <a:t>Centre for Spatial Analysis and Policy</a:t>
            </a:r>
          </a:p>
          <a:p>
            <a:pPr algn="r"/>
            <a:r>
              <a:rPr lang="en-GB" dirty="0" smtClean="0"/>
              <a:t>With: Jon Ward, Mathematics; Nick Malleson, CSAP; Andy Newing, CSAP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578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Dynamic Data Assimilation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Used in meteorology and hydrology to constrain models closer to reality.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Nonlinear models predict near future well, but diverge over time.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Either:</a:t>
            </a:r>
          </a:p>
          <a:p>
            <a:pPr marL="0" indent="0">
              <a:buNone/>
            </a:pPr>
            <a:r>
              <a:rPr lang="en-GB" dirty="0" smtClean="0"/>
              <a:t>Restart model with new (</a:t>
            </a:r>
            <a:r>
              <a:rPr lang="en-GB" dirty="0" smtClean="0"/>
              <a:t>real or closer) </a:t>
            </a:r>
            <a:r>
              <a:rPr lang="en-GB" dirty="0" smtClean="0"/>
              <a:t>starting data every so often.</a:t>
            </a:r>
          </a:p>
          <a:p>
            <a:pPr marL="0" indent="0">
              <a:buNone/>
            </a:pPr>
            <a:r>
              <a:rPr lang="en-GB" dirty="0" smtClean="0"/>
              <a:t>Or:</a:t>
            </a:r>
          </a:p>
          <a:p>
            <a:pPr marL="0" indent="0">
              <a:buNone/>
            </a:pPr>
            <a:r>
              <a:rPr lang="en-GB" dirty="0" smtClean="0"/>
              <a:t>Adjust parameters in the model to better match reality predicted.</a:t>
            </a:r>
          </a:p>
          <a:p>
            <a:pPr marL="0" indent="0">
              <a:buNone/>
            </a:pPr>
            <a:r>
              <a:rPr lang="en-GB" dirty="0" smtClean="0"/>
              <a:t>Or both.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3994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How?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Models usually hand calibrated, or parameter sweeps.</a:t>
            </a:r>
          </a:p>
          <a:p>
            <a:pPr marL="0" indent="0">
              <a:buNone/>
            </a:pPr>
            <a:r>
              <a:rPr lang="en-GB" dirty="0" smtClean="0"/>
              <a:t>Sometimes calibrated with </a:t>
            </a:r>
            <a:r>
              <a:rPr lang="en-GB" dirty="0" smtClean="0"/>
              <a:t>Genetic </a:t>
            </a:r>
            <a:r>
              <a:rPr lang="en-GB" dirty="0"/>
              <a:t>A</a:t>
            </a:r>
            <a:r>
              <a:rPr lang="en-GB" dirty="0" smtClean="0"/>
              <a:t>lgorithms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Run 50 models, work out which parameters are best, use these as the starting point for automatically generating some new models. Repeat.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Heavy on model runs – may require hundreds or thousands of runs.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483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Ensemble </a:t>
            </a:r>
            <a:r>
              <a:rPr lang="en-GB" dirty="0" err="1" smtClean="0"/>
              <a:t>Kalman</a:t>
            </a:r>
            <a:r>
              <a:rPr lang="en-GB" dirty="0" smtClean="0"/>
              <a:t> Filters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Runs a distribution of models – less than GAs (?)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As data comes in…</a:t>
            </a:r>
          </a:p>
          <a:p>
            <a:pPr marL="0" indent="0">
              <a:buNone/>
            </a:pPr>
            <a:r>
              <a:rPr lang="en-GB" dirty="0" smtClean="0"/>
              <a:t>Shifts model state (starting conditions and parameters) closer to something that would have given good predictions, based on error.</a:t>
            </a:r>
          </a:p>
          <a:p>
            <a:pPr marL="0" indent="0">
              <a:buNone/>
            </a:pPr>
            <a:r>
              <a:rPr lang="en-GB" dirty="0"/>
              <a:t>Use relationships between inputs, outputs, and parameters to develop a mechanism to adjust </a:t>
            </a:r>
            <a:r>
              <a:rPr lang="en-GB" dirty="0" smtClean="0"/>
              <a:t>these model states.</a:t>
            </a:r>
          </a:p>
          <a:p>
            <a:pPr marL="0" indent="0">
              <a:buNone/>
            </a:pPr>
            <a:r>
              <a:rPr lang="en-GB" dirty="0" smtClean="0"/>
              <a:t>Uses the new states as the starting conditions for the next iteration.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3678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Maths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While a lot has been published on EKF, it is largely tied into the maths of the models. </a:t>
            </a:r>
          </a:p>
          <a:p>
            <a:pPr marL="0" indent="0">
              <a:buNone/>
            </a:pPr>
            <a:r>
              <a:rPr lang="en-GB" dirty="0" smtClean="0"/>
              <a:t>Unfortunately, they don’t match up with, e.g. ABM.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Weather models generally based on differential equations, with functions generally </a:t>
            </a:r>
            <a:r>
              <a:rPr lang="en-GB" dirty="0" err="1" smtClean="0"/>
              <a:t>linearised</a:t>
            </a:r>
            <a:r>
              <a:rPr lang="en-GB" dirty="0" smtClean="0"/>
              <a:t> mathematically.</a:t>
            </a:r>
          </a:p>
          <a:p>
            <a:pPr marL="0" indent="0">
              <a:buNone/>
            </a:pPr>
            <a:r>
              <a:rPr lang="en-GB" dirty="0" smtClean="0"/>
              <a:t>ABM generally based on behavioural rules (e.g. if-this-then) and generally therefore </a:t>
            </a:r>
            <a:r>
              <a:rPr lang="en-GB" dirty="0" err="1" smtClean="0"/>
              <a:t>entrenchedly</a:t>
            </a:r>
            <a:r>
              <a:rPr lang="en-GB" dirty="0" smtClean="0"/>
              <a:t> non-linear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068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Maths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2383"/>
            <a:ext cx="10515600" cy="384458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Dis-entangling the EKF from the model maths is tricky as we’re applying it to a model type that it wasn’t developed for.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Useful to have a mathematician on board.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160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err="1" smtClean="0"/>
              <a:t>Seedcorn</a:t>
            </a:r>
            <a:r>
              <a:rPr lang="en-GB" dirty="0" smtClean="0"/>
              <a:t> funds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442" y="208688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Holed up in a workshop centre for three days.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Cranked through:</a:t>
            </a:r>
          </a:p>
          <a:p>
            <a:pPr marL="0" indent="0">
              <a:buNone/>
            </a:pPr>
            <a:r>
              <a:rPr lang="en-GB" dirty="0" smtClean="0"/>
              <a:t>Understanding the practical issues.</a:t>
            </a:r>
          </a:p>
          <a:p>
            <a:pPr marL="0" indent="0">
              <a:buNone/>
            </a:pPr>
            <a:r>
              <a:rPr lang="en-GB" dirty="0" smtClean="0"/>
              <a:t>Understanding each other’s vocabulary.</a:t>
            </a:r>
          </a:p>
          <a:p>
            <a:pPr marL="0" indent="0">
              <a:buNone/>
            </a:pPr>
            <a:r>
              <a:rPr lang="en-GB" dirty="0" smtClean="0"/>
              <a:t>Building some initial software.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687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390" y="2266122"/>
            <a:ext cx="10819410" cy="430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Rapidly gave up on Spatial Interaction Models, as most weren’t convinced on the practical applications. ABM more interesting!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Built a ‘toy’ ABM to experiment.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27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Model: Cops </a:t>
            </a:r>
            <a:r>
              <a:rPr lang="en-GB" dirty="0"/>
              <a:t>and </a:t>
            </a:r>
            <a:r>
              <a:rPr lang="en-GB" dirty="0" smtClean="0"/>
              <a:t>Robbers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38" y="1690688"/>
            <a:ext cx="10515600" cy="45337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Robbers </a:t>
            </a:r>
            <a:r>
              <a:rPr lang="en-GB" dirty="0"/>
              <a:t>will take gold from other robbers they meet, but also take it from the </a:t>
            </a:r>
            <a:r>
              <a:rPr lang="en-GB" dirty="0" smtClean="0"/>
              <a:t>environment (banks).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Cops will take gold from robbers, and then arrest them, removing them from </a:t>
            </a:r>
            <a:r>
              <a:rPr lang="en-GB" dirty="0" smtClean="0"/>
              <a:t>the model.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Both move randomly.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Gold collected by </a:t>
            </a:r>
            <a:r>
              <a:rPr lang="en-GB" dirty="0" smtClean="0"/>
              <a:t>cops over time </a:t>
            </a:r>
            <a:r>
              <a:rPr lang="en-GB" dirty="0" smtClean="0"/>
              <a:t>is therefore dependent on the density of cops, robbers, and banks.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8416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390" y="1881809"/>
            <a:ext cx="10819410" cy="4685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Ran to generate data we knew the parameters of, then looked at estimating parameters.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In two days, basically had model, parameter sweeper, and an optimiser. </a:t>
            </a:r>
          </a:p>
          <a:p>
            <a:pPr marL="0" indent="0">
              <a:buNone/>
            </a:pPr>
            <a:r>
              <a:rPr lang="en-GB" dirty="0" smtClean="0"/>
              <a:t>However, this was static (single-shot) optimisation, rather than DDA.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github.com/MassAtLeeds/DataAssimilation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7716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Model II: Urban population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50767"/>
            <a:ext cx="5986670" cy="362619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Model to look at the number of people in Leeds.</a:t>
            </a:r>
          </a:p>
          <a:p>
            <a:pPr marL="0" indent="0">
              <a:buNone/>
            </a:pPr>
            <a:r>
              <a:rPr lang="en-GB" dirty="0" smtClean="0"/>
              <a:t>Calibrated and constrained by hourly footfall data from CCTV.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682" y="2550767"/>
            <a:ext cx="4172118" cy="376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80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The Problem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Societies very complex.</a:t>
            </a:r>
          </a:p>
          <a:p>
            <a:pPr marL="0" indent="0">
              <a:buNone/>
            </a:pPr>
            <a:r>
              <a:rPr lang="en-GB" dirty="0" smtClean="0"/>
              <a:t>They are also reactive to information about themselves.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This makes predictive modelling complicated.</a:t>
            </a:r>
          </a:p>
          <a:p>
            <a:pPr marL="0" indent="0">
              <a:buNone/>
            </a:pPr>
            <a:r>
              <a:rPr lang="en-GB" dirty="0" smtClean="0"/>
              <a:t>We’d like to predict policy impacts, but we’d also like to design more reactive policies.</a:t>
            </a:r>
          </a:p>
          <a:p>
            <a:pPr marL="0" indent="0">
              <a:buNone/>
            </a:pPr>
            <a:r>
              <a:rPr lang="en-GB" dirty="0" smtClean="0"/>
              <a:t>Modelling also about understanding – how much some variable affects society.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9714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Model 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409" y="198465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Proper Ensemble </a:t>
            </a:r>
            <a:r>
              <a:rPr lang="en-GB" dirty="0" err="1" smtClean="0"/>
              <a:t>Kalman</a:t>
            </a:r>
            <a:r>
              <a:rPr lang="en-GB" dirty="0" smtClean="0"/>
              <a:t> Filter.</a:t>
            </a:r>
          </a:p>
          <a:p>
            <a:pPr marL="0" indent="0">
              <a:buNone/>
            </a:pPr>
            <a:r>
              <a:rPr lang="en-GB" dirty="0" smtClean="0"/>
              <a:t>Did an ok(</a:t>
            </a:r>
            <a:r>
              <a:rPr lang="en-GB" dirty="0" err="1" smtClean="0"/>
              <a:t>ish</a:t>
            </a:r>
            <a:r>
              <a:rPr lang="en-GB" dirty="0" smtClean="0"/>
              <a:t>) job, in that it worked.</a:t>
            </a:r>
          </a:p>
          <a:p>
            <a:pPr marL="0" indent="0">
              <a:buNone/>
            </a:pPr>
            <a:r>
              <a:rPr lang="en-GB" dirty="0" smtClean="0"/>
              <a:t>Needs moving from a model of a single CCTV area to a wider range of inputs that could constrain the model.</a:t>
            </a:r>
          </a:p>
          <a:p>
            <a:pPr marL="0" indent="0">
              <a:buNone/>
            </a:pPr>
            <a:r>
              <a:rPr lang="en-GB" dirty="0" smtClean="0"/>
              <a:t>Also needs moving to a ‘Object Oriented’ model (at the moment it is and ABM, but in a rather procedural form in </a:t>
            </a:r>
            <a:r>
              <a:rPr lang="en-GB" dirty="0" err="1" smtClean="0"/>
              <a:t>Matlab</a:t>
            </a:r>
            <a:r>
              <a:rPr lang="en-GB" dirty="0" smtClean="0"/>
              <a:t>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615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Future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339" y="1825625"/>
            <a:ext cx="10810461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Build EKF in an Object Oriented model, then compare critically the handling of non-</a:t>
            </a:r>
            <a:r>
              <a:rPr lang="en-GB" dirty="0" err="1" smtClean="0"/>
              <a:t>linearities</a:t>
            </a:r>
            <a:r>
              <a:rPr lang="en-GB" dirty="0" smtClean="0"/>
              <a:t> compared with alternatives.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Algorithm analysis of power vs model runs for EKF vs Genetic Algorithms.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More detailed work on getting EKF and/or GAs to respond the chaotic bifurcation – what qualifies as a change large enough to warrant restarting calibration?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Model pruning – rather than looking at parameters, can we filter out unsuitable models / model components.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722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Other issues: Ethics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2857"/>
            <a:ext cx="9372600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But, unlike hydrology or meteorology, here, as we get closer to real-time data, we are dealing with real-time data about individuals.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As we get closer to removing the Ecological Fallacy, we get closer to real people.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0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More info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http://www.geog.leeds.ac.uk/people/a.evans/</a:t>
            </a:r>
            <a:endParaRPr lang="en-GB" dirty="0" smtClean="0"/>
          </a:p>
          <a:p>
            <a:pPr marL="0" indent="0">
              <a:buNone/>
            </a:pPr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www.maths.leeds.ac.uk/index.php?id=263&amp;uid=1316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hlinkClick r:id="rId4"/>
              </a:rPr>
              <a:t>https</a:t>
            </a:r>
            <a:r>
              <a:rPr lang="en-GB" dirty="0">
                <a:hlinkClick r:id="rId4"/>
              </a:rPr>
              <a:t>://github.com/MassAtLeeds/DataAssimilation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4213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386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2303813" y="3847606"/>
            <a:ext cx="1526210" cy="985652"/>
          </a:xfrm>
          <a:custGeom>
            <a:avLst/>
            <a:gdLst>
              <a:gd name="connsiteX0" fmla="*/ 213756 w 1318161"/>
              <a:gd name="connsiteY0" fmla="*/ 688769 h 748145"/>
              <a:gd name="connsiteX1" fmla="*/ 1068779 w 1318161"/>
              <a:gd name="connsiteY1" fmla="*/ 237506 h 748145"/>
              <a:gd name="connsiteX2" fmla="*/ 1318161 w 1318161"/>
              <a:gd name="connsiteY2" fmla="*/ 296883 h 748145"/>
              <a:gd name="connsiteX3" fmla="*/ 1318161 w 1318161"/>
              <a:gd name="connsiteY3" fmla="*/ 0 h 748145"/>
              <a:gd name="connsiteX4" fmla="*/ 712519 w 1318161"/>
              <a:gd name="connsiteY4" fmla="*/ 71252 h 748145"/>
              <a:gd name="connsiteX5" fmla="*/ 985652 w 1318161"/>
              <a:gd name="connsiteY5" fmla="*/ 166254 h 748145"/>
              <a:gd name="connsiteX6" fmla="*/ 59377 w 1318161"/>
              <a:gd name="connsiteY6" fmla="*/ 605641 h 748145"/>
              <a:gd name="connsiteX7" fmla="*/ 166255 w 1318161"/>
              <a:gd name="connsiteY7" fmla="*/ 748145 h 748145"/>
              <a:gd name="connsiteX8" fmla="*/ 0 w 1318161"/>
              <a:gd name="connsiteY8" fmla="*/ 653143 h 748145"/>
              <a:gd name="connsiteX9" fmla="*/ 106878 w 1318161"/>
              <a:gd name="connsiteY9" fmla="*/ 593766 h 748145"/>
              <a:gd name="connsiteX10" fmla="*/ 213756 w 1318161"/>
              <a:gd name="connsiteY10" fmla="*/ 688769 h 74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8161" h="748145">
                <a:moveTo>
                  <a:pt x="213756" y="688769"/>
                </a:moveTo>
                <a:lnTo>
                  <a:pt x="1068779" y="237506"/>
                </a:lnTo>
                <a:lnTo>
                  <a:pt x="1318161" y="296883"/>
                </a:lnTo>
                <a:lnTo>
                  <a:pt x="1318161" y="0"/>
                </a:lnTo>
                <a:lnTo>
                  <a:pt x="712519" y="71252"/>
                </a:lnTo>
                <a:lnTo>
                  <a:pt x="985652" y="166254"/>
                </a:lnTo>
                <a:lnTo>
                  <a:pt x="59377" y="605641"/>
                </a:lnTo>
                <a:lnTo>
                  <a:pt x="166255" y="748145"/>
                </a:lnTo>
                <a:lnTo>
                  <a:pt x="0" y="653143"/>
                </a:lnTo>
                <a:lnTo>
                  <a:pt x="106878" y="593766"/>
                </a:lnTo>
                <a:lnTo>
                  <a:pt x="213756" y="688769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 rot="409860">
            <a:off x="5216322" y="3571498"/>
            <a:ext cx="1389413" cy="795647"/>
          </a:xfrm>
          <a:custGeom>
            <a:avLst/>
            <a:gdLst>
              <a:gd name="connsiteX0" fmla="*/ 961901 w 1389413"/>
              <a:gd name="connsiteY0" fmla="*/ 700644 h 795647"/>
              <a:gd name="connsiteX1" fmla="*/ 1389413 w 1389413"/>
              <a:gd name="connsiteY1" fmla="*/ 296883 h 795647"/>
              <a:gd name="connsiteX2" fmla="*/ 676893 w 1389413"/>
              <a:gd name="connsiteY2" fmla="*/ 213756 h 795647"/>
              <a:gd name="connsiteX3" fmla="*/ 926275 w 1389413"/>
              <a:gd name="connsiteY3" fmla="*/ 0 h 795647"/>
              <a:gd name="connsiteX4" fmla="*/ 0 w 1389413"/>
              <a:gd name="connsiteY4" fmla="*/ 213756 h 795647"/>
              <a:gd name="connsiteX5" fmla="*/ 261257 w 1389413"/>
              <a:gd name="connsiteY5" fmla="*/ 795647 h 795647"/>
              <a:gd name="connsiteX6" fmla="*/ 451262 w 1389413"/>
              <a:gd name="connsiteY6" fmla="*/ 522514 h 795647"/>
              <a:gd name="connsiteX7" fmla="*/ 961901 w 1389413"/>
              <a:gd name="connsiteY7" fmla="*/ 700644 h 79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9413" h="795647">
                <a:moveTo>
                  <a:pt x="961901" y="700644"/>
                </a:moveTo>
                <a:lnTo>
                  <a:pt x="1389413" y="296883"/>
                </a:lnTo>
                <a:lnTo>
                  <a:pt x="676893" y="213756"/>
                </a:lnTo>
                <a:lnTo>
                  <a:pt x="926275" y="0"/>
                </a:lnTo>
                <a:lnTo>
                  <a:pt x="0" y="213756"/>
                </a:lnTo>
                <a:lnTo>
                  <a:pt x="261257" y="795647"/>
                </a:lnTo>
                <a:lnTo>
                  <a:pt x="451262" y="522514"/>
                </a:lnTo>
                <a:lnTo>
                  <a:pt x="961901" y="70064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Two social science models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Spatial Interaction Models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Can 4"/>
          <p:cNvSpPr/>
          <p:nvPr/>
        </p:nvSpPr>
        <p:spPr>
          <a:xfrm>
            <a:off x="1473530" y="3488170"/>
            <a:ext cx="1080654" cy="173379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an 5"/>
          <p:cNvSpPr/>
          <p:nvPr/>
        </p:nvSpPr>
        <p:spPr>
          <a:xfrm>
            <a:off x="6393484" y="1917506"/>
            <a:ext cx="1175657" cy="252944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894486" y="3221862"/>
            <a:ext cx="1223159" cy="52251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933276" y="5936406"/>
            <a:ext cx="1223159" cy="52251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 flipV="1">
            <a:off x="2205098" y="5221968"/>
            <a:ext cx="1782289" cy="761887"/>
          </a:xfrm>
          <a:custGeom>
            <a:avLst/>
            <a:gdLst>
              <a:gd name="connsiteX0" fmla="*/ 0 w 1211283"/>
              <a:gd name="connsiteY0" fmla="*/ 641268 h 700644"/>
              <a:gd name="connsiteX1" fmla="*/ 249382 w 1211283"/>
              <a:gd name="connsiteY1" fmla="*/ 700644 h 700644"/>
              <a:gd name="connsiteX2" fmla="*/ 950026 w 1211283"/>
              <a:gd name="connsiteY2" fmla="*/ 296883 h 700644"/>
              <a:gd name="connsiteX3" fmla="*/ 1163782 w 1211283"/>
              <a:gd name="connsiteY3" fmla="*/ 344384 h 700644"/>
              <a:gd name="connsiteX4" fmla="*/ 1211283 w 1211283"/>
              <a:gd name="connsiteY4" fmla="*/ 0 h 700644"/>
              <a:gd name="connsiteX5" fmla="*/ 558140 w 1211283"/>
              <a:gd name="connsiteY5" fmla="*/ 178130 h 700644"/>
              <a:gd name="connsiteX6" fmla="*/ 760020 w 1211283"/>
              <a:gd name="connsiteY6" fmla="*/ 225631 h 700644"/>
              <a:gd name="connsiteX7" fmla="*/ 0 w 1211283"/>
              <a:gd name="connsiteY7" fmla="*/ 641268 h 70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1283" h="700644">
                <a:moveTo>
                  <a:pt x="0" y="641268"/>
                </a:moveTo>
                <a:lnTo>
                  <a:pt x="249382" y="700644"/>
                </a:lnTo>
                <a:lnTo>
                  <a:pt x="950026" y="296883"/>
                </a:lnTo>
                <a:lnTo>
                  <a:pt x="1163782" y="344384"/>
                </a:lnTo>
                <a:lnTo>
                  <a:pt x="1211283" y="0"/>
                </a:lnTo>
                <a:lnTo>
                  <a:pt x="558140" y="178130"/>
                </a:lnTo>
                <a:lnTo>
                  <a:pt x="760020" y="225631"/>
                </a:lnTo>
                <a:lnTo>
                  <a:pt x="0" y="64126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5354285" y="4581887"/>
            <a:ext cx="1425039" cy="1187532"/>
          </a:xfrm>
          <a:custGeom>
            <a:avLst/>
            <a:gdLst>
              <a:gd name="connsiteX0" fmla="*/ 1116280 w 1425039"/>
              <a:gd name="connsiteY0" fmla="*/ 0 h 1187532"/>
              <a:gd name="connsiteX1" fmla="*/ 261257 w 1425039"/>
              <a:gd name="connsiteY1" fmla="*/ 712519 h 1187532"/>
              <a:gd name="connsiteX2" fmla="*/ 0 w 1425039"/>
              <a:gd name="connsiteY2" fmla="*/ 629392 h 1187532"/>
              <a:gd name="connsiteX3" fmla="*/ 0 w 1425039"/>
              <a:gd name="connsiteY3" fmla="*/ 1187532 h 1187532"/>
              <a:gd name="connsiteX4" fmla="*/ 795647 w 1425039"/>
              <a:gd name="connsiteY4" fmla="*/ 843148 h 1187532"/>
              <a:gd name="connsiteX5" fmla="*/ 498763 w 1425039"/>
              <a:gd name="connsiteY5" fmla="*/ 783771 h 1187532"/>
              <a:gd name="connsiteX6" fmla="*/ 1425039 w 1425039"/>
              <a:gd name="connsiteY6" fmla="*/ 11875 h 1187532"/>
              <a:gd name="connsiteX7" fmla="*/ 1116280 w 1425039"/>
              <a:gd name="connsiteY7" fmla="*/ 0 h 118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5039" h="1187532">
                <a:moveTo>
                  <a:pt x="1116280" y="0"/>
                </a:moveTo>
                <a:lnTo>
                  <a:pt x="261257" y="712519"/>
                </a:lnTo>
                <a:lnTo>
                  <a:pt x="0" y="629392"/>
                </a:lnTo>
                <a:lnTo>
                  <a:pt x="0" y="1187532"/>
                </a:lnTo>
                <a:lnTo>
                  <a:pt x="795647" y="843148"/>
                </a:lnTo>
                <a:lnTo>
                  <a:pt x="498763" y="783771"/>
                </a:lnTo>
                <a:lnTo>
                  <a:pt x="1425039" y="11875"/>
                </a:lnTo>
                <a:lnTo>
                  <a:pt x="111628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7991104" y="2422566"/>
            <a:ext cx="35709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Two+ source populations in space.</a:t>
            </a:r>
          </a:p>
          <a:p>
            <a:r>
              <a:rPr lang="en-GB" sz="2400" dirty="0" smtClean="0"/>
              <a:t>Two+ sink locations.</a:t>
            </a:r>
          </a:p>
          <a:p>
            <a:r>
              <a:rPr lang="en-GB" sz="2400" dirty="0" smtClean="0"/>
              <a:t>Allocate flows using gravity model.</a:t>
            </a:r>
          </a:p>
          <a:p>
            <a:endParaRPr lang="en-GB" sz="2400" dirty="0"/>
          </a:p>
          <a:p>
            <a:r>
              <a:rPr lang="en-GB" sz="2400" dirty="0" smtClean="0"/>
              <a:t>Distance decay and attractiveness usually calibrated in some way.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50484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Examples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317" y="221751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Calculating change in market share after a new supermarket built.</a:t>
            </a:r>
          </a:p>
          <a:p>
            <a:pPr marL="0" indent="0">
              <a:buNone/>
            </a:pPr>
            <a:r>
              <a:rPr lang="en-GB" dirty="0" smtClean="0"/>
              <a:t>Estimating best location for a new hospital.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5921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751" y="1772061"/>
            <a:ext cx="54726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spcAft>
                <a:spcPts val="1200"/>
              </a:spcAft>
              <a:buNone/>
            </a:pPr>
            <a:r>
              <a:rPr lang="en-GB" dirty="0"/>
              <a:t>Individual level.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dirty="0"/>
              <a:t>Agents interact with environment and each other.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dirty="0"/>
              <a:t>Model behaviour and decision making.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447928" y="260649"/>
            <a:ext cx="49196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Agent-Based Models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7824193" y="4221089"/>
          <a:ext cx="2680839" cy="229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Photo Editor Photo" r:id="rId4" imgW="2187130" imgH="1874682" progId="MSPhotoEd.3">
                  <p:embed/>
                </p:oleObj>
              </mc:Choice>
              <mc:Fallback>
                <p:oleObj name="Photo Editor Photo" r:id="rId4" imgW="2187130" imgH="187468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4193" y="4221089"/>
                        <a:ext cx="2680839" cy="22971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7824193" y="1916832"/>
          <a:ext cx="2678831" cy="230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Photo Editor Photo" r:id="rId6" imgW="3048264" imgH="2286198" progId="MSPhotoEd.3">
                  <p:embed/>
                </p:oleObj>
              </mc:Choice>
              <mc:Fallback>
                <p:oleObj name="Photo Editor Photo" r:id="rId6" imgW="3048264" imgH="228619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4193" y="1916832"/>
                        <a:ext cx="2678831" cy="2304256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261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659" y="1811467"/>
            <a:ext cx="538150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Exploring and predicting burglary</a:t>
            </a:r>
          </a:p>
          <a:p>
            <a:pPr marL="400050" lvl="1" indent="0">
              <a:buNone/>
            </a:pPr>
            <a:r>
              <a:rPr lang="en-GB" dirty="0" smtClean="0"/>
              <a:t>Agents are burglars.</a:t>
            </a:r>
          </a:p>
          <a:p>
            <a:pPr marL="400050" lvl="1" indent="0">
              <a:buNone/>
            </a:pPr>
            <a:r>
              <a:rPr lang="en-GB" dirty="0" smtClean="0"/>
              <a:t>Environment is a city.</a:t>
            </a:r>
          </a:p>
          <a:p>
            <a:pPr marL="400050" lvl="1" indent="0">
              <a:buNone/>
            </a:pPr>
            <a:r>
              <a:rPr lang="en-GB" dirty="0" smtClean="0"/>
              <a:t>Behaviour is from crime theory.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9306484" y="403153"/>
            <a:ext cx="21221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/>
              <a:t>Example</a:t>
            </a:r>
            <a:endParaRPr lang="en-GB" sz="4400" dirty="0"/>
          </a:p>
        </p:txBody>
      </p:sp>
      <p:pic>
        <p:nvPicPr>
          <p:cNvPr id="2" name="sim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84032" y="1811467"/>
            <a:ext cx="3983512" cy="28229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8659" y="4767770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Predict crime locations.</a:t>
            </a:r>
          </a:p>
          <a:p>
            <a:r>
              <a:rPr lang="en-GB" sz="3200" dirty="0"/>
              <a:t>Analyse where crime theory fails to predict correctly.</a:t>
            </a:r>
          </a:p>
        </p:txBody>
      </p:sp>
      <p:sp>
        <p:nvSpPr>
          <p:cNvPr id="6" name="Rectangle 5"/>
          <p:cNvSpPr/>
          <p:nvPr/>
        </p:nvSpPr>
        <p:spPr>
          <a:xfrm>
            <a:off x="6375624" y="4609442"/>
            <a:ext cx="4104456" cy="417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51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888" y="1742705"/>
            <a:ext cx="1142406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spcAft>
                <a:spcPts val="1200"/>
              </a:spcAft>
              <a:buNone/>
            </a:pPr>
            <a:r>
              <a:rPr lang="en-GB" dirty="0" smtClean="0"/>
              <a:t>Structure based on verisimilitude</a:t>
            </a:r>
            <a:r>
              <a:rPr lang="en-GB" dirty="0"/>
              <a:t>, rather than constraint to one model form.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dirty="0"/>
              <a:t>Connect individual behaviour to aggregate patterns.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dirty="0"/>
              <a:t>Avoid the Ecological Fallacy.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647336" y="450654"/>
            <a:ext cx="49196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Agent-Based Models</a:t>
            </a:r>
          </a:p>
        </p:txBody>
      </p:sp>
    </p:spTree>
    <p:extLst>
      <p:ext uri="{BB962C8B-B14F-4D97-AF65-F5344CB8AC3E}">
        <p14:creationId xmlns:p14="http://schemas.microsoft.com/office/powerpoint/2010/main" val="382745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016" y="1856319"/>
            <a:ext cx="10237305" cy="413732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Data hungry.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Calibrated (by sweep, hand, or automatically).</a:t>
            </a:r>
          </a:p>
          <a:p>
            <a:pPr marL="0" indent="0">
              <a:buNone/>
            </a:pPr>
            <a:r>
              <a:rPr lang="en-GB" dirty="0"/>
              <a:t>Compared with validation data.</a:t>
            </a:r>
          </a:p>
          <a:p>
            <a:pPr marL="0" indent="0">
              <a:buNone/>
            </a:pPr>
            <a:r>
              <a:rPr lang="en-GB" dirty="0"/>
              <a:t>Initialised with data.</a:t>
            </a:r>
          </a:p>
          <a:p>
            <a:pPr marL="0" indent="0">
              <a:buNone/>
            </a:pPr>
            <a:r>
              <a:rPr lang="en-GB" dirty="0" smtClean="0"/>
              <a:t>One-shot iterative solutions, or </a:t>
            </a:r>
            <a:r>
              <a:rPr lang="en-GB" dirty="0"/>
              <a:t>r</a:t>
            </a:r>
            <a:r>
              <a:rPr lang="en-GB" dirty="0" smtClean="0"/>
              <a:t>un to generate a history until </a:t>
            </a:r>
            <a:r>
              <a:rPr lang="en-GB" dirty="0"/>
              <a:t>some time-step or stopping condition.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668206" y="326910"/>
            <a:ext cx="18934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/>
              <a:t>Models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49745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Calibration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174" y="2420889"/>
            <a:ext cx="9150626" cy="3705275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dirty="0"/>
              <a:t>Rise of Big Data means more opportunities for calibration.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dirty="0"/>
              <a:t>Also, continual recalibration </a:t>
            </a:r>
            <a:r>
              <a:rPr lang="en-GB" dirty="0" smtClean="0"/>
              <a:t>as models run.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859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1077</Words>
  <Application>Microsoft Office PowerPoint</Application>
  <PresentationFormat>Widescreen</PresentationFormat>
  <Paragraphs>143</Paragraphs>
  <Slides>24</Slides>
  <Notes>5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Photo Editor Photo</vt:lpstr>
      <vt:lpstr>Implementing Dynamic Data Assimilation in the Social Sciences</vt:lpstr>
      <vt:lpstr>The Problem</vt:lpstr>
      <vt:lpstr>Two social science models</vt:lpstr>
      <vt:lpstr>Examples</vt:lpstr>
      <vt:lpstr>PowerPoint Presentation</vt:lpstr>
      <vt:lpstr>PowerPoint Presentation</vt:lpstr>
      <vt:lpstr>PowerPoint Presentation</vt:lpstr>
      <vt:lpstr>PowerPoint Presentation</vt:lpstr>
      <vt:lpstr>Calibration</vt:lpstr>
      <vt:lpstr>Dynamic Data Assimilation</vt:lpstr>
      <vt:lpstr>How?</vt:lpstr>
      <vt:lpstr>Ensemble Kalman Filters</vt:lpstr>
      <vt:lpstr>Maths</vt:lpstr>
      <vt:lpstr>Maths</vt:lpstr>
      <vt:lpstr>Seedcorn funds</vt:lpstr>
      <vt:lpstr>Model</vt:lpstr>
      <vt:lpstr>Model: Cops and Robbers</vt:lpstr>
      <vt:lpstr>Model</vt:lpstr>
      <vt:lpstr>Model II: Urban population</vt:lpstr>
      <vt:lpstr>Model II</vt:lpstr>
      <vt:lpstr>Future work</vt:lpstr>
      <vt:lpstr>Other issues: Ethics</vt:lpstr>
      <vt:lpstr>More info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Dynamic Data Assimilation in the Social Sciences</dc:title>
  <dc:creator>Andrew Evans</dc:creator>
  <cp:lastModifiedBy>Andy Evans</cp:lastModifiedBy>
  <cp:revision>24</cp:revision>
  <dcterms:created xsi:type="dcterms:W3CDTF">2016-01-15T13:44:46Z</dcterms:created>
  <dcterms:modified xsi:type="dcterms:W3CDTF">2016-01-18T23:43:51Z</dcterms:modified>
</cp:coreProperties>
</file>