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78" r:id="rId10"/>
    <p:sldId id="264" r:id="rId11"/>
    <p:sldId id="266" r:id="rId12"/>
    <p:sldId id="282" r:id="rId13"/>
    <p:sldId id="268" r:id="rId14"/>
    <p:sldId id="279" r:id="rId15"/>
    <p:sldId id="280" r:id="rId16"/>
    <p:sldId id="281" r:id="rId17"/>
    <p:sldId id="267" r:id="rId18"/>
    <p:sldId id="272" r:id="rId19"/>
    <p:sldId id="274" r:id="rId20"/>
    <p:sldId id="275" r:id="rId21"/>
    <p:sldId id="276" r:id="rId22"/>
    <p:sldId id="277" r:id="rId23"/>
    <p:sldId id="283" r:id="rId24"/>
    <p:sldId id="28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8846" autoAdjust="0"/>
  </p:normalViewPr>
  <p:slideViewPr>
    <p:cSldViewPr snapToGrid="0">
      <p:cViewPr varScale="1">
        <p:scale>
          <a:sx n="54" d="100"/>
          <a:sy n="54" d="100"/>
        </p:scale>
        <p:origin x="11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6FF4FD-900C-478B-889B-AF799B1CA2E1}" type="datetimeFigureOut">
              <a:rPr lang="en-GB" smtClean="0"/>
              <a:t>13/01/2016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03E459-B96D-4230-8EEA-DEA06F787BF2}" type="slidenum">
              <a:rPr lang="en-GB" smtClean="0"/>
              <a:t>‹#›</a:t>
            </a:fld>
            <a:endParaRPr lang="en-GB"/>
          </a:p>
        </p:txBody>
      </p:sp>
    </p:spTree>
    <p:extLst>
      <p:ext uri="{BB962C8B-B14F-4D97-AF65-F5344CB8AC3E}">
        <p14:creationId xmlns:p14="http://schemas.microsoft.com/office/powerpoint/2010/main" val="240042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With thanks to those above for their</a:t>
            </a:r>
            <a:r>
              <a:rPr lang="en-GB" baseline="0" dirty="0" smtClean="0"/>
              <a:t> suggestions with regards this</a:t>
            </a:r>
            <a:r>
              <a:rPr lang="en-GB" baseline="0" dirty="0" smtClean="0"/>
              <a:t>. All opinions are my own.</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1</a:t>
            </a:fld>
            <a:endParaRPr lang="en-GB"/>
          </a:p>
        </p:txBody>
      </p:sp>
    </p:spTree>
    <p:extLst>
      <p:ext uri="{BB962C8B-B14F-4D97-AF65-F5344CB8AC3E}">
        <p14:creationId xmlns:p14="http://schemas.microsoft.com/office/powerpoint/2010/main" val="292066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However, there is a very active international </a:t>
            </a:r>
            <a:r>
              <a:rPr lang="en-GB" dirty="0" err="1" smtClean="0"/>
              <a:t>labourforce</a:t>
            </a:r>
            <a:r>
              <a:rPr lang="en-GB" dirty="0" smtClean="0"/>
              <a:t> in  this area.</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14</a:t>
            </a:fld>
            <a:endParaRPr lang="en-GB"/>
          </a:p>
        </p:txBody>
      </p:sp>
    </p:spTree>
    <p:extLst>
      <p:ext uri="{BB962C8B-B14F-4D97-AF65-F5344CB8AC3E}">
        <p14:creationId xmlns:p14="http://schemas.microsoft.com/office/powerpoint/2010/main" val="3961004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‘Optimal’ here, means</a:t>
            </a:r>
            <a:r>
              <a:rPr lang="en-GB" baseline="0" dirty="0" smtClean="0"/>
              <a:t> the most responses without paying more than would be necessary for engagement.</a:t>
            </a:r>
          </a:p>
          <a:p>
            <a:endParaRPr lang="en-GB" baseline="0" dirty="0" smtClean="0"/>
          </a:p>
          <a:p>
            <a:r>
              <a:rPr lang="en-GB" baseline="0" dirty="0" smtClean="0"/>
              <a:t>For example, the US federal minimum wage is $7.50 an hour; </a:t>
            </a:r>
            <a:r>
              <a:rPr lang="en-GB" baseline="0" dirty="0" err="1" smtClean="0"/>
              <a:t>Gawade</a:t>
            </a:r>
            <a:r>
              <a:rPr lang="en-GB" baseline="0" dirty="0" smtClean="0"/>
              <a:t> et al. (2012) found that a wage of $4 an hour could be generated typing for microwork.</a:t>
            </a:r>
          </a:p>
          <a:p>
            <a:endParaRPr lang="en-GB" baseline="0" dirty="0" smtClean="0"/>
          </a:p>
          <a:p>
            <a:r>
              <a:rPr lang="en-GB" sz="1200" kern="1200" dirty="0" err="1" smtClean="0">
                <a:solidFill>
                  <a:schemeClr val="tx1"/>
                </a:solidFill>
                <a:effectLst/>
                <a:latin typeface="+mn-lt"/>
                <a:ea typeface="+mn-ea"/>
                <a:cs typeface="+mn-cs"/>
              </a:rPr>
              <a:t>Gawade</a:t>
            </a:r>
            <a:r>
              <a:rPr lang="en-GB" sz="1200" kern="1200" dirty="0" smtClean="0">
                <a:solidFill>
                  <a:schemeClr val="tx1"/>
                </a:solidFill>
                <a:effectLst/>
                <a:latin typeface="+mn-lt"/>
                <a:ea typeface="+mn-ea"/>
                <a:cs typeface="+mn-cs"/>
              </a:rPr>
              <a:t>, M., </a:t>
            </a:r>
            <a:r>
              <a:rPr lang="en-GB" sz="1200" kern="1200" dirty="0" err="1" smtClean="0">
                <a:solidFill>
                  <a:schemeClr val="tx1"/>
                </a:solidFill>
                <a:effectLst/>
                <a:latin typeface="+mn-lt"/>
                <a:ea typeface="+mn-ea"/>
                <a:cs typeface="+mn-cs"/>
              </a:rPr>
              <a:t>Vaish</a:t>
            </a:r>
            <a:r>
              <a:rPr lang="en-GB" sz="1200" kern="1200" dirty="0" smtClean="0">
                <a:solidFill>
                  <a:schemeClr val="tx1"/>
                </a:solidFill>
                <a:effectLst/>
                <a:latin typeface="+mn-lt"/>
                <a:ea typeface="+mn-ea"/>
                <a:cs typeface="+mn-cs"/>
              </a:rPr>
              <a:t>, R., </a:t>
            </a:r>
            <a:r>
              <a:rPr lang="en-GB" sz="1200" kern="1200" dirty="0" err="1" smtClean="0">
                <a:solidFill>
                  <a:schemeClr val="tx1"/>
                </a:solidFill>
                <a:effectLst/>
                <a:latin typeface="+mn-lt"/>
                <a:ea typeface="+mn-ea"/>
                <a:cs typeface="+mn-cs"/>
              </a:rPr>
              <a:t>Nduta</a:t>
            </a:r>
            <a:r>
              <a:rPr lang="en-GB" sz="1200" kern="1200" dirty="0" smtClean="0">
                <a:solidFill>
                  <a:schemeClr val="tx1"/>
                </a:solidFill>
                <a:effectLst/>
                <a:latin typeface="+mn-lt"/>
                <a:ea typeface="+mn-ea"/>
                <a:cs typeface="+mn-cs"/>
              </a:rPr>
              <a:t>, M., Davis, J. (2012) Exploring microwork opportunities through cybercafés. Proceedings of the 2nd ACM Symposium on Computing for Development  [online] </a:t>
            </a:r>
            <a:r>
              <a:rPr lang="en-GB" sz="1200" kern="1200" dirty="0" err="1" smtClean="0">
                <a:solidFill>
                  <a:schemeClr val="tx1"/>
                </a:solidFill>
                <a:effectLst/>
                <a:latin typeface="+mn-lt"/>
                <a:ea typeface="+mn-ea"/>
                <a:cs typeface="+mn-cs"/>
              </a:rPr>
              <a:t>doi</a:t>
            </a:r>
            <a:r>
              <a:rPr lang="en-GB" sz="1200" kern="1200" dirty="0" smtClean="0">
                <a:solidFill>
                  <a:schemeClr val="tx1"/>
                </a:solidFill>
                <a:effectLst/>
                <a:latin typeface="+mn-lt"/>
                <a:ea typeface="+mn-ea"/>
                <a:cs typeface="+mn-cs"/>
              </a:rPr>
              <a:t>: 10.1145/2160601.2160628 Accessed 9/9/2014.</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15</a:t>
            </a:fld>
            <a:endParaRPr lang="en-GB"/>
          </a:p>
        </p:txBody>
      </p:sp>
    </p:spTree>
    <p:extLst>
      <p:ext uri="{BB962C8B-B14F-4D97-AF65-F5344CB8AC3E}">
        <p14:creationId xmlns:p14="http://schemas.microsoft.com/office/powerpoint/2010/main" val="2221443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Tsaplin</a:t>
            </a:r>
            <a:r>
              <a:rPr lang="en-GB" sz="1200" kern="1200" dirty="0" smtClean="0">
                <a:solidFill>
                  <a:schemeClr val="tx1"/>
                </a:solidFill>
                <a:effectLst/>
                <a:latin typeface="+mn-lt"/>
                <a:ea typeface="+mn-ea"/>
                <a:cs typeface="+mn-cs"/>
              </a:rPr>
              <a:t>, E., </a:t>
            </a:r>
            <a:r>
              <a:rPr lang="en-GB" sz="1200" kern="1200" dirty="0" err="1" smtClean="0">
                <a:solidFill>
                  <a:schemeClr val="tx1"/>
                </a:solidFill>
                <a:effectLst/>
                <a:latin typeface="+mn-lt"/>
                <a:ea typeface="+mn-ea"/>
                <a:cs typeface="+mn-cs"/>
              </a:rPr>
              <a:t>Bushelenkova</a:t>
            </a:r>
            <a:r>
              <a:rPr lang="en-GB" sz="1200" kern="1200" dirty="0" smtClean="0">
                <a:solidFill>
                  <a:schemeClr val="tx1"/>
                </a:solidFill>
                <a:effectLst/>
                <a:latin typeface="+mn-lt"/>
                <a:ea typeface="+mn-ea"/>
                <a:cs typeface="+mn-cs"/>
              </a:rPr>
              <a:t>, S., and </a:t>
            </a:r>
            <a:r>
              <a:rPr lang="en-GB" sz="1200" kern="1200" dirty="0" err="1" smtClean="0">
                <a:solidFill>
                  <a:schemeClr val="tx1"/>
                </a:solidFill>
                <a:effectLst/>
                <a:latin typeface="+mn-lt"/>
                <a:ea typeface="+mn-ea"/>
                <a:cs typeface="+mn-cs"/>
              </a:rPr>
              <a:t>Puchkova</a:t>
            </a:r>
            <a:r>
              <a:rPr lang="en-GB" sz="1200" kern="1200" dirty="0" smtClean="0">
                <a:solidFill>
                  <a:schemeClr val="tx1"/>
                </a:solidFill>
                <a:effectLst/>
                <a:latin typeface="+mn-lt"/>
                <a:ea typeface="+mn-ea"/>
                <a:cs typeface="+mn-cs"/>
              </a:rPr>
              <a:t>, A. (2013) Crowdsourcing in Telework as a New Scalable Business Model. 2013 IEEE 15th Conference on Business Informatics (CBI) [online] http://ieeexplore.ieee.org/xpls/icp.jsp?arnumber=6642908 Accessed 9/9/2014.</a:t>
            </a:r>
          </a:p>
          <a:p>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16</a:t>
            </a:fld>
            <a:endParaRPr lang="en-GB"/>
          </a:p>
        </p:txBody>
      </p:sp>
    </p:spTree>
    <p:extLst>
      <p:ext uri="{BB962C8B-B14F-4D97-AF65-F5344CB8AC3E}">
        <p14:creationId xmlns:p14="http://schemas.microsoft.com/office/powerpoint/2010/main" val="2537726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Samasource</a:t>
            </a:r>
            <a:r>
              <a:rPr lang="en-GB" sz="1200" kern="1200" dirty="0" smtClean="0">
                <a:solidFill>
                  <a:schemeClr val="tx1"/>
                </a:solidFill>
                <a:effectLst/>
                <a:latin typeface="+mn-lt"/>
                <a:ea typeface="+mn-ea"/>
                <a:cs typeface="+mn-cs"/>
              </a:rPr>
              <a:t> (http://samasource.org/) which specifically recruits those below the poverty line and invests in training and monitors impact.</a:t>
            </a: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Gawade</a:t>
            </a:r>
            <a:r>
              <a:rPr lang="en-GB" sz="1200" kern="1200" dirty="0" smtClean="0">
                <a:solidFill>
                  <a:schemeClr val="tx1"/>
                </a:solidFill>
                <a:effectLst/>
                <a:latin typeface="+mn-lt"/>
                <a:ea typeface="+mn-ea"/>
                <a:cs typeface="+mn-cs"/>
              </a:rPr>
              <a:t>, M., </a:t>
            </a:r>
            <a:r>
              <a:rPr lang="en-GB" sz="1200" kern="1200" dirty="0" err="1" smtClean="0">
                <a:solidFill>
                  <a:schemeClr val="tx1"/>
                </a:solidFill>
                <a:effectLst/>
                <a:latin typeface="+mn-lt"/>
                <a:ea typeface="+mn-ea"/>
                <a:cs typeface="+mn-cs"/>
              </a:rPr>
              <a:t>Vaish</a:t>
            </a:r>
            <a:r>
              <a:rPr lang="en-GB" sz="1200" kern="1200" dirty="0" smtClean="0">
                <a:solidFill>
                  <a:schemeClr val="tx1"/>
                </a:solidFill>
                <a:effectLst/>
                <a:latin typeface="+mn-lt"/>
                <a:ea typeface="+mn-ea"/>
                <a:cs typeface="+mn-cs"/>
              </a:rPr>
              <a:t>, R., </a:t>
            </a:r>
            <a:r>
              <a:rPr lang="en-GB" sz="1200" kern="1200" dirty="0" err="1" smtClean="0">
                <a:solidFill>
                  <a:schemeClr val="tx1"/>
                </a:solidFill>
                <a:effectLst/>
                <a:latin typeface="+mn-lt"/>
                <a:ea typeface="+mn-ea"/>
                <a:cs typeface="+mn-cs"/>
              </a:rPr>
              <a:t>Nduta</a:t>
            </a:r>
            <a:r>
              <a:rPr lang="en-GB" sz="1200" kern="1200" dirty="0" smtClean="0">
                <a:solidFill>
                  <a:schemeClr val="tx1"/>
                </a:solidFill>
                <a:effectLst/>
                <a:latin typeface="+mn-lt"/>
                <a:ea typeface="+mn-ea"/>
                <a:cs typeface="+mn-cs"/>
              </a:rPr>
              <a:t>, M., Davis, J. (2012) Exploring microwork opportunities through cybercafés. Proceedings of the 2nd ACM Symposium on Computing for Development  [online] </a:t>
            </a:r>
            <a:r>
              <a:rPr lang="en-GB" sz="1200" kern="1200" dirty="0" err="1" smtClean="0">
                <a:solidFill>
                  <a:schemeClr val="tx1"/>
                </a:solidFill>
                <a:effectLst/>
                <a:latin typeface="+mn-lt"/>
                <a:ea typeface="+mn-ea"/>
                <a:cs typeface="+mn-cs"/>
              </a:rPr>
              <a:t>doi</a:t>
            </a:r>
            <a:r>
              <a:rPr lang="en-GB" sz="1200" kern="1200" dirty="0" smtClean="0">
                <a:solidFill>
                  <a:schemeClr val="tx1"/>
                </a:solidFill>
                <a:effectLst/>
                <a:latin typeface="+mn-lt"/>
                <a:ea typeface="+mn-ea"/>
                <a:cs typeface="+mn-cs"/>
              </a:rPr>
              <a:t>: 10.1145/2160601.2160628 Accessed 9/9/2014.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Ipeirotis</a:t>
            </a:r>
            <a:r>
              <a:rPr lang="en-GB" sz="1200" kern="1200" dirty="0" smtClean="0">
                <a:solidFill>
                  <a:schemeClr val="tx1"/>
                </a:solidFill>
                <a:effectLst/>
                <a:latin typeface="+mn-lt"/>
                <a:ea typeface="+mn-ea"/>
                <a:cs typeface="+mn-cs"/>
              </a:rPr>
              <a:t>, P.G., and Horton, J.J. (2011) The Need for Standardization in Crowdsourcing. CHI 2011. [</a:t>
            </a:r>
            <a:r>
              <a:rPr lang="en-GB" sz="1200" kern="1200" dirty="0" err="1" smtClean="0">
                <a:solidFill>
                  <a:schemeClr val="tx1"/>
                </a:solidFill>
                <a:effectLst/>
                <a:latin typeface="+mn-lt"/>
                <a:ea typeface="+mn-ea"/>
                <a:cs typeface="+mn-cs"/>
              </a:rPr>
              <a:t>onine</a:t>
            </a:r>
            <a:r>
              <a:rPr lang="en-GB" sz="1200" kern="1200" dirty="0" smtClean="0">
                <a:solidFill>
                  <a:schemeClr val="tx1"/>
                </a:solidFill>
                <a:effectLst/>
                <a:latin typeface="+mn-lt"/>
                <a:ea typeface="+mn-ea"/>
                <a:cs typeface="+mn-cs"/>
              </a:rPr>
              <a:t>] http://202.154.59.182/ejournal/files/The need for standardization in crowdsourcing.pdf Accessed 9/9/2014.	</a:t>
            </a:r>
          </a:p>
          <a:p>
            <a:endParaRPr lang="en-GB" dirty="0" smtClean="0"/>
          </a:p>
          <a:p>
            <a:endParaRPr lang="en-GB" dirty="0" smtClean="0"/>
          </a:p>
          <a:p>
            <a:r>
              <a:rPr lang="en-GB" dirty="0" smtClean="0"/>
              <a:t>For some of the issues around World Bank involvement with </a:t>
            </a:r>
            <a:r>
              <a:rPr lang="en-GB" dirty="0" err="1" smtClean="0"/>
              <a:t>microworking</a:t>
            </a:r>
            <a:r>
              <a:rPr lang="en-GB" dirty="0" smtClean="0"/>
              <a:t>, see:</a:t>
            </a:r>
          </a:p>
          <a:p>
            <a:r>
              <a:rPr lang="en-GB" dirty="0" err="1" smtClean="0"/>
              <a:t>LeVine</a:t>
            </a:r>
            <a:r>
              <a:rPr lang="en-GB" dirty="0" smtClean="0"/>
              <a:t>, M (2013) In Palestine, 'death' by a thousand micro jobs. Al Jazeera</a:t>
            </a:r>
            <a:r>
              <a:rPr lang="en-GB" baseline="0" dirty="0" smtClean="0"/>
              <a:t> Opinion [online] http://www.aljazeera.com/indepth/opinion/2013/04/201348101128647355.html</a:t>
            </a:r>
            <a:r>
              <a:rPr lang="en-GB" dirty="0" smtClean="0"/>
              <a:t> Accessed 13/1/2016</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17</a:t>
            </a:fld>
            <a:endParaRPr lang="en-GB"/>
          </a:p>
        </p:txBody>
      </p:sp>
    </p:spTree>
    <p:extLst>
      <p:ext uri="{BB962C8B-B14F-4D97-AF65-F5344CB8AC3E}">
        <p14:creationId xmlns:p14="http://schemas.microsoft.com/office/powerpoint/2010/main" val="2592004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While almost all microwork is completed anonymously, there are</a:t>
            </a:r>
            <a:r>
              <a:rPr lang="en-GB" baseline="0" dirty="0" smtClean="0"/>
              <a:t> obvious issues with ‘deductive disclosure’ (</a:t>
            </a:r>
            <a:r>
              <a:rPr lang="en-GB" baseline="0" dirty="0" err="1" smtClean="0"/>
              <a:t>ie</a:t>
            </a:r>
            <a:r>
              <a:rPr lang="en-GB" baseline="0" dirty="0" smtClean="0"/>
              <a:t> potentially guessing someone’s identity) with survey data. In addition, intermediaries may know </a:t>
            </a:r>
            <a:r>
              <a:rPr lang="en-GB" baseline="0" dirty="0" err="1" smtClean="0"/>
              <a:t>unanonymised</a:t>
            </a:r>
            <a:r>
              <a:rPr lang="en-GB" baseline="0" dirty="0" smtClean="0"/>
              <a:t> data.</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18</a:t>
            </a:fld>
            <a:endParaRPr lang="en-GB"/>
          </a:p>
        </p:txBody>
      </p:sp>
    </p:spTree>
    <p:extLst>
      <p:ext uri="{BB962C8B-B14F-4D97-AF65-F5344CB8AC3E}">
        <p14:creationId xmlns:p14="http://schemas.microsoft.com/office/powerpoint/2010/main" val="1508052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Harris, M., (2014) Amazon's Mechanical Turk workers protest: 'I am a human being, not an algorithm' The Guardian 3/12/14 [online] http://www.theguardian.com/technology/2014/dec/03/amazon-mechanical-turk-workers-protest-jeff-bezos Accessed 30/9/2015</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Caballero, L. (2015) La </a:t>
            </a:r>
            <a:r>
              <a:rPr lang="en-GB" sz="1200" kern="1200" dirty="0" err="1" smtClean="0">
                <a:solidFill>
                  <a:schemeClr val="tx1"/>
                </a:solidFill>
                <a:effectLst/>
                <a:latin typeface="+mn-lt"/>
                <a:ea typeface="+mn-ea"/>
                <a:cs typeface="+mn-cs"/>
              </a:rPr>
              <a:t>trastienda</a:t>
            </a:r>
            <a:r>
              <a:rPr lang="en-GB" sz="1200" kern="1200" dirty="0" smtClean="0">
                <a:solidFill>
                  <a:schemeClr val="tx1"/>
                </a:solidFill>
                <a:effectLst/>
                <a:latin typeface="+mn-lt"/>
                <a:ea typeface="+mn-ea"/>
                <a:cs typeface="+mn-cs"/>
              </a:rPr>
              <a:t> de Mechanical Turk, al </a:t>
            </a:r>
            <a:r>
              <a:rPr lang="en-GB" sz="1200" kern="1200" dirty="0" err="1" smtClean="0">
                <a:solidFill>
                  <a:schemeClr val="tx1"/>
                </a:solidFill>
                <a:effectLst/>
                <a:latin typeface="+mn-lt"/>
                <a:ea typeface="+mn-ea"/>
                <a:cs typeface="+mn-cs"/>
              </a:rPr>
              <a:t>descubierto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ellos</a:t>
            </a:r>
            <a:r>
              <a:rPr lang="en-GB" sz="1200" kern="1200" dirty="0" smtClean="0">
                <a:solidFill>
                  <a:schemeClr val="tx1"/>
                </a:solidFill>
                <a:effectLst/>
                <a:latin typeface="+mn-lt"/>
                <a:ea typeface="+mn-ea"/>
                <a:cs typeface="+mn-cs"/>
              </a:rPr>
              <a:t> son </a:t>
            </a:r>
            <a:r>
              <a:rPr lang="en-GB" sz="1200" kern="1200" dirty="0" err="1" smtClean="0">
                <a:solidFill>
                  <a:schemeClr val="tx1"/>
                </a:solidFill>
                <a:effectLst/>
                <a:latin typeface="+mn-lt"/>
                <a:ea typeface="+mn-ea"/>
                <a:cs typeface="+mn-cs"/>
              </a:rPr>
              <a:t>los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auténticos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precarios</a:t>
            </a:r>
            <a:r>
              <a:rPr lang="en-GB" sz="1200" kern="1200" dirty="0" smtClean="0">
                <a:solidFill>
                  <a:schemeClr val="tx1"/>
                </a:solidFill>
                <a:effectLst/>
                <a:latin typeface="+mn-lt"/>
                <a:ea typeface="+mn-ea"/>
                <a:cs typeface="+mn-cs"/>
              </a:rPr>
              <a:t> de internet. </a:t>
            </a:r>
            <a:r>
              <a:rPr lang="en-GB" sz="1200" kern="1200" dirty="0" err="1" smtClean="0">
                <a:solidFill>
                  <a:schemeClr val="tx1"/>
                </a:solidFill>
                <a:effectLst/>
                <a:latin typeface="+mn-lt"/>
                <a:ea typeface="+mn-ea"/>
                <a:cs typeface="+mn-cs"/>
              </a:rPr>
              <a:t>Eldiario</a:t>
            </a:r>
            <a:r>
              <a:rPr lang="en-GB" sz="1200" kern="1200" dirty="0" smtClean="0">
                <a:solidFill>
                  <a:schemeClr val="tx1"/>
                </a:solidFill>
                <a:effectLst/>
                <a:latin typeface="+mn-lt"/>
                <a:ea typeface="+mn-ea"/>
                <a:cs typeface="+mn-cs"/>
              </a:rPr>
              <a:t> 11/05/2015 [online] http://www.eldiario.es/hojaderouter/internet/Mechanical_Turk-Amazon-Jeff_Bezos-Bassam_Tariq_0_386361617.html Accessed 30/9/2015</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19</a:t>
            </a:fld>
            <a:endParaRPr lang="en-GB"/>
          </a:p>
        </p:txBody>
      </p:sp>
    </p:spTree>
    <p:extLst>
      <p:ext uri="{BB962C8B-B14F-4D97-AF65-F5344CB8AC3E}">
        <p14:creationId xmlns:p14="http://schemas.microsoft.com/office/powerpoint/2010/main" val="3891395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currently designing our protocol for work using this technique. At the moment we allow it, but with a watching brief for issues as experience is gained. </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20</a:t>
            </a:fld>
            <a:endParaRPr lang="en-GB"/>
          </a:p>
        </p:txBody>
      </p:sp>
    </p:spTree>
    <p:extLst>
      <p:ext uri="{BB962C8B-B14F-4D97-AF65-F5344CB8AC3E}">
        <p14:creationId xmlns:p14="http://schemas.microsoft.com/office/powerpoint/2010/main" val="3610205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kind of issues we would</a:t>
            </a:r>
            <a:r>
              <a:rPr lang="en-GB" baseline="0" dirty="0" smtClean="0"/>
              <a:t> like users to think about (not all will apply in all situations). </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21</a:t>
            </a:fld>
            <a:endParaRPr lang="en-GB"/>
          </a:p>
        </p:txBody>
      </p:sp>
    </p:spTree>
    <p:extLst>
      <p:ext uri="{BB962C8B-B14F-4D97-AF65-F5344CB8AC3E}">
        <p14:creationId xmlns:p14="http://schemas.microsoft.com/office/powerpoint/2010/main" val="23550331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http://www.wearedynamo.org </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See also http://www.mturkgrind.com/</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Though note that these are largely</a:t>
            </a:r>
            <a:r>
              <a:rPr lang="en-GB" baseline="0" dirty="0" smtClean="0"/>
              <a:t> centred on Amazon, as the most obvious supplier of microwork, but almost certainly not the most problematic or least pro-active.</a:t>
            </a:r>
            <a:endParaRPr lang="en-GB" dirty="0" smtClean="0"/>
          </a:p>
          <a:p>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22</a:t>
            </a:fld>
            <a:endParaRPr lang="en-GB"/>
          </a:p>
        </p:txBody>
      </p:sp>
    </p:spTree>
    <p:extLst>
      <p:ext uri="{BB962C8B-B14F-4D97-AF65-F5344CB8AC3E}">
        <p14:creationId xmlns:p14="http://schemas.microsoft.com/office/powerpoint/2010/main" val="2999681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Microwork: References etc.</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b="1" kern="1200" dirty="0" smtClean="0">
                <a:solidFill>
                  <a:schemeClr val="tx1"/>
                </a:solidFill>
                <a:effectLst/>
                <a:latin typeface="+mn-lt"/>
                <a:ea typeface="+mn-ea"/>
                <a:cs typeface="+mn-cs"/>
              </a:rPr>
              <a:t>Unionisation: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http://www.wearedynamo.org/</a:t>
            </a:r>
          </a:p>
          <a:p>
            <a:r>
              <a:rPr lang="en-GB" sz="1200" kern="1200" dirty="0" smtClean="0">
                <a:solidFill>
                  <a:schemeClr val="tx1"/>
                </a:solidFill>
                <a:effectLst/>
                <a:latin typeface="+mn-lt"/>
                <a:ea typeface="+mn-ea"/>
                <a:cs typeface="+mn-cs"/>
              </a:rPr>
              <a:t>http://www.mturkgrind.com/</a:t>
            </a: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References:</a:t>
            </a:r>
            <a:endParaRPr lang="en-GB"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Berinsky</a:t>
            </a:r>
            <a:r>
              <a:rPr lang="en-GB" sz="1200" kern="1200" dirty="0" smtClean="0">
                <a:solidFill>
                  <a:schemeClr val="tx1"/>
                </a:solidFill>
                <a:effectLst/>
                <a:latin typeface="+mn-lt"/>
                <a:ea typeface="+mn-ea"/>
                <a:cs typeface="+mn-cs"/>
              </a:rPr>
              <a:t>, A.J., Huber, G.A., and Lenz, G. S. (2012) Evaluating Online </a:t>
            </a:r>
            <a:r>
              <a:rPr lang="en-GB" sz="1200" kern="1200" dirty="0" err="1" smtClean="0">
                <a:solidFill>
                  <a:schemeClr val="tx1"/>
                </a:solidFill>
                <a:effectLst/>
                <a:latin typeface="+mn-lt"/>
                <a:ea typeface="+mn-ea"/>
                <a:cs typeface="+mn-cs"/>
              </a:rPr>
              <a:t>Labor</a:t>
            </a:r>
            <a:r>
              <a:rPr lang="en-GB" sz="1200" kern="1200" dirty="0" smtClean="0">
                <a:solidFill>
                  <a:schemeClr val="tx1"/>
                </a:solidFill>
                <a:effectLst/>
                <a:latin typeface="+mn-lt"/>
                <a:ea typeface="+mn-ea"/>
                <a:cs typeface="+mn-cs"/>
              </a:rPr>
              <a:t> Markets for Experimental Research: </a:t>
            </a:r>
            <a:r>
              <a:rPr lang="en-GB" sz="1200" kern="1200" dirty="0" err="1" smtClean="0">
                <a:solidFill>
                  <a:schemeClr val="tx1"/>
                </a:solidFill>
                <a:effectLst/>
                <a:latin typeface="+mn-lt"/>
                <a:ea typeface="+mn-ea"/>
                <a:cs typeface="+mn-cs"/>
              </a:rPr>
              <a:t>Amazon.com's</a:t>
            </a:r>
            <a:r>
              <a:rPr lang="en-GB" sz="1200" kern="1200" dirty="0" smtClean="0">
                <a:solidFill>
                  <a:schemeClr val="tx1"/>
                </a:solidFill>
                <a:effectLst/>
                <a:latin typeface="+mn-lt"/>
                <a:ea typeface="+mn-ea"/>
                <a:cs typeface="+mn-cs"/>
              </a:rPr>
              <a:t> Mechanical Turk. </a:t>
            </a:r>
            <a:r>
              <a:rPr lang="en-GB" sz="1200" i="1" kern="1200" dirty="0" smtClean="0">
                <a:solidFill>
                  <a:schemeClr val="tx1"/>
                </a:solidFill>
                <a:effectLst/>
                <a:latin typeface="+mn-lt"/>
                <a:ea typeface="+mn-ea"/>
                <a:cs typeface="+mn-cs"/>
              </a:rPr>
              <a:t>Political Analysis</a:t>
            </a:r>
            <a:r>
              <a:rPr lang="en-GB" sz="1200" kern="1200" dirty="0" smtClean="0">
                <a:solidFill>
                  <a:schemeClr val="tx1"/>
                </a:solidFill>
                <a:effectLst/>
                <a:latin typeface="+mn-lt"/>
                <a:ea typeface="+mn-ea"/>
                <a:cs typeface="+mn-cs"/>
              </a:rPr>
              <a:t>. [online] </a:t>
            </a:r>
            <a:r>
              <a:rPr lang="en-GB" sz="1200" kern="1200" dirty="0" err="1" smtClean="0">
                <a:solidFill>
                  <a:schemeClr val="tx1"/>
                </a:solidFill>
                <a:effectLst/>
                <a:latin typeface="+mn-lt"/>
                <a:ea typeface="+mn-ea"/>
                <a:cs typeface="+mn-cs"/>
              </a:rPr>
              <a:t>doi</a:t>
            </a:r>
            <a:r>
              <a:rPr lang="en-GB" sz="1200" kern="1200" dirty="0" smtClean="0">
                <a:solidFill>
                  <a:schemeClr val="tx1"/>
                </a:solidFill>
                <a:effectLst/>
                <a:latin typeface="+mn-lt"/>
                <a:ea typeface="+mn-ea"/>
                <a:cs typeface="+mn-cs"/>
              </a:rPr>
              <a:t>: 10.1093/pan/mpr057 Accessed 9/9/2014. </a:t>
            </a:r>
          </a:p>
          <a:p>
            <a:r>
              <a:rPr lang="en-GB" sz="1200" kern="1200" dirty="0" err="1" smtClean="0">
                <a:solidFill>
                  <a:schemeClr val="tx1"/>
                </a:solidFill>
                <a:effectLst/>
                <a:latin typeface="+mn-lt"/>
                <a:ea typeface="+mn-ea"/>
                <a:cs typeface="+mn-cs"/>
              </a:rPr>
              <a:t>Buhrmester</a:t>
            </a:r>
            <a:r>
              <a:rPr lang="en-GB" sz="1200" kern="1200" dirty="0" smtClean="0">
                <a:solidFill>
                  <a:schemeClr val="tx1"/>
                </a:solidFill>
                <a:effectLst/>
                <a:latin typeface="+mn-lt"/>
                <a:ea typeface="+mn-ea"/>
                <a:cs typeface="+mn-cs"/>
              </a:rPr>
              <a:t>, M., Kwang, T. and Gosling, S.D. (2011) Amazon's Mechanical Turk A New Source of Inexpensive, Yet High-Quality, Data? </a:t>
            </a:r>
            <a:r>
              <a:rPr lang="en-GB" sz="1200" i="1" kern="1200" dirty="0" smtClean="0">
                <a:solidFill>
                  <a:schemeClr val="tx1"/>
                </a:solidFill>
                <a:effectLst/>
                <a:latin typeface="+mn-lt"/>
                <a:ea typeface="+mn-ea"/>
                <a:cs typeface="+mn-cs"/>
              </a:rPr>
              <a:t>Perspectives on Psychological Science</a:t>
            </a:r>
            <a:r>
              <a:rPr lang="en-GB" sz="1200" kern="1200" dirty="0" smtClean="0">
                <a:solidFill>
                  <a:schemeClr val="tx1"/>
                </a:solidFill>
                <a:effectLst/>
                <a:latin typeface="+mn-lt"/>
                <a:ea typeface="+mn-ea"/>
                <a:cs typeface="+mn-cs"/>
              </a:rPr>
              <a:t>. Vol. 6 no. 1 3-5 [online] http://pps.sagepub.com/content/6/1/3.short Accessed 9/9/2014.</a:t>
            </a:r>
          </a:p>
          <a:p>
            <a:r>
              <a:rPr lang="en-GB" sz="1200" kern="1200" dirty="0" smtClean="0">
                <a:solidFill>
                  <a:schemeClr val="tx1"/>
                </a:solidFill>
                <a:effectLst/>
                <a:latin typeface="+mn-lt"/>
                <a:ea typeface="+mn-ea"/>
                <a:cs typeface="+mn-cs"/>
              </a:rPr>
              <a:t>Caballero, L. (2015) La </a:t>
            </a:r>
            <a:r>
              <a:rPr lang="en-GB" sz="1200" kern="1200" dirty="0" err="1" smtClean="0">
                <a:solidFill>
                  <a:schemeClr val="tx1"/>
                </a:solidFill>
                <a:effectLst/>
                <a:latin typeface="+mn-lt"/>
                <a:ea typeface="+mn-ea"/>
                <a:cs typeface="+mn-cs"/>
              </a:rPr>
              <a:t>trastienda</a:t>
            </a:r>
            <a:r>
              <a:rPr lang="en-GB" sz="1200" kern="1200" dirty="0" smtClean="0">
                <a:solidFill>
                  <a:schemeClr val="tx1"/>
                </a:solidFill>
                <a:effectLst/>
                <a:latin typeface="+mn-lt"/>
                <a:ea typeface="+mn-ea"/>
                <a:cs typeface="+mn-cs"/>
              </a:rPr>
              <a:t> de Mechanical Turk, al </a:t>
            </a:r>
            <a:r>
              <a:rPr lang="en-GB" sz="1200" kern="1200" dirty="0" err="1" smtClean="0">
                <a:solidFill>
                  <a:schemeClr val="tx1"/>
                </a:solidFill>
                <a:effectLst/>
                <a:latin typeface="+mn-lt"/>
                <a:ea typeface="+mn-ea"/>
                <a:cs typeface="+mn-cs"/>
              </a:rPr>
              <a:t>descubierto</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ellos</a:t>
            </a:r>
            <a:r>
              <a:rPr lang="en-GB" sz="1200" kern="1200" dirty="0" smtClean="0">
                <a:solidFill>
                  <a:schemeClr val="tx1"/>
                </a:solidFill>
                <a:effectLst/>
                <a:latin typeface="+mn-lt"/>
                <a:ea typeface="+mn-ea"/>
                <a:cs typeface="+mn-cs"/>
              </a:rPr>
              <a:t> son </a:t>
            </a:r>
            <a:r>
              <a:rPr lang="en-GB" sz="1200" kern="1200" dirty="0" err="1" smtClean="0">
                <a:solidFill>
                  <a:schemeClr val="tx1"/>
                </a:solidFill>
                <a:effectLst/>
                <a:latin typeface="+mn-lt"/>
                <a:ea typeface="+mn-ea"/>
                <a:cs typeface="+mn-cs"/>
              </a:rPr>
              <a:t>los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auténticos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precarios</a:t>
            </a:r>
            <a:r>
              <a:rPr lang="en-GB" sz="1200" kern="1200" dirty="0" smtClean="0">
                <a:solidFill>
                  <a:schemeClr val="tx1"/>
                </a:solidFill>
                <a:effectLst/>
                <a:latin typeface="+mn-lt"/>
                <a:ea typeface="+mn-ea"/>
                <a:cs typeface="+mn-cs"/>
              </a:rPr>
              <a:t> de internet. </a:t>
            </a:r>
            <a:r>
              <a:rPr lang="en-GB" sz="1200" kern="1200" dirty="0" err="1" smtClean="0">
                <a:solidFill>
                  <a:schemeClr val="tx1"/>
                </a:solidFill>
                <a:effectLst/>
                <a:latin typeface="+mn-lt"/>
                <a:ea typeface="+mn-ea"/>
                <a:cs typeface="+mn-cs"/>
              </a:rPr>
              <a:t>Eldiario</a:t>
            </a:r>
            <a:r>
              <a:rPr lang="en-GB" sz="1200" kern="1200" dirty="0" smtClean="0">
                <a:solidFill>
                  <a:schemeClr val="tx1"/>
                </a:solidFill>
                <a:effectLst/>
                <a:latin typeface="+mn-lt"/>
                <a:ea typeface="+mn-ea"/>
                <a:cs typeface="+mn-cs"/>
              </a:rPr>
              <a:t> 11/05/2015 [online] http://www.eldiario.es/hojaderouter/internet/Mechanical_Turk-Amazon-Jeff_Bezos-Bassam_Tariq_0_386361617.html Accessed 30/9/2015</a:t>
            </a:r>
          </a:p>
          <a:p>
            <a:r>
              <a:rPr lang="en-GB" sz="1200" kern="1200" dirty="0" err="1" smtClean="0">
                <a:solidFill>
                  <a:schemeClr val="tx1"/>
                </a:solidFill>
                <a:effectLst/>
                <a:latin typeface="+mn-lt"/>
                <a:ea typeface="+mn-ea"/>
                <a:cs typeface="+mn-cs"/>
              </a:rPr>
              <a:t>Gawade</a:t>
            </a:r>
            <a:r>
              <a:rPr lang="en-GB" sz="1200" kern="1200" dirty="0" smtClean="0">
                <a:solidFill>
                  <a:schemeClr val="tx1"/>
                </a:solidFill>
                <a:effectLst/>
                <a:latin typeface="+mn-lt"/>
                <a:ea typeface="+mn-ea"/>
                <a:cs typeface="+mn-cs"/>
              </a:rPr>
              <a:t>, M., </a:t>
            </a:r>
            <a:r>
              <a:rPr lang="en-GB" sz="1200" kern="1200" dirty="0" err="1" smtClean="0">
                <a:solidFill>
                  <a:schemeClr val="tx1"/>
                </a:solidFill>
                <a:effectLst/>
                <a:latin typeface="+mn-lt"/>
                <a:ea typeface="+mn-ea"/>
                <a:cs typeface="+mn-cs"/>
              </a:rPr>
              <a:t>Vaish</a:t>
            </a:r>
            <a:r>
              <a:rPr lang="en-GB" sz="1200" kern="1200" dirty="0" smtClean="0">
                <a:solidFill>
                  <a:schemeClr val="tx1"/>
                </a:solidFill>
                <a:effectLst/>
                <a:latin typeface="+mn-lt"/>
                <a:ea typeface="+mn-ea"/>
                <a:cs typeface="+mn-cs"/>
              </a:rPr>
              <a:t>, R., </a:t>
            </a:r>
            <a:r>
              <a:rPr lang="en-GB" sz="1200" kern="1200" dirty="0" err="1" smtClean="0">
                <a:solidFill>
                  <a:schemeClr val="tx1"/>
                </a:solidFill>
                <a:effectLst/>
                <a:latin typeface="+mn-lt"/>
                <a:ea typeface="+mn-ea"/>
                <a:cs typeface="+mn-cs"/>
              </a:rPr>
              <a:t>Nduta</a:t>
            </a:r>
            <a:r>
              <a:rPr lang="en-GB" sz="1200" kern="1200" dirty="0" smtClean="0">
                <a:solidFill>
                  <a:schemeClr val="tx1"/>
                </a:solidFill>
                <a:effectLst/>
                <a:latin typeface="+mn-lt"/>
                <a:ea typeface="+mn-ea"/>
                <a:cs typeface="+mn-cs"/>
              </a:rPr>
              <a:t>, M., Davis, J. (2012) Exploring microwork opportunities through cybercafés. Proceedings of the 2nd ACM Symposium on Computing for Development  [online] </a:t>
            </a:r>
            <a:r>
              <a:rPr lang="en-GB" sz="1200" kern="1200" dirty="0" err="1" smtClean="0">
                <a:solidFill>
                  <a:schemeClr val="tx1"/>
                </a:solidFill>
                <a:effectLst/>
                <a:latin typeface="+mn-lt"/>
                <a:ea typeface="+mn-ea"/>
                <a:cs typeface="+mn-cs"/>
              </a:rPr>
              <a:t>doi</a:t>
            </a:r>
            <a:r>
              <a:rPr lang="en-GB" sz="1200" kern="1200" dirty="0" smtClean="0">
                <a:solidFill>
                  <a:schemeClr val="tx1"/>
                </a:solidFill>
                <a:effectLst/>
                <a:latin typeface="+mn-lt"/>
                <a:ea typeface="+mn-ea"/>
                <a:cs typeface="+mn-cs"/>
              </a:rPr>
              <a:t>: 10.1145/2160601.2160628 Accessed 9/9/2014.	</a:t>
            </a:r>
          </a:p>
          <a:p>
            <a:r>
              <a:rPr lang="en-GB" sz="1200" kern="1200" dirty="0" smtClean="0">
                <a:solidFill>
                  <a:schemeClr val="tx1"/>
                </a:solidFill>
                <a:effectLst/>
                <a:latin typeface="+mn-lt"/>
                <a:ea typeface="+mn-ea"/>
                <a:cs typeface="+mn-cs"/>
              </a:rPr>
              <a:t>Harris, M., (2014) Amazon's Mechanical Turk workers protest: 'I am a human being, not an algorithm' The Guardian 3/12/14 [online] http://www.theguardian.com/technology/2014/dec/03/amazon-mechanical-turk-workers-protest-jeff-bezos Accessed 30/9/2015</a:t>
            </a:r>
          </a:p>
          <a:p>
            <a:r>
              <a:rPr lang="en-GB" sz="1200" kern="1200" dirty="0" err="1" smtClean="0">
                <a:solidFill>
                  <a:schemeClr val="tx1"/>
                </a:solidFill>
                <a:effectLst/>
                <a:latin typeface="+mn-lt"/>
                <a:ea typeface="+mn-ea"/>
                <a:cs typeface="+mn-cs"/>
              </a:rPr>
              <a:t>Hinz</a:t>
            </a:r>
            <a:r>
              <a:rPr lang="en-GB" sz="1200" kern="1200" dirty="0" smtClean="0">
                <a:solidFill>
                  <a:schemeClr val="tx1"/>
                </a:solidFill>
                <a:effectLst/>
                <a:latin typeface="+mn-lt"/>
                <a:ea typeface="+mn-ea"/>
                <a:cs typeface="+mn-cs"/>
              </a:rPr>
              <a:t>, A., Michalski, D., Schwarz, R. and Herzberg, P.Y. (2007) The acquiescence effect in responding to a questionnaire. </a:t>
            </a:r>
            <a:r>
              <a:rPr lang="pl-PL" sz="1200" kern="1200" dirty="0" smtClean="0">
                <a:solidFill>
                  <a:schemeClr val="tx1"/>
                </a:solidFill>
                <a:effectLst/>
                <a:latin typeface="+mn-lt"/>
                <a:ea typeface="+mn-ea"/>
                <a:cs typeface="+mn-cs"/>
              </a:rPr>
              <a:t>Psychosoc Med. 2007; 4: Doc07. </a:t>
            </a:r>
            <a:r>
              <a:rPr lang="en-GB" sz="1200" kern="1200" dirty="0" smtClean="0">
                <a:solidFill>
                  <a:schemeClr val="tx1"/>
                </a:solidFill>
                <a:effectLst/>
                <a:latin typeface="+mn-lt"/>
                <a:ea typeface="+mn-ea"/>
                <a:cs typeface="+mn-cs"/>
              </a:rPr>
              <a:t>[online] </a:t>
            </a:r>
            <a:r>
              <a:rPr lang="pl-PL" sz="1200" kern="1200" dirty="0" smtClean="0">
                <a:solidFill>
                  <a:schemeClr val="tx1"/>
                </a:solidFill>
                <a:effectLst/>
                <a:latin typeface="+mn-lt"/>
                <a:ea typeface="+mn-ea"/>
                <a:cs typeface="+mn-cs"/>
              </a:rPr>
              <a:t>http://www.ncbi.nlm.nih.gov/pmc/articles/PMC2736523/#R1 </a:t>
            </a:r>
            <a:r>
              <a:rPr lang="en-GB" sz="1200" kern="1200" dirty="0" smtClean="0">
                <a:solidFill>
                  <a:schemeClr val="tx1"/>
                </a:solidFill>
                <a:effectLst/>
                <a:latin typeface="+mn-lt"/>
                <a:ea typeface="+mn-ea"/>
                <a:cs typeface="+mn-cs"/>
              </a:rPr>
              <a:t>Accessed 30/9/2015</a:t>
            </a:r>
          </a:p>
          <a:p>
            <a:r>
              <a:rPr lang="en-GB" sz="1200" kern="1200" dirty="0" err="1" smtClean="0">
                <a:solidFill>
                  <a:schemeClr val="tx1"/>
                </a:solidFill>
                <a:effectLst/>
                <a:latin typeface="+mn-lt"/>
                <a:ea typeface="+mn-ea"/>
                <a:cs typeface="+mn-cs"/>
              </a:rPr>
              <a:t>Hoshaw</a:t>
            </a:r>
            <a:r>
              <a:rPr lang="en-GB" sz="1200" kern="1200" dirty="0" smtClean="0">
                <a:solidFill>
                  <a:schemeClr val="tx1"/>
                </a:solidFill>
                <a:effectLst/>
                <a:latin typeface="+mn-lt"/>
                <a:ea typeface="+mn-ea"/>
                <a:cs typeface="+mn-cs"/>
              </a:rPr>
              <a:t>, L. (2011) Need someone to run your errands? There's an app for that. Forbes.com [online] http://www.forbes.com/sites/lindseyhoshaw/2011/07/28/need-someone-to-run-your-errands-theres-an-app-for-that/ Accessed 9/9/2014.	</a:t>
            </a:r>
          </a:p>
          <a:p>
            <a:r>
              <a:rPr lang="en-GB" sz="1200" kern="1200" dirty="0" err="1" smtClean="0">
                <a:solidFill>
                  <a:schemeClr val="tx1"/>
                </a:solidFill>
                <a:effectLst/>
                <a:latin typeface="+mn-lt"/>
                <a:ea typeface="+mn-ea"/>
                <a:cs typeface="+mn-cs"/>
              </a:rPr>
              <a:t>Ipeirotis</a:t>
            </a:r>
            <a:r>
              <a:rPr lang="en-GB" sz="1200" kern="1200" dirty="0" smtClean="0">
                <a:solidFill>
                  <a:schemeClr val="tx1"/>
                </a:solidFill>
                <a:effectLst/>
                <a:latin typeface="+mn-lt"/>
                <a:ea typeface="+mn-ea"/>
                <a:cs typeface="+mn-cs"/>
              </a:rPr>
              <a:t>, P.G. (2010) Demographics of Mechanical Turk. NYU Working Paper No. CEDER-10-01 [online] http://papers.ssrn.com/sol3/papers.cfm?abstract_id=1585030 Accessed 5/1/2016</a:t>
            </a:r>
          </a:p>
          <a:p>
            <a:r>
              <a:rPr lang="en-GB" sz="1200" kern="1200" dirty="0" err="1" smtClean="0">
                <a:solidFill>
                  <a:schemeClr val="tx1"/>
                </a:solidFill>
                <a:effectLst/>
                <a:latin typeface="+mn-lt"/>
                <a:ea typeface="+mn-ea"/>
                <a:cs typeface="+mn-cs"/>
              </a:rPr>
              <a:t>Ipeirotis</a:t>
            </a:r>
            <a:r>
              <a:rPr lang="en-GB" sz="1200" kern="1200" dirty="0" smtClean="0">
                <a:solidFill>
                  <a:schemeClr val="tx1"/>
                </a:solidFill>
                <a:effectLst/>
                <a:latin typeface="+mn-lt"/>
                <a:ea typeface="+mn-ea"/>
                <a:cs typeface="+mn-cs"/>
              </a:rPr>
              <a:t>, P.G., and Horton, J.J. (2011) The Need for Standardization in Crowdsourcing. CHI 2011. [</a:t>
            </a:r>
            <a:r>
              <a:rPr lang="en-GB" sz="1200" kern="1200" dirty="0" err="1" smtClean="0">
                <a:solidFill>
                  <a:schemeClr val="tx1"/>
                </a:solidFill>
                <a:effectLst/>
                <a:latin typeface="+mn-lt"/>
                <a:ea typeface="+mn-ea"/>
                <a:cs typeface="+mn-cs"/>
              </a:rPr>
              <a:t>onine</a:t>
            </a:r>
            <a:r>
              <a:rPr lang="en-GB" sz="1200" kern="1200" dirty="0" smtClean="0">
                <a:solidFill>
                  <a:schemeClr val="tx1"/>
                </a:solidFill>
                <a:effectLst/>
                <a:latin typeface="+mn-lt"/>
                <a:ea typeface="+mn-ea"/>
                <a:cs typeface="+mn-cs"/>
              </a:rPr>
              <a:t>] http://202.154.59.182/ejournal/files/The need for standardization in crowdsourcing.pdf Accessed 9/9/2014.	</a:t>
            </a:r>
          </a:p>
          <a:p>
            <a:r>
              <a:rPr lang="en-GB" sz="1200" kern="1200" dirty="0" err="1" smtClean="0">
                <a:solidFill>
                  <a:schemeClr val="tx1"/>
                </a:solidFill>
                <a:effectLst/>
                <a:latin typeface="+mn-lt"/>
                <a:ea typeface="+mn-ea"/>
                <a:cs typeface="+mn-cs"/>
              </a:rPr>
              <a:t>Paolacci</a:t>
            </a:r>
            <a:r>
              <a:rPr lang="en-GB" sz="1200" kern="1200" dirty="0" smtClean="0">
                <a:solidFill>
                  <a:schemeClr val="tx1"/>
                </a:solidFill>
                <a:effectLst/>
                <a:latin typeface="+mn-lt"/>
                <a:ea typeface="+mn-ea"/>
                <a:cs typeface="+mn-cs"/>
              </a:rPr>
              <a:t>, G., Chandler, J., and </a:t>
            </a:r>
            <a:r>
              <a:rPr lang="en-GB" sz="1200" kern="1200" dirty="0" err="1" smtClean="0">
                <a:solidFill>
                  <a:schemeClr val="tx1"/>
                </a:solidFill>
                <a:effectLst/>
                <a:latin typeface="+mn-lt"/>
                <a:ea typeface="+mn-ea"/>
                <a:cs typeface="+mn-cs"/>
              </a:rPr>
              <a:t>Ipeirotis</a:t>
            </a:r>
            <a:r>
              <a:rPr lang="en-GB" sz="1200" kern="1200" dirty="0" smtClean="0">
                <a:solidFill>
                  <a:schemeClr val="tx1"/>
                </a:solidFill>
                <a:effectLst/>
                <a:latin typeface="+mn-lt"/>
                <a:ea typeface="+mn-ea"/>
                <a:cs typeface="+mn-cs"/>
              </a:rPr>
              <a:t>, P.G. (2010) Running experiments on Amazon Mechanical Turk. </a:t>
            </a:r>
            <a:r>
              <a:rPr lang="en-GB" sz="1200" i="1" kern="1200" dirty="0" smtClean="0">
                <a:solidFill>
                  <a:schemeClr val="tx1"/>
                </a:solidFill>
                <a:effectLst/>
                <a:latin typeface="+mn-lt"/>
                <a:ea typeface="+mn-ea"/>
                <a:cs typeface="+mn-cs"/>
              </a:rPr>
              <a:t>Judgment and Decision Making</a:t>
            </a:r>
            <a:r>
              <a:rPr lang="en-GB" sz="1200" kern="1200" dirty="0" smtClean="0">
                <a:solidFill>
                  <a:schemeClr val="tx1"/>
                </a:solidFill>
                <a:effectLst/>
                <a:latin typeface="+mn-lt"/>
                <a:ea typeface="+mn-ea"/>
                <a:cs typeface="+mn-cs"/>
              </a:rPr>
              <a:t>, Vol. 5, No. 5 [online] http://www.sjdm.org/~baron/journal/10/10630a/jdm10630a.pdf Accessed 9/9/2014.</a:t>
            </a:r>
          </a:p>
          <a:p>
            <a:r>
              <a:rPr lang="en-GB" sz="1200" kern="1200" dirty="0" smtClean="0">
                <a:solidFill>
                  <a:schemeClr val="tx1"/>
                </a:solidFill>
                <a:effectLst/>
                <a:latin typeface="+mn-lt"/>
                <a:ea typeface="+mn-ea"/>
                <a:cs typeface="+mn-cs"/>
              </a:rPr>
              <a:t>Scott, J. (2008) Payment for involvement in research: helpful benefit rules and systems for avoiding benefit problems, INVOLVE [online] http://www.invo.org.uk/wp-content/uploads/2012/01/ScottJ2008Paymentforinvolvementinresearch.pdf Accessed 5/1/2016.</a:t>
            </a:r>
          </a:p>
          <a:p>
            <a:r>
              <a:rPr lang="en-GB" sz="1200" kern="1200" dirty="0" err="1" smtClean="0">
                <a:solidFill>
                  <a:schemeClr val="tx1"/>
                </a:solidFill>
                <a:effectLst/>
                <a:latin typeface="+mn-lt"/>
                <a:ea typeface="+mn-ea"/>
                <a:cs typeface="+mn-cs"/>
              </a:rPr>
              <a:t>Tsaplin</a:t>
            </a:r>
            <a:r>
              <a:rPr lang="en-GB" sz="1200" kern="1200" dirty="0" smtClean="0">
                <a:solidFill>
                  <a:schemeClr val="tx1"/>
                </a:solidFill>
                <a:effectLst/>
                <a:latin typeface="+mn-lt"/>
                <a:ea typeface="+mn-ea"/>
                <a:cs typeface="+mn-cs"/>
              </a:rPr>
              <a:t>, E., </a:t>
            </a:r>
            <a:r>
              <a:rPr lang="en-GB" sz="1200" kern="1200" dirty="0" err="1" smtClean="0">
                <a:solidFill>
                  <a:schemeClr val="tx1"/>
                </a:solidFill>
                <a:effectLst/>
                <a:latin typeface="+mn-lt"/>
                <a:ea typeface="+mn-ea"/>
                <a:cs typeface="+mn-cs"/>
              </a:rPr>
              <a:t>Bushelenkova</a:t>
            </a:r>
            <a:r>
              <a:rPr lang="en-GB" sz="1200" kern="1200" dirty="0" smtClean="0">
                <a:solidFill>
                  <a:schemeClr val="tx1"/>
                </a:solidFill>
                <a:effectLst/>
                <a:latin typeface="+mn-lt"/>
                <a:ea typeface="+mn-ea"/>
                <a:cs typeface="+mn-cs"/>
              </a:rPr>
              <a:t>, S., and </a:t>
            </a:r>
            <a:r>
              <a:rPr lang="en-GB" sz="1200" kern="1200" dirty="0" err="1" smtClean="0">
                <a:solidFill>
                  <a:schemeClr val="tx1"/>
                </a:solidFill>
                <a:effectLst/>
                <a:latin typeface="+mn-lt"/>
                <a:ea typeface="+mn-ea"/>
                <a:cs typeface="+mn-cs"/>
              </a:rPr>
              <a:t>Puchkova</a:t>
            </a:r>
            <a:r>
              <a:rPr lang="en-GB" sz="1200" kern="1200" dirty="0" smtClean="0">
                <a:solidFill>
                  <a:schemeClr val="tx1"/>
                </a:solidFill>
                <a:effectLst/>
                <a:latin typeface="+mn-lt"/>
                <a:ea typeface="+mn-ea"/>
                <a:cs typeface="+mn-cs"/>
              </a:rPr>
              <a:t>, A. (2013) Crowdsourcing in Telework as a New Scalable Business Model. 2013 IEEE 15th Conference on Business Informatics (CBI) [online] http://ieeexplore.ieee.org/xpls/icp.jsp?arnumber=6642908 Accessed 9/9/2014.</a:t>
            </a:r>
          </a:p>
          <a:p>
            <a:r>
              <a:rPr lang="en-GB" sz="1200" kern="1200" smtClean="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23</a:t>
            </a:fld>
            <a:endParaRPr lang="en-GB"/>
          </a:p>
        </p:txBody>
      </p:sp>
    </p:spTree>
    <p:extLst>
      <p:ext uri="{BB962C8B-B14F-4D97-AF65-F5344CB8AC3E}">
        <p14:creationId xmlns:p14="http://schemas.microsoft.com/office/powerpoint/2010/main" val="3618233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Other examples include </a:t>
            </a:r>
            <a:r>
              <a:rPr lang="en-GB" sz="1200" b="0" i="0" u="none" strike="noStrike" kern="1200" baseline="0" dirty="0" err="1" smtClean="0">
                <a:solidFill>
                  <a:schemeClr val="tx1"/>
                </a:solidFill>
                <a:latin typeface="+mn-lt"/>
                <a:ea typeface="+mn-ea"/>
                <a:cs typeface="+mn-cs"/>
              </a:rPr>
              <a:t>Microtask</a:t>
            </a:r>
            <a:r>
              <a:rPr lang="en-GB" sz="1200" b="0" i="0" u="none" strike="noStrike" kern="1200" baseline="0" dirty="0" smtClean="0">
                <a:solidFill>
                  <a:schemeClr val="tx1"/>
                </a:solidFill>
                <a:latin typeface="+mn-lt"/>
                <a:ea typeface="+mn-ea"/>
                <a:cs typeface="+mn-cs"/>
              </a:rPr>
              <a:t> (data checking), </a:t>
            </a:r>
            <a:r>
              <a:rPr lang="en-GB" sz="1200" b="0" i="0" u="none" strike="noStrike" kern="1200" baseline="0" dirty="0" err="1" smtClean="0">
                <a:solidFill>
                  <a:schemeClr val="tx1"/>
                </a:solidFill>
                <a:latin typeface="+mn-lt"/>
                <a:ea typeface="+mn-ea"/>
                <a:cs typeface="+mn-cs"/>
              </a:rPr>
              <a:t>uTest</a:t>
            </a:r>
            <a:r>
              <a:rPr lang="en-GB" sz="1200" b="0" i="0" u="none" strike="noStrike" kern="1200" baseline="0" dirty="0" smtClean="0">
                <a:solidFill>
                  <a:schemeClr val="tx1"/>
                </a:solidFill>
                <a:latin typeface="+mn-lt"/>
                <a:ea typeface="+mn-ea"/>
                <a:cs typeface="+mn-cs"/>
              </a:rPr>
              <a:t> (software testing), </a:t>
            </a:r>
            <a:r>
              <a:rPr lang="en-GB" sz="1200" b="0" i="0" u="none" strike="noStrike" kern="1200" baseline="0" dirty="0" err="1" smtClean="0">
                <a:solidFill>
                  <a:schemeClr val="tx1"/>
                </a:solidFill>
                <a:latin typeface="+mn-lt"/>
                <a:ea typeface="+mn-ea"/>
                <a:cs typeface="+mn-cs"/>
              </a:rPr>
              <a:t>oDesk</a:t>
            </a:r>
            <a:r>
              <a:rPr lang="en-GB" sz="1200" b="0" i="0" u="none" strike="noStrike" kern="1200" baseline="0" dirty="0" smtClean="0">
                <a:solidFill>
                  <a:schemeClr val="tx1"/>
                </a:solidFill>
                <a:latin typeface="+mn-lt"/>
                <a:ea typeface="+mn-ea"/>
                <a:cs typeface="+mn-cs"/>
              </a:rPr>
              <a:t>, </a:t>
            </a:r>
            <a:r>
              <a:rPr lang="en-GB" sz="1200" b="0" i="0" u="none" strike="noStrike" kern="1200" baseline="0" dirty="0" err="1" smtClean="0">
                <a:solidFill>
                  <a:schemeClr val="tx1"/>
                </a:solidFill>
                <a:latin typeface="+mn-lt"/>
                <a:ea typeface="+mn-ea"/>
                <a:cs typeface="+mn-cs"/>
              </a:rPr>
              <a:t>Elance</a:t>
            </a:r>
            <a:r>
              <a:rPr lang="en-GB" sz="1200" b="0" i="0" u="none" strike="noStrike" kern="1200" baseline="0" dirty="0" smtClean="0">
                <a:solidFill>
                  <a:schemeClr val="tx1"/>
                </a:solidFill>
                <a:latin typeface="+mn-lt"/>
                <a:ea typeface="+mn-ea"/>
                <a:cs typeface="+mn-cs"/>
              </a:rPr>
              <a:t>, </a:t>
            </a:r>
            <a:r>
              <a:rPr lang="en-GB" sz="1200" b="0" i="0" u="none" strike="noStrike" kern="1200" baseline="0" dirty="0" err="1" smtClean="0">
                <a:solidFill>
                  <a:schemeClr val="tx1"/>
                </a:solidFill>
                <a:latin typeface="+mn-lt"/>
                <a:ea typeface="+mn-ea"/>
                <a:cs typeface="+mn-cs"/>
              </a:rPr>
              <a:t>CrowdFlower</a:t>
            </a:r>
            <a:r>
              <a:rPr lang="en-GB" sz="1200" b="0" i="0" u="none" strike="noStrike" kern="1200" baseline="0" dirty="0" smtClean="0">
                <a:solidFill>
                  <a:schemeClr val="tx1"/>
                </a:solidFill>
                <a:latin typeface="+mn-lt"/>
                <a:ea typeface="+mn-ea"/>
                <a:cs typeface="+mn-cs"/>
              </a:rPr>
              <a:t>, </a:t>
            </a:r>
            <a:r>
              <a:rPr lang="en-GB" sz="1200" b="0" i="0" u="none" strike="noStrike" kern="1200" baseline="0" dirty="0" err="1" smtClean="0">
                <a:solidFill>
                  <a:schemeClr val="tx1"/>
                </a:solidFill>
                <a:latin typeface="+mn-lt"/>
                <a:ea typeface="+mn-ea"/>
                <a:cs typeface="+mn-cs"/>
              </a:rPr>
              <a:t>CloudCrowd</a:t>
            </a:r>
            <a:r>
              <a:rPr lang="en-GB" sz="1200" b="0" i="0" u="none" strike="noStrike" kern="1200" baseline="0" dirty="0" smtClean="0">
                <a:solidFill>
                  <a:schemeClr val="tx1"/>
                </a:solidFill>
                <a:latin typeface="+mn-lt"/>
                <a:ea typeface="+mn-ea"/>
                <a:cs typeface="+mn-cs"/>
              </a:rPr>
              <a:t> (proofreading and translation), </a:t>
            </a:r>
            <a:r>
              <a:rPr lang="en-GB" sz="1200" b="0" i="0" u="none" strike="noStrike" kern="1200" baseline="0" dirty="0" err="1" smtClean="0">
                <a:solidFill>
                  <a:schemeClr val="tx1"/>
                </a:solidFill>
                <a:latin typeface="+mn-lt"/>
                <a:ea typeface="+mn-ea"/>
                <a:cs typeface="+mn-cs"/>
              </a:rPr>
              <a:t>LiveOps</a:t>
            </a:r>
            <a:r>
              <a:rPr lang="en-GB" sz="1200" b="0" i="0" u="none" strike="noStrike" kern="1200" baseline="0" dirty="0" smtClean="0">
                <a:solidFill>
                  <a:schemeClr val="tx1"/>
                </a:solidFill>
                <a:latin typeface="+mn-lt"/>
                <a:ea typeface="+mn-ea"/>
                <a:cs typeface="+mn-cs"/>
              </a:rPr>
              <a:t> (call centre) (</a:t>
            </a:r>
            <a:r>
              <a:rPr lang="en-GB" sz="1200" b="0" i="0" u="none" strike="noStrike" kern="1200" baseline="0" dirty="0" err="1" smtClean="0">
                <a:solidFill>
                  <a:schemeClr val="tx1"/>
                </a:solidFill>
                <a:latin typeface="+mn-lt"/>
                <a:ea typeface="+mn-ea"/>
                <a:cs typeface="+mn-cs"/>
              </a:rPr>
              <a:t>Ipeirotis</a:t>
            </a:r>
            <a:r>
              <a:rPr lang="en-GB" sz="1200" b="0" i="0" u="none" strike="noStrike" kern="1200" baseline="0" dirty="0" smtClean="0">
                <a:solidFill>
                  <a:schemeClr val="tx1"/>
                </a:solidFill>
                <a:latin typeface="+mn-lt"/>
                <a:ea typeface="+mn-ea"/>
                <a:cs typeface="+mn-cs"/>
              </a:rPr>
              <a:t> and Horton, 2011).</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I’d note, up front, that the following is no reflection on these companies, who are simply the biggest names in a widely diverse group. For example, Amazon has been proactive about taxation issues and abuse, and has varied their policy on different global populations to both reduce ethical issues, but also allow wage earning where it seems helpful.</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4</a:t>
            </a:fld>
            <a:endParaRPr lang="en-GB"/>
          </a:p>
        </p:txBody>
      </p:sp>
    </p:spTree>
    <p:extLst>
      <p:ext uri="{BB962C8B-B14F-4D97-AF65-F5344CB8AC3E}">
        <p14:creationId xmlns:p14="http://schemas.microsoft.com/office/powerpoint/2010/main" val="11664668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GB" dirty="0" smtClean="0"/>
              <a:t>The issue of ‘consent desensitisation’ – how</a:t>
            </a:r>
            <a:r>
              <a:rPr lang="en-GB" baseline="0" dirty="0" smtClean="0"/>
              <a:t> do we handle it?</a:t>
            </a:r>
          </a:p>
          <a:p>
            <a:pPr marL="0" indent="0">
              <a:buNone/>
            </a:pPr>
            <a:endParaRPr lang="en-GB" baseline="0" dirty="0" smtClean="0"/>
          </a:p>
          <a:p>
            <a:pPr marL="0" indent="0">
              <a:buNone/>
            </a:pPr>
            <a:r>
              <a:rPr lang="en-GB" baseline="0" dirty="0" smtClean="0"/>
              <a:t>Arguments have been made that simply by agreeing to projects, participants are consenting, however, this isn’t necessarily informed consent if the project brief isn’t detailed. As with any survey, we need to design consent forms to keep interest – for example, walking users through questions is better than two pages of legalise.</a:t>
            </a:r>
          </a:p>
          <a:p>
            <a:pPr marL="0" indent="0">
              <a:buNone/>
            </a:pPr>
            <a:endParaRPr lang="en-GB" baseline="0" dirty="0" smtClean="0"/>
          </a:p>
          <a:p>
            <a:pPr marL="0" indent="0">
              <a:buNone/>
            </a:pPr>
            <a:r>
              <a:rPr lang="en-GB" baseline="0" dirty="0" smtClean="0"/>
              <a:t>2) Do we have a duty to protect participants from the likelihood that this data will be nefariously processed by people cracking the computer systems, or the data holders? There is a lot of data around that can be compared to generate profiles, and with which to engage with deductive disclosure.</a:t>
            </a:r>
          </a:p>
          <a:p>
            <a:pPr marL="0" indent="0">
              <a:buNone/>
            </a:pPr>
            <a:endParaRPr lang="en-GB" baseline="0" dirty="0" smtClean="0"/>
          </a:p>
          <a:p>
            <a:pPr marL="0" indent="0">
              <a:buNone/>
            </a:pPr>
            <a:r>
              <a:rPr lang="en-GB" baseline="0" dirty="0" smtClean="0"/>
              <a:t>Undoubtedly this is a risk, though organisations like Amazon have a pretty exemplary history, at least in respect of protecting data from external disclosure. Actually the most flagged risk with having so much data is that workers may have seen similar work (e.g. psychology surveys) before, and had the methodologies explained to them, biasing responses.</a:t>
            </a:r>
          </a:p>
          <a:p>
            <a:pPr marL="0" indent="0">
              <a:buNone/>
            </a:pPr>
            <a:endParaRPr lang="en-GB" baseline="0" dirty="0" smtClean="0"/>
          </a:p>
          <a:p>
            <a:pPr marL="0" indent="0">
              <a:buNone/>
            </a:pPr>
            <a:r>
              <a:rPr lang="en-GB" baseline="0" dirty="0" smtClean="0"/>
              <a:t>3) It may be that by paying for scientific engagement, we actually get less engagement, as people will see it as devalued. There is some evidence that when paid (e.g. for surveys or blood supplies), less people are interested as the pay doesn’t match their expectations for the work done; whereas they’d have done it for free for social value if it wasn’t paid.</a:t>
            </a:r>
          </a:p>
          <a:p>
            <a:pPr marL="0" indent="0">
              <a:buNone/>
            </a:pPr>
            <a:endParaRPr lang="en-GB" baseline="0" dirty="0" smtClean="0"/>
          </a:p>
          <a:p>
            <a:pPr marL="0" indent="0">
              <a:buNone/>
            </a:pPr>
            <a:r>
              <a:rPr lang="en-GB" baseline="0" dirty="0" smtClean="0"/>
              <a:t>This is probably not such a concern here, as people are registering for these systems expecting micropayments. What is perhaps problematic is when these people then refuse to volunteer for unpaid science (e.g. filling in street surveys), or if some people are paid as part of a project, while other surveys for a project are voluntary.</a:t>
            </a:r>
          </a:p>
          <a:p>
            <a:pPr marL="0" indent="0">
              <a:buNone/>
            </a:pPr>
            <a:endParaRPr lang="en-GB" baseline="0" dirty="0" smtClean="0"/>
          </a:p>
          <a:p>
            <a:pPr marL="0" indent="0">
              <a:buNone/>
            </a:pPr>
            <a:r>
              <a:rPr lang="en-GB" baseline="0" dirty="0" smtClean="0"/>
              <a:t>4) Is there a risk research councils will refuse to fund more expensive surveys now this exists.</a:t>
            </a:r>
          </a:p>
          <a:p>
            <a:pPr marL="0" indent="0">
              <a:buNone/>
            </a:pPr>
            <a:endParaRPr lang="en-GB" baseline="0" dirty="0" smtClean="0"/>
          </a:p>
          <a:p>
            <a:pPr marL="0" indent="0">
              <a:buNone/>
            </a:pPr>
            <a:r>
              <a:rPr lang="en-GB" baseline="0" dirty="0" smtClean="0"/>
              <a:t>I suppose it is a risk, but the costs are probably similar – what changes is the number of people that can be engaged. I could imagine reviewers suggesting that traditional surveys are switched to microwork to advantage the project, and it being a matter of ‘the right survey type for the right job’. There will certainly be good reasons for continuing with traditional surveys in some studies (for example, those on the users of specific geographical environments).</a:t>
            </a:r>
          </a:p>
          <a:p>
            <a:pPr marL="0" indent="0">
              <a:buNone/>
            </a:pPr>
            <a:endParaRPr lang="en-GB" baseline="0" dirty="0" smtClean="0"/>
          </a:p>
          <a:p>
            <a:pPr marL="0" indent="0">
              <a:buNone/>
            </a:pPr>
            <a:r>
              <a:rPr lang="en-GB" baseline="0" dirty="0" smtClean="0"/>
              <a:t>5) To what extent is this reasonable, if alternatives like voluntary web surveys exist?</a:t>
            </a:r>
          </a:p>
          <a:p>
            <a:pPr marL="0" indent="0">
              <a:buNone/>
            </a:pPr>
            <a:endParaRPr lang="en-GB" baseline="0" dirty="0" smtClean="0"/>
          </a:p>
          <a:p>
            <a:pPr marL="0" indent="0">
              <a:buNone/>
            </a:pPr>
            <a:r>
              <a:rPr lang="en-GB" baseline="0" dirty="0" smtClean="0"/>
              <a:t>It depends; the advantage of these surveys is the massive scale of participation, which is likely to be much more than a standard survey, unless it gets on something like the BBC. To play Devil’s Advocate, some would argue that we should be paying the poor for time spent doing what amounts, either way, to a use of their time. </a:t>
            </a:r>
          </a:p>
          <a:p>
            <a:pPr marL="0" indent="0">
              <a:buNone/>
            </a:pPr>
            <a:endParaRPr lang="en-GB" baseline="0" dirty="0" smtClean="0"/>
          </a:p>
          <a:p>
            <a:pPr marL="0" indent="0">
              <a:buNone/>
            </a:pPr>
            <a:r>
              <a:rPr lang="en-GB" baseline="0" dirty="0" smtClean="0"/>
              <a:t>6) What is the global cost of this to, for example, the tax system? How much money flows through these systems?</a:t>
            </a:r>
          </a:p>
          <a:p>
            <a:pPr marL="0" indent="0">
              <a:buNone/>
            </a:pPr>
            <a:endParaRPr lang="en-GB" baseline="0" dirty="0" smtClean="0"/>
          </a:p>
          <a:p>
            <a:pPr marL="0" indent="0">
              <a:buNone/>
            </a:pPr>
            <a:r>
              <a:rPr lang="en-GB" baseline="0" dirty="0" smtClean="0"/>
              <a:t>During the questions we made some vague calculations based on figures above. To follow this up, </a:t>
            </a:r>
            <a:r>
              <a:rPr lang="en-GB" baseline="0" dirty="0" err="1" smtClean="0"/>
              <a:t>Samasource</a:t>
            </a:r>
            <a:r>
              <a:rPr lang="en-GB" baseline="0" dirty="0" smtClean="0"/>
              <a:t> in 2014 posted </a:t>
            </a:r>
            <a:r>
              <a:rPr lang="en-GB" dirty="0" smtClean="0"/>
              <a:t>$5.9 million in sales (Annual Report</a:t>
            </a:r>
            <a:r>
              <a:rPr lang="en-GB" baseline="0" dirty="0" smtClean="0"/>
              <a:t> http://samagroup.co/wp-content/uploads/2015/05/Samasource-2014-Annual-Report.pdf), which includes payments and their fees. I quote this not because </a:t>
            </a:r>
            <a:r>
              <a:rPr lang="en-GB" baseline="0" dirty="0" err="1" smtClean="0"/>
              <a:t>Samasource</a:t>
            </a:r>
            <a:r>
              <a:rPr lang="en-GB" baseline="0" dirty="0" smtClean="0"/>
              <a:t> allow tax avoidance  - they appear to be an ethically rigorous company – but as an example of the turnover of a relatively small microwork broker. I don’t doubt that the turnover of the sector is in the billions; as to how much of that doesn’t go through the taxation system which should, it is very hard to judge. </a:t>
            </a:r>
          </a:p>
          <a:p>
            <a:pPr marL="0" indent="0">
              <a:buNone/>
            </a:pPr>
            <a:endParaRPr lang="en-GB" baseline="0" dirty="0" smtClean="0"/>
          </a:p>
          <a:p>
            <a:pPr marL="0" indent="0">
              <a:buNone/>
            </a:pPr>
            <a:r>
              <a:rPr lang="en-GB" baseline="0" dirty="0" smtClean="0"/>
              <a:t>7) It may be that if these are low-wage workers, and therefore not being taxed.</a:t>
            </a:r>
          </a:p>
          <a:p>
            <a:pPr marL="0" indent="0">
              <a:buNone/>
            </a:pPr>
            <a:endParaRPr lang="en-GB" baseline="0" dirty="0" smtClean="0"/>
          </a:p>
          <a:p>
            <a:pPr marL="0" indent="0">
              <a:buNone/>
            </a:pPr>
            <a:r>
              <a:rPr lang="en-GB" baseline="0" dirty="0" smtClean="0"/>
              <a:t>It is certainly possible. There will probably be a limitation in the sense that those earning a full wage will have less time to engage with this. However, studies suggest that in the US at least, there is a broad range of people involved, and some of these will doubtless be supplementing their income without passing this information on (though many, undoubtedly do). Income distributions for </a:t>
            </a:r>
            <a:r>
              <a:rPr lang="en-GB" baseline="0" dirty="0" err="1" smtClean="0"/>
              <a:t>MTurk</a:t>
            </a:r>
            <a:r>
              <a:rPr lang="en-GB" baseline="0" dirty="0" smtClean="0"/>
              <a:t> workers in the US were found by </a:t>
            </a:r>
            <a:r>
              <a:rPr lang="en-GB" baseline="0" dirty="0" err="1" smtClean="0"/>
              <a:t>Ipeirotis</a:t>
            </a:r>
            <a:r>
              <a:rPr lang="en-GB" baseline="0" dirty="0" smtClean="0"/>
              <a:t> (2010) to have a mode of ~$50k. Note, though, in Amazon’s case, they are proactive about engaging US workers with the taxation system, including excluding ex-pat Americans from microwork.</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Ipeirotis</a:t>
            </a:r>
            <a:r>
              <a:rPr lang="en-GB" sz="1200" kern="1200" dirty="0" smtClean="0">
                <a:solidFill>
                  <a:schemeClr val="tx1"/>
                </a:solidFill>
                <a:effectLst/>
                <a:latin typeface="+mn-lt"/>
                <a:ea typeface="+mn-ea"/>
                <a:cs typeface="+mn-cs"/>
              </a:rPr>
              <a:t>, P.G. (2010) Demographics of Mechanical Turk. NYU Working Paper No. CEDER-10-01 [online] http://papers.ssrn.com/sol3/papers.cfm?abstract_id=1585030 Accessed 5/1/2016</a:t>
            </a:r>
          </a:p>
          <a:p>
            <a:pPr marL="0" indent="0">
              <a:buNone/>
            </a:pPr>
            <a:endParaRPr lang="en-GB" baseline="0" dirty="0" smtClean="0"/>
          </a:p>
          <a:p>
            <a:pPr marL="0" indent="0">
              <a:buNone/>
            </a:pPr>
            <a:r>
              <a:rPr lang="en-GB" baseline="0" dirty="0" smtClean="0"/>
              <a:t>8) Should Universities be engaging in this, if it drives forward the neo-liberal agenda and the development of yet more </a:t>
            </a:r>
            <a:r>
              <a:rPr lang="en-GB" baseline="0" dirty="0" err="1" smtClean="0"/>
              <a:t>precarity</a:t>
            </a:r>
            <a:r>
              <a:rPr lang="en-GB" baseline="0" dirty="0" smtClean="0"/>
              <a:t> in jobs?</a:t>
            </a:r>
          </a:p>
          <a:p>
            <a:pPr marL="0" indent="0">
              <a:buNone/>
            </a:pPr>
            <a:r>
              <a:rPr lang="en-GB" baseline="0" dirty="0" smtClean="0"/>
              <a:t>9) Should the University support companies which have some notorious issues with international taxation? Would it be better to direct people to those companies that are validated as ‘ethical’? </a:t>
            </a:r>
          </a:p>
          <a:p>
            <a:pPr marL="0" indent="0">
              <a:buNone/>
            </a:pPr>
            <a:r>
              <a:rPr lang="en-GB" baseline="0" dirty="0" smtClean="0"/>
              <a:t>10) Given the complexities of employment law, is it fair to ask researchers to assess this as part of research applications? Would it be better to have a group in the University that does this?</a:t>
            </a:r>
          </a:p>
          <a:p>
            <a:pPr marL="0" indent="0">
              <a:buNone/>
            </a:pPr>
            <a:endParaRPr lang="en-GB" baseline="0" dirty="0" smtClean="0"/>
          </a:p>
          <a:p>
            <a:pPr marL="0" indent="0">
              <a:buNone/>
            </a:pPr>
            <a:r>
              <a:rPr lang="en-GB" baseline="0" dirty="0" smtClean="0"/>
              <a:t>(8) would be my personal main issue with it. However, we may be fighting against the tide. The whole thing is part of a more broad trend of neo-liberalisation of the labour market, and the shifting of capital from national scale taxation efforts. We see the neo-liberalisation of labour in systems like Uber, and in capital in currencies like </a:t>
            </a:r>
            <a:r>
              <a:rPr lang="en-GB" baseline="0" dirty="0" err="1" smtClean="0"/>
              <a:t>BitCoin</a:t>
            </a:r>
            <a:r>
              <a:rPr lang="en-GB" baseline="0" dirty="0" smtClean="0"/>
              <a:t>. For a while there was a debate about the potential for this model  to be shifted to more substantial jobs, essentially removing what little responsibility companies have to zero hour </a:t>
            </a:r>
            <a:r>
              <a:rPr lang="en-GB" baseline="0" dirty="0" err="1" smtClean="0"/>
              <a:t>contractees</a:t>
            </a:r>
            <a:r>
              <a:rPr lang="en-GB" baseline="0" dirty="0" smtClean="0"/>
              <a:t>. This hasn’t panned out so much in the developed nations, but I don’t doubt it is a trend elsewhere and, </a:t>
            </a:r>
            <a:r>
              <a:rPr lang="en-GB" baseline="0" dirty="0" err="1" smtClean="0"/>
              <a:t>infact</a:t>
            </a:r>
            <a:r>
              <a:rPr lang="en-GB" baseline="0" dirty="0" smtClean="0"/>
              <a:t>, here, if you include mechanisms for engaging with temporary contract work, with which this is in continuum. It is a good point about the University being more proactive on recommendations and research. I don’t know that we yet have enough experience to decided for researchers which brokers and wages are appropriate, if any, which is part of what the watching brief is about. However, as we build up experience, recommending specific companies is something we’re keen to do. I don’t think we can fight the neo-liberalism of the labour market as a single University, which is why our recommendation is for researchers to engage their communities. In short, our recommendations at the moment are:</a:t>
            </a:r>
          </a:p>
          <a:p>
            <a:pPr marL="0" indent="0">
              <a:buNone/>
            </a:pPr>
            <a:endParaRPr lang="en-GB" baseline="0" dirty="0" smtClean="0"/>
          </a:p>
          <a:p>
            <a:pPr marL="228600" indent="-228600">
              <a:buAutoNum type="arabicParenR"/>
            </a:pPr>
            <a:r>
              <a:rPr lang="en-GB" baseline="0" dirty="0" smtClean="0"/>
              <a:t>Ensure the safety of participants through careful attention to data protection and coercion/worker abuse by companies. </a:t>
            </a:r>
          </a:p>
          <a:p>
            <a:pPr marL="228600" indent="-228600">
              <a:buAutoNum type="arabicParenR"/>
            </a:pPr>
            <a:r>
              <a:rPr lang="en-GB" baseline="0" dirty="0" smtClean="0"/>
              <a:t>Engage with academic communities in raising the issues outlined and support Unionisation efforts.</a:t>
            </a:r>
          </a:p>
          <a:p>
            <a:pPr marL="228600" indent="-228600">
              <a:buAutoNum type="arabicParenR"/>
            </a:pPr>
            <a:r>
              <a:rPr lang="en-GB" baseline="0" dirty="0" smtClean="0"/>
              <a:t>Build experience of brokers, wages, and other aspects of the process to formulate a list of preferred vendors and wages.</a:t>
            </a:r>
          </a:p>
          <a:p>
            <a:pPr marL="228600" indent="-228600">
              <a:buAutoNum type="arabicParenR"/>
            </a:pPr>
            <a:endParaRPr lang="en-GB" baseline="0" dirty="0" smtClean="0"/>
          </a:p>
          <a:p>
            <a:pPr marL="0" indent="0">
              <a:buNone/>
            </a:pPr>
            <a:r>
              <a:rPr lang="en-GB" baseline="0" dirty="0" smtClean="0"/>
              <a:t>The good news is that other academics are engaging with this – for example, Dynamo was set up by researchers from Stanford and UC San Diego.</a:t>
            </a:r>
          </a:p>
          <a:p>
            <a:pPr marL="0" indent="0">
              <a:buNone/>
            </a:pPr>
            <a:r>
              <a:rPr lang="en-GB" baseline="0" dirty="0" smtClean="0"/>
              <a:t>http://www.wearedynamo.org/about</a:t>
            </a:r>
          </a:p>
          <a:p>
            <a:pPr marL="0" indent="0">
              <a:buNone/>
            </a:pPr>
            <a:endParaRPr lang="en-GB" baseline="0" dirty="0" smtClean="0"/>
          </a:p>
          <a:p>
            <a:pPr marL="0" indent="0">
              <a:buNone/>
            </a:pPr>
            <a:r>
              <a:rPr lang="en-GB" baseline="0" dirty="0" smtClean="0"/>
              <a:t>Academics may be interested in Dynamo’s recommendations for academic requesters:</a:t>
            </a:r>
          </a:p>
          <a:p>
            <a:pPr marL="0" indent="0">
              <a:buNone/>
            </a:pPr>
            <a:r>
              <a:rPr lang="en-GB" baseline="0" dirty="0" smtClean="0"/>
              <a:t>http://wiki.wearedynamo.org/index.php/Guidelines_for_Academic_Requesters</a:t>
            </a:r>
          </a:p>
          <a:p>
            <a:pPr marL="0" indent="0">
              <a:buNone/>
            </a:pPr>
            <a:r>
              <a:rPr lang="en-GB" baseline="0" dirty="0" smtClean="0"/>
              <a:t>And the associated discussion:</a:t>
            </a:r>
          </a:p>
          <a:p>
            <a:pPr marL="0" indent="0">
              <a:buNone/>
            </a:pPr>
            <a:r>
              <a:rPr lang="en-GB" baseline="0" dirty="0" smtClean="0"/>
              <a:t>http://www.wearedynamo.org/forum/actions/topics/call-for-comments-turker-authored-guidelines-for-research-on-amt</a:t>
            </a:r>
          </a:p>
          <a:p>
            <a:pPr marL="0" indent="0">
              <a:buNone/>
            </a:pPr>
            <a:endParaRPr lang="en-GB" baseline="0" dirty="0" smtClean="0"/>
          </a:p>
          <a:p>
            <a:pPr marL="0" indent="0">
              <a:buNone/>
            </a:pPr>
            <a:endParaRPr lang="en-GB" baseline="0" dirty="0" smtClean="0"/>
          </a:p>
          <a:p>
            <a:pPr marL="0" indent="0">
              <a:buNone/>
            </a:pPr>
            <a:endParaRPr lang="en-GB" baseline="0" dirty="0" smtClean="0"/>
          </a:p>
          <a:p>
            <a:pPr marL="0" indent="0">
              <a:buNone/>
            </a:pP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24</a:t>
            </a:fld>
            <a:endParaRPr lang="en-GB"/>
          </a:p>
        </p:txBody>
      </p:sp>
    </p:spTree>
    <p:extLst>
      <p:ext uri="{BB962C8B-B14F-4D97-AF65-F5344CB8AC3E}">
        <p14:creationId xmlns:p14="http://schemas.microsoft.com/office/powerpoint/2010/main" val="3297211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full reference list and additional reading can be found in the notes for the final slide.</a:t>
            </a:r>
          </a:p>
          <a:p>
            <a:endParaRPr lang="en-GB" dirty="0" smtClean="0"/>
          </a:p>
          <a:p>
            <a:r>
              <a:rPr lang="en-GB" sz="1200" kern="1200" dirty="0" err="1" smtClean="0">
                <a:solidFill>
                  <a:schemeClr val="tx1"/>
                </a:solidFill>
                <a:effectLst/>
                <a:latin typeface="+mn-lt"/>
                <a:ea typeface="+mn-ea"/>
                <a:cs typeface="+mn-cs"/>
              </a:rPr>
              <a:t>Berinsky</a:t>
            </a:r>
            <a:r>
              <a:rPr lang="en-GB" sz="1200" kern="1200" dirty="0" smtClean="0">
                <a:solidFill>
                  <a:schemeClr val="tx1"/>
                </a:solidFill>
                <a:effectLst/>
                <a:latin typeface="+mn-lt"/>
                <a:ea typeface="+mn-ea"/>
                <a:cs typeface="+mn-cs"/>
              </a:rPr>
              <a:t>, A.J., Huber, G.A., and Lenz, G. S. (2012) Evaluating Online </a:t>
            </a:r>
            <a:r>
              <a:rPr lang="en-GB" sz="1200" kern="1200" dirty="0" err="1" smtClean="0">
                <a:solidFill>
                  <a:schemeClr val="tx1"/>
                </a:solidFill>
                <a:effectLst/>
                <a:latin typeface="+mn-lt"/>
                <a:ea typeface="+mn-ea"/>
                <a:cs typeface="+mn-cs"/>
              </a:rPr>
              <a:t>Labor</a:t>
            </a:r>
            <a:r>
              <a:rPr lang="en-GB" sz="1200" kern="1200" dirty="0" smtClean="0">
                <a:solidFill>
                  <a:schemeClr val="tx1"/>
                </a:solidFill>
                <a:effectLst/>
                <a:latin typeface="+mn-lt"/>
                <a:ea typeface="+mn-ea"/>
                <a:cs typeface="+mn-cs"/>
              </a:rPr>
              <a:t> Markets for Experimental Research: </a:t>
            </a:r>
            <a:r>
              <a:rPr lang="en-GB" sz="1200" kern="1200" dirty="0" err="1" smtClean="0">
                <a:solidFill>
                  <a:schemeClr val="tx1"/>
                </a:solidFill>
                <a:effectLst/>
                <a:latin typeface="+mn-lt"/>
                <a:ea typeface="+mn-ea"/>
                <a:cs typeface="+mn-cs"/>
              </a:rPr>
              <a:t>Amazon.com's</a:t>
            </a:r>
            <a:r>
              <a:rPr lang="en-GB" sz="1200" kern="1200" dirty="0" smtClean="0">
                <a:solidFill>
                  <a:schemeClr val="tx1"/>
                </a:solidFill>
                <a:effectLst/>
                <a:latin typeface="+mn-lt"/>
                <a:ea typeface="+mn-ea"/>
                <a:cs typeface="+mn-cs"/>
              </a:rPr>
              <a:t> Mechanical Turk. </a:t>
            </a:r>
            <a:r>
              <a:rPr lang="en-GB" sz="1200" i="1" kern="1200" dirty="0" smtClean="0">
                <a:solidFill>
                  <a:schemeClr val="tx1"/>
                </a:solidFill>
                <a:effectLst/>
                <a:latin typeface="+mn-lt"/>
                <a:ea typeface="+mn-ea"/>
                <a:cs typeface="+mn-cs"/>
              </a:rPr>
              <a:t>Political Analysis</a:t>
            </a:r>
            <a:r>
              <a:rPr lang="en-GB" sz="1200" kern="1200" dirty="0" smtClean="0">
                <a:solidFill>
                  <a:schemeClr val="tx1"/>
                </a:solidFill>
                <a:effectLst/>
                <a:latin typeface="+mn-lt"/>
                <a:ea typeface="+mn-ea"/>
                <a:cs typeface="+mn-cs"/>
              </a:rPr>
              <a:t>. [online] </a:t>
            </a:r>
            <a:r>
              <a:rPr lang="en-GB" sz="1200" kern="1200" dirty="0" err="1" smtClean="0">
                <a:solidFill>
                  <a:schemeClr val="tx1"/>
                </a:solidFill>
                <a:effectLst/>
                <a:latin typeface="+mn-lt"/>
                <a:ea typeface="+mn-ea"/>
                <a:cs typeface="+mn-cs"/>
              </a:rPr>
              <a:t>doi</a:t>
            </a:r>
            <a:r>
              <a:rPr lang="en-GB" sz="1200" kern="1200" dirty="0" smtClean="0">
                <a:solidFill>
                  <a:schemeClr val="tx1"/>
                </a:solidFill>
                <a:effectLst/>
                <a:latin typeface="+mn-lt"/>
                <a:ea typeface="+mn-ea"/>
                <a:cs typeface="+mn-cs"/>
              </a:rPr>
              <a:t>: 10.1093/pan/mpr057 Accessed 9/9/2014. </a:t>
            </a:r>
          </a:p>
          <a:p>
            <a:r>
              <a:rPr lang="en-GB" sz="1200" kern="1200" dirty="0" err="1" smtClean="0">
                <a:solidFill>
                  <a:schemeClr val="tx1"/>
                </a:solidFill>
                <a:effectLst/>
                <a:latin typeface="+mn-lt"/>
                <a:ea typeface="+mn-ea"/>
                <a:cs typeface="+mn-cs"/>
              </a:rPr>
              <a:t>Buhrmester</a:t>
            </a:r>
            <a:r>
              <a:rPr lang="en-GB" sz="1200" kern="1200" dirty="0" smtClean="0">
                <a:solidFill>
                  <a:schemeClr val="tx1"/>
                </a:solidFill>
                <a:effectLst/>
                <a:latin typeface="+mn-lt"/>
                <a:ea typeface="+mn-ea"/>
                <a:cs typeface="+mn-cs"/>
              </a:rPr>
              <a:t>, M., Kwang, T. and Gosling, S.D. (2011) Amazon's Mechanical Turk A New Source of Inexpensive, Yet High-Quality, Data? </a:t>
            </a:r>
            <a:r>
              <a:rPr lang="en-GB" sz="1200" i="1" kern="1200" dirty="0" smtClean="0">
                <a:solidFill>
                  <a:schemeClr val="tx1"/>
                </a:solidFill>
                <a:effectLst/>
                <a:latin typeface="+mn-lt"/>
                <a:ea typeface="+mn-ea"/>
                <a:cs typeface="+mn-cs"/>
              </a:rPr>
              <a:t>Perspectives on Psychological Science</a:t>
            </a:r>
            <a:r>
              <a:rPr lang="en-GB" sz="1200" kern="1200" dirty="0" smtClean="0">
                <a:solidFill>
                  <a:schemeClr val="tx1"/>
                </a:solidFill>
                <a:effectLst/>
                <a:latin typeface="+mn-lt"/>
                <a:ea typeface="+mn-ea"/>
                <a:cs typeface="+mn-cs"/>
              </a:rPr>
              <a:t>. Vol. 6 no. 1 3-5 [online] http://pps.sagepub.com/content/6/1/3.short Accessed 9/9/2014.</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Paolacci</a:t>
            </a:r>
            <a:r>
              <a:rPr lang="en-GB" sz="1200" kern="1200" dirty="0" smtClean="0">
                <a:solidFill>
                  <a:schemeClr val="tx1"/>
                </a:solidFill>
                <a:effectLst/>
                <a:latin typeface="+mn-lt"/>
                <a:ea typeface="+mn-ea"/>
                <a:cs typeface="+mn-cs"/>
              </a:rPr>
              <a:t>, G., Chandler, J., and </a:t>
            </a:r>
            <a:r>
              <a:rPr lang="en-GB" sz="1200" kern="1200" dirty="0" err="1" smtClean="0">
                <a:solidFill>
                  <a:schemeClr val="tx1"/>
                </a:solidFill>
                <a:effectLst/>
                <a:latin typeface="+mn-lt"/>
                <a:ea typeface="+mn-ea"/>
                <a:cs typeface="+mn-cs"/>
              </a:rPr>
              <a:t>Ipeirotis</a:t>
            </a:r>
            <a:r>
              <a:rPr lang="en-GB" sz="1200" kern="1200" dirty="0" smtClean="0">
                <a:solidFill>
                  <a:schemeClr val="tx1"/>
                </a:solidFill>
                <a:effectLst/>
                <a:latin typeface="+mn-lt"/>
                <a:ea typeface="+mn-ea"/>
                <a:cs typeface="+mn-cs"/>
              </a:rPr>
              <a:t>, P.G. (2010) Running experiments on Amazon Mechanical Turk. </a:t>
            </a:r>
            <a:r>
              <a:rPr lang="en-GB" sz="1200" i="1" kern="1200" dirty="0" smtClean="0">
                <a:solidFill>
                  <a:schemeClr val="tx1"/>
                </a:solidFill>
                <a:effectLst/>
                <a:latin typeface="+mn-lt"/>
                <a:ea typeface="+mn-ea"/>
                <a:cs typeface="+mn-cs"/>
              </a:rPr>
              <a:t>Judgment and Decision Making</a:t>
            </a:r>
            <a:r>
              <a:rPr lang="en-GB" sz="1200" kern="1200" dirty="0" smtClean="0">
                <a:solidFill>
                  <a:schemeClr val="tx1"/>
                </a:solidFill>
                <a:effectLst/>
                <a:latin typeface="+mn-lt"/>
                <a:ea typeface="+mn-ea"/>
                <a:cs typeface="+mn-cs"/>
              </a:rPr>
              <a:t>, Vol. 5, No. 5 [online] http://www.sjdm.org/~baron/journal/10/10630a/jdm10630a.pdf Accessed 9/9/2014.</a:t>
            </a:r>
          </a:p>
          <a:p>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5</a:t>
            </a:fld>
            <a:endParaRPr lang="en-GB"/>
          </a:p>
        </p:txBody>
      </p:sp>
    </p:spTree>
    <p:extLst>
      <p:ext uri="{BB962C8B-B14F-4D97-AF65-F5344CB8AC3E}">
        <p14:creationId xmlns:p14="http://schemas.microsoft.com/office/powerpoint/2010/main" val="2132125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http://www.hhs.gov/ohrp/archive/nurcode.html</a:t>
            </a:r>
          </a:p>
          <a:p>
            <a:endParaRPr lang="en-GB" dirty="0" smtClean="0"/>
          </a:p>
          <a:p>
            <a:r>
              <a:rPr lang="en-GB" dirty="0" smtClean="0"/>
              <a:t>Andreas </a:t>
            </a:r>
            <a:r>
              <a:rPr lang="en-GB" dirty="0" err="1" smtClean="0"/>
              <a:t>Hinz</a:t>
            </a:r>
            <a:r>
              <a:rPr lang="en-GB" dirty="0" smtClean="0"/>
              <a:t>, Dominik Michalski, Reinhold Schwarz, and Philipp </a:t>
            </a:r>
            <a:r>
              <a:rPr lang="en-GB" dirty="0" err="1" smtClean="0"/>
              <a:t>Yorck</a:t>
            </a:r>
            <a:r>
              <a:rPr lang="en-GB" dirty="0" smtClean="0"/>
              <a:t> Herzberg (2007) The acquiescence effect in responding to a questionnaire. </a:t>
            </a:r>
            <a:r>
              <a:rPr lang="pl-PL" dirty="0" smtClean="0"/>
              <a:t>Psychosoc Med. 2007; 4: Doc07. </a:t>
            </a:r>
            <a:r>
              <a:rPr lang="en-GB" dirty="0" smtClean="0"/>
              <a:t>[online] </a:t>
            </a:r>
            <a:r>
              <a:rPr lang="pl-PL" dirty="0" smtClean="0"/>
              <a:t>http://www.ncbi.nlm.nih.gov/pmc/articles/PMC2736523/#R1</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6</a:t>
            </a:fld>
            <a:endParaRPr lang="en-GB"/>
          </a:p>
        </p:txBody>
      </p:sp>
    </p:spTree>
    <p:extLst>
      <p:ext uri="{BB962C8B-B14F-4D97-AF65-F5344CB8AC3E}">
        <p14:creationId xmlns:p14="http://schemas.microsoft.com/office/powerpoint/2010/main" val="2664771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Despite</a:t>
            </a:r>
            <a:r>
              <a:rPr lang="en-GB" baseline="0" dirty="0" smtClean="0"/>
              <a:t> these issues, we *do* pay participants – they fall on a spectrum of ‘participant-ness’ and payment formality.</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7</a:t>
            </a:fld>
            <a:endParaRPr lang="en-GB"/>
          </a:p>
        </p:txBody>
      </p:sp>
    </p:spTree>
    <p:extLst>
      <p:ext uri="{BB962C8B-B14F-4D97-AF65-F5344CB8AC3E}">
        <p14:creationId xmlns:p14="http://schemas.microsoft.com/office/powerpoint/2010/main" val="744909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Paolacci</a:t>
            </a:r>
            <a:r>
              <a:rPr lang="en-GB" sz="1200" kern="1200" dirty="0" smtClean="0">
                <a:solidFill>
                  <a:schemeClr val="tx1"/>
                </a:solidFill>
                <a:effectLst/>
                <a:latin typeface="+mn-lt"/>
                <a:ea typeface="+mn-ea"/>
                <a:cs typeface="+mn-cs"/>
              </a:rPr>
              <a:t>, G., Chandler, J., and </a:t>
            </a:r>
            <a:r>
              <a:rPr lang="en-GB" sz="1200" kern="1200" dirty="0" err="1" smtClean="0">
                <a:solidFill>
                  <a:schemeClr val="tx1"/>
                </a:solidFill>
                <a:effectLst/>
                <a:latin typeface="+mn-lt"/>
                <a:ea typeface="+mn-ea"/>
                <a:cs typeface="+mn-cs"/>
              </a:rPr>
              <a:t>Ipeirotis</a:t>
            </a:r>
            <a:r>
              <a:rPr lang="en-GB" sz="1200" kern="1200" dirty="0" smtClean="0">
                <a:solidFill>
                  <a:schemeClr val="tx1"/>
                </a:solidFill>
                <a:effectLst/>
                <a:latin typeface="+mn-lt"/>
                <a:ea typeface="+mn-ea"/>
                <a:cs typeface="+mn-cs"/>
              </a:rPr>
              <a:t>, P.G. (2010) Running experiments on Amazon Mechanical Turk. </a:t>
            </a:r>
            <a:r>
              <a:rPr lang="en-GB" sz="1200" i="1" kern="1200" dirty="0" smtClean="0">
                <a:solidFill>
                  <a:schemeClr val="tx1"/>
                </a:solidFill>
                <a:effectLst/>
                <a:latin typeface="+mn-lt"/>
                <a:ea typeface="+mn-ea"/>
                <a:cs typeface="+mn-cs"/>
              </a:rPr>
              <a:t>Judgment and Decision Making</a:t>
            </a:r>
            <a:r>
              <a:rPr lang="en-GB" sz="1200" kern="1200" dirty="0" smtClean="0">
                <a:solidFill>
                  <a:schemeClr val="tx1"/>
                </a:solidFill>
                <a:effectLst/>
                <a:latin typeface="+mn-lt"/>
                <a:ea typeface="+mn-ea"/>
                <a:cs typeface="+mn-cs"/>
              </a:rPr>
              <a:t>, Vol. 5, No. 5 [online] http://www.sjdm.org/~baron/journal/10/10630a/jdm10630a.pdf Accessed 9/9/2014.</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Berinsky</a:t>
            </a:r>
            <a:r>
              <a:rPr lang="en-GB" sz="1200" kern="1200" dirty="0" smtClean="0">
                <a:solidFill>
                  <a:schemeClr val="tx1"/>
                </a:solidFill>
                <a:effectLst/>
                <a:latin typeface="+mn-lt"/>
                <a:ea typeface="+mn-ea"/>
                <a:cs typeface="+mn-cs"/>
              </a:rPr>
              <a:t>, A.J., Huber, G.A., and Lenz, G. S. (2012) Evaluating Online </a:t>
            </a:r>
            <a:r>
              <a:rPr lang="en-GB" sz="1200" kern="1200" dirty="0" err="1" smtClean="0">
                <a:solidFill>
                  <a:schemeClr val="tx1"/>
                </a:solidFill>
                <a:effectLst/>
                <a:latin typeface="+mn-lt"/>
                <a:ea typeface="+mn-ea"/>
                <a:cs typeface="+mn-cs"/>
              </a:rPr>
              <a:t>Labor</a:t>
            </a:r>
            <a:r>
              <a:rPr lang="en-GB" sz="1200" kern="1200" dirty="0" smtClean="0">
                <a:solidFill>
                  <a:schemeClr val="tx1"/>
                </a:solidFill>
                <a:effectLst/>
                <a:latin typeface="+mn-lt"/>
                <a:ea typeface="+mn-ea"/>
                <a:cs typeface="+mn-cs"/>
              </a:rPr>
              <a:t> Markets for Experimental Research: </a:t>
            </a:r>
            <a:r>
              <a:rPr lang="en-GB" sz="1200" kern="1200" dirty="0" err="1" smtClean="0">
                <a:solidFill>
                  <a:schemeClr val="tx1"/>
                </a:solidFill>
                <a:effectLst/>
                <a:latin typeface="+mn-lt"/>
                <a:ea typeface="+mn-ea"/>
                <a:cs typeface="+mn-cs"/>
              </a:rPr>
              <a:t>Amazon.com's</a:t>
            </a:r>
            <a:r>
              <a:rPr lang="en-GB" sz="1200" kern="1200" dirty="0" smtClean="0">
                <a:solidFill>
                  <a:schemeClr val="tx1"/>
                </a:solidFill>
                <a:effectLst/>
                <a:latin typeface="+mn-lt"/>
                <a:ea typeface="+mn-ea"/>
                <a:cs typeface="+mn-cs"/>
              </a:rPr>
              <a:t> Mechanical Turk. </a:t>
            </a:r>
            <a:r>
              <a:rPr lang="en-GB" sz="1200" i="1" kern="1200" dirty="0" smtClean="0">
                <a:solidFill>
                  <a:schemeClr val="tx1"/>
                </a:solidFill>
                <a:effectLst/>
                <a:latin typeface="+mn-lt"/>
                <a:ea typeface="+mn-ea"/>
                <a:cs typeface="+mn-cs"/>
              </a:rPr>
              <a:t>Political Analysis</a:t>
            </a:r>
            <a:r>
              <a:rPr lang="en-GB" sz="1200" kern="1200" dirty="0" smtClean="0">
                <a:solidFill>
                  <a:schemeClr val="tx1"/>
                </a:solidFill>
                <a:effectLst/>
                <a:latin typeface="+mn-lt"/>
                <a:ea typeface="+mn-ea"/>
                <a:cs typeface="+mn-cs"/>
              </a:rPr>
              <a:t>. [online] </a:t>
            </a:r>
            <a:r>
              <a:rPr lang="en-GB" sz="1200" kern="1200" dirty="0" err="1" smtClean="0">
                <a:solidFill>
                  <a:schemeClr val="tx1"/>
                </a:solidFill>
                <a:effectLst/>
                <a:latin typeface="+mn-lt"/>
                <a:ea typeface="+mn-ea"/>
                <a:cs typeface="+mn-cs"/>
              </a:rPr>
              <a:t>doi</a:t>
            </a:r>
            <a:r>
              <a:rPr lang="en-GB" sz="1200" kern="1200" dirty="0" smtClean="0">
                <a:solidFill>
                  <a:schemeClr val="tx1"/>
                </a:solidFill>
                <a:effectLst/>
                <a:latin typeface="+mn-lt"/>
                <a:ea typeface="+mn-ea"/>
                <a:cs typeface="+mn-cs"/>
              </a:rPr>
              <a:t>: 10.1093/pan/mpr057 Accessed 9/9/2014.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9</a:t>
            </a:fld>
            <a:endParaRPr lang="en-GB"/>
          </a:p>
        </p:txBody>
      </p:sp>
    </p:spTree>
    <p:extLst>
      <p:ext uri="{BB962C8B-B14F-4D97-AF65-F5344CB8AC3E}">
        <p14:creationId xmlns:p14="http://schemas.microsoft.com/office/powerpoint/2010/main" val="2133311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See:</a:t>
            </a:r>
            <a:r>
              <a:rPr lang="en-GB" baseline="0" dirty="0" smtClean="0"/>
              <a:t> Scott, J. (2008) </a:t>
            </a:r>
            <a:r>
              <a:rPr lang="en-GB" sz="1200" kern="1200" dirty="0" smtClean="0">
                <a:solidFill>
                  <a:schemeClr val="tx1"/>
                </a:solidFill>
                <a:effectLst/>
                <a:latin typeface="+mn-lt"/>
                <a:ea typeface="+mn-ea"/>
                <a:cs typeface="+mn-cs"/>
              </a:rPr>
              <a:t>Payment for involvement in research: helpful benefit rules and systems for avoiding benefit problems, </a:t>
            </a:r>
            <a:r>
              <a:rPr lang="en-GB" dirty="0" smtClean="0"/>
              <a:t>INVOLVE</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http://www.invo.org.uk/wp-content/uploads/2012/01/ScottJ2008Paymentforinvolvementinresearch.pdf</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An example worker from the US, quoted by the Guardian, earned 18,400 dollars a</a:t>
            </a:r>
            <a:r>
              <a:rPr lang="en-GB" sz="1200" kern="1200" baseline="0" dirty="0" smtClean="0">
                <a:solidFill>
                  <a:schemeClr val="tx1"/>
                </a:solidFill>
                <a:effectLst/>
                <a:latin typeface="+mn-lt"/>
                <a:ea typeface="+mn-ea"/>
                <a:cs typeface="+mn-cs"/>
              </a:rPr>
              <a:t> year from </a:t>
            </a:r>
            <a:r>
              <a:rPr lang="en-GB" sz="1200" kern="1200" baseline="0" dirty="0" err="1" smtClean="0">
                <a:solidFill>
                  <a:schemeClr val="tx1"/>
                </a:solidFill>
                <a:effectLst/>
                <a:latin typeface="+mn-lt"/>
                <a:ea typeface="+mn-ea"/>
                <a:cs typeface="+mn-cs"/>
              </a:rPr>
              <a:t>Mturk</a:t>
            </a:r>
            <a:r>
              <a:rPr lang="en-GB" sz="1200" kern="1200" baseline="0" dirty="0" smtClean="0">
                <a:solidFill>
                  <a:schemeClr val="tx1"/>
                </a:solidFill>
                <a:effectLst/>
                <a:latin typeface="+mn-lt"/>
                <a:ea typeface="+mn-ea"/>
                <a:cs typeface="+mn-cs"/>
              </a:rPr>
              <a:t>. This is ~9 dollars an hour. This is unusually high. </a:t>
            </a:r>
            <a:r>
              <a:rPr lang="en-GB" sz="1200" b="0" i="0" u="none" strike="noStrike" kern="1200" baseline="0" dirty="0" err="1" smtClean="0">
                <a:solidFill>
                  <a:schemeClr val="tx1"/>
                </a:solidFill>
                <a:latin typeface="+mn-lt"/>
                <a:ea typeface="+mn-ea"/>
                <a:cs typeface="+mn-cs"/>
              </a:rPr>
              <a:t>Paolacci</a:t>
            </a:r>
            <a:r>
              <a:rPr lang="en-GB" sz="1200" b="0" i="0" u="none" strike="noStrike" kern="1200" baseline="0" dirty="0" smtClean="0">
                <a:solidFill>
                  <a:schemeClr val="tx1"/>
                </a:solidFill>
                <a:latin typeface="+mn-lt"/>
                <a:ea typeface="+mn-ea"/>
                <a:cs typeface="+mn-cs"/>
              </a:rPr>
              <a:t> et al. (2010) quote an unpublished study suggesting most will work for $1.40 an hour, while </a:t>
            </a:r>
            <a:r>
              <a:rPr lang="en-GB" sz="1200" kern="1200" dirty="0" err="1" smtClean="0">
                <a:solidFill>
                  <a:schemeClr val="tx1"/>
                </a:solidFill>
                <a:effectLst/>
                <a:latin typeface="+mn-lt"/>
                <a:ea typeface="+mn-ea"/>
                <a:cs typeface="+mn-cs"/>
              </a:rPr>
              <a:t>Gawade</a:t>
            </a:r>
            <a:r>
              <a:rPr lang="en-GB" sz="1200" kern="1200" dirty="0" smtClean="0">
                <a:solidFill>
                  <a:schemeClr val="tx1"/>
                </a:solidFill>
                <a:effectLst/>
                <a:latin typeface="+mn-lt"/>
                <a:ea typeface="+mn-ea"/>
                <a:cs typeface="+mn-cs"/>
              </a:rPr>
              <a:t> et</a:t>
            </a:r>
            <a:r>
              <a:rPr lang="en-GB" sz="1200" kern="1200" baseline="0" dirty="0" smtClean="0">
                <a:solidFill>
                  <a:schemeClr val="tx1"/>
                </a:solidFill>
                <a:effectLst/>
                <a:latin typeface="+mn-lt"/>
                <a:ea typeface="+mn-ea"/>
                <a:cs typeface="+mn-cs"/>
              </a:rPr>
              <a:t> al. (2012) find a wage of $4 an hour is possible from typing work.</a:t>
            </a:r>
            <a:endParaRPr lang="en-GB" sz="1200" kern="1200" dirty="0" smtClean="0">
              <a:solidFill>
                <a:schemeClr val="tx1"/>
              </a:solidFill>
              <a:effectLst/>
              <a:latin typeface="+mn-lt"/>
              <a:ea typeface="+mn-ea"/>
              <a:cs typeface="+mn-cs"/>
            </a:endParaRPr>
          </a:p>
          <a:p>
            <a:endParaRPr lang="en-GB" dirty="0" smtClean="0"/>
          </a:p>
          <a:p>
            <a:r>
              <a:rPr lang="en-GB" sz="1200" kern="1200" dirty="0" err="1" smtClean="0">
                <a:solidFill>
                  <a:schemeClr val="tx1"/>
                </a:solidFill>
                <a:effectLst/>
                <a:latin typeface="+mn-lt"/>
                <a:ea typeface="+mn-ea"/>
                <a:cs typeface="+mn-cs"/>
              </a:rPr>
              <a:t>Gawade</a:t>
            </a:r>
            <a:r>
              <a:rPr lang="en-GB" sz="1200" kern="1200" dirty="0" smtClean="0">
                <a:solidFill>
                  <a:schemeClr val="tx1"/>
                </a:solidFill>
                <a:effectLst/>
                <a:latin typeface="+mn-lt"/>
                <a:ea typeface="+mn-ea"/>
                <a:cs typeface="+mn-cs"/>
              </a:rPr>
              <a:t>, M., </a:t>
            </a:r>
            <a:r>
              <a:rPr lang="en-GB" sz="1200" kern="1200" dirty="0" err="1" smtClean="0">
                <a:solidFill>
                  <a:schemeClr val="tx1"/>
                </a:solidFill>
                <a:effectLst/>
                <a:latin typeface="+mn-lt"/>
                <a:ea typeface="+mn-ea"/>
                <a:cs typeface="+mn-cs"/>
              </a:rPr>
              <a:t>Vaish</a:t>
            </a:r>
            <a:r>
              <a:rPr lang="en-GB" sz="1200" kern="1200" dirty="0" smtClean="0">
                <a:solidFill>
                  <a:schemeClr val="tx1"/>
                </a:solidFill>
                <a:effectLst/>
                <a:latin typeface="+mn-lt"/>
                <a:ea typeface="+mn-ea"/>
                <a:cs typeface="+mn-cs"/>
              </a:rPr>
              <a:t>, R., </a:t>
            </a:r>
            <a:r>
              <a:rPr lang="en-GB" sz="1200" kern="1200" dirty="0" err="1" smtClean="0">
                <a:solidFill>
                  <a:schemeClr val="tx1"/>
                </a:solidFill>
                <a:effectLst/>
                <a:latin typeface="+mn-lt"/>
                <a:ea typeface="+mn-ea"/>
                <a:cs typeface="+mn-cs"/>
              </a:rPr>
              <a:t>Nduta</a:t>
            </a:r>
            <a:r>
              <a:rPr lang="en-GB" sz="1200" kern="1200" dirty="0" smtClean="0">
                <a:solidFill>
                  <a:schemeClr val="tx1"/>
                </a:solidFill>
                <a:effectLst/>
                <a:latin typeface="+mn-lt"/>
                <a:ea typeface="+mn-ea"/>
                <a:cs typeface="+mn-cs"/>
              </a:rPr>
              <a:t>, M., Davis, J. (2012) Exploring microwork opportunities through cybercafés. Proceedings of the 2nd ACM Symposium on Computing for Development  [online] </a:t>
            </a:r>
            <a:r>
              <a:rPr lang="en-GB" sz="1200" kern="1200" dirty="0" err="1" smtClean="0">
                <a:solidFill>
                  <a:schemeClr val="tx1"/>
                </a:solidFill>
                <a:effectLst/>
                <a:latin typeface="+mn-lt"/>
                <a:ea typeface="+mn-ea"/>
                <a:cs typeface="+mn-cs"/>
              </a:rPr>
              <a:t>doi</a:t>
            </a:r>
            <a:r>
              <a:rPr lang="en-GB" sz="1200" kern="1200" dirty="0" smtClean="0">
                <a:solidFill>
                  <a:schemeClr val="tx1"/>
                </a:solidFill>
                <a:effectLst/>
                <a:latin typeface="+mn-lt"/>
                <a:ea typeface="+mn-ea"/>
                <a:cs typeface="+mn-cs"/>
              </a:rPr>
              <a:t>: 10.1145/2160601.2160628 Accessed 9/9/2014.</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Paolacci</a:t>
            </a:r>
            <a:r>
              <a:rPr lang="en-GB" sz="1200" kern="1200" dirty="0" smtClean="0">
                <a:solidFill>
                  <a:schemeClr val="tx1"/>
                </a:solidFill>
                <a:effectLst/>
                <a:latin typeface="+mn-lt"/>
                <a:ea typeface="+mn-ea"/>
                <a:cs typeface="+mn-cs"/>
              </a:rPr>
              <a:t>, G., Chandler, J., and </a:t>
            </a:r>
            <a:r>
              <a:rPr lang="en-GB" sz="1200" kern="1200" dirty="0" err="1" smtClean="0">
                <a:solidFill>
                  <a:schemeClr val="tx1"/>
                </a:solidFill>
                <a:effectLst/>
                <a:latin typeface="+mn-lt"/>
                <a:ea typeface="+mn-ea"/>
                <a:cs typeface="+mn-cs"/>
              </a:rPr>
              <a:t>Ipeirotis</a:t>
            </a:r>
            <a:r>
              <a:rPr lang="en-GB" sz="1200" kern="1200" dirty="0" smtClean="0">
                <a:solidFill>
                  <a:schemeClr val="tx1"/>
                </a:solidFill>
                <a:effectLst/>
                <a:latin typeface="+mn-lt"/>
                <a:ea typeface="+mn-ea"/>
                <a:cs typeface="+mn-cs"/>
              </a:rPr>
              <a:t>, P.G. (2010) Running experiments on Amazon Mechanical Turk. </a:t>
            </a:r>
            <a:r>
              <a:rPr lang="en-GB" sz="1200" i="1" kern="1200" dirty="0" smtClean="0">
                <a:solidFill>
                  <a:schemeClr val="tx1"/>
                </a:solidFill>
                <a:effectLst/>
                <a:latin typeface="+mn-lt"/>
                <a:ea typeface="+mn-ea"/>
                <a:cs typeface="+mn-cs"/>
              </a:rPr>
              <a:t>Judgment and Decision Making</a:t>
            </a:r>
            <a:r>
              <a:rPr lang="en-GB" sz="1200" kern="1200" dirty="0" smtClean="0">
                <a:solidFill>
                  <a:schemeClr val="tx1"/>
                </a:solidFill>
                <a:effectLst/>
                <a:latin typeface="+mn-lt"/>
                <a:ea typeface="+mn-ea"/>
                <a:cs typeface="+mn-cs"/>
              </a:rPr>
              <a:t>, Vol. 5, No. 5 [online] http://www.sjdm.org/~baron/journal/10/10630a/jdm10630a.pdf Accessed 9/9/2014.</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11</a:t>
            </a:fld>
            <a:endParaRPr lang="en-GB"/>
          </a:p>
        </p:txBody>
      </p:sp>
    </p:spTree>
    <p:extLst>
      <p:ext uri="{BB962C8B-B14F-4D97-AF65-F5344CB8AC3E}">
        <p14:creationId xmlns:p14="http://schemas.microsoft.com/office/powerpoint/2010/main" val="2772260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12</a:t>
            </a:fld>
            <a:endParaRPr lang="en-GB"/>
          </a:p>
        </p:txBody>
      </p:sp>
    </p:spTree>
    <p:extLst>
      <p:ext uri="{BB962C8B-B14F-4D97-AF65-F5344CB8AC3E}">
        <p14:creationId xmlns:p14="http://schemas.microsoft.com/office/powerpoint/2010/main" val="2584947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If we look at the kind of participant described in the US,</a:t>
            </a:r>
            <a:r>
              <a:rPr lang="en-GB" sz="1200" kern="1200" baseline="0" dirty="0" smtClean="0">
                <a:solidFill>
                  <a:schemeClr val="tx1"/>
                </a:solidFill>
                <a:effectLst/>
                <a:latin typeface="+mn-lt"/>
                <a:ea typeface="+mn-ea"/>
                <a:cs typeface="+mn-cs"/>
              </a:rPr>
              <a:t> the assumption is that people are doing this work to supplement other incomes for “extras”.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Berinsky</a:t>
            </a:r>
            <a:r>
              <a:rPr lang="en-GB" sz="1200" kern="1200" dirty="0" smtClean="0">
                <a:solidFill>
                  <a:schemeClr val="tx1"/>
                </a:solidFill>
                <a:effectLst/>
                <a:latin typeface="+mn-lt"/>
                <a:ea typeface="+mn-ea"/>
                <a:cs typeface="+mn-cs"/>
              </a:rPr>
              <a:t>, A.J., Huber, G.A., and Lenz, G. S. (2012) Evaluating Online </a:t>
            </a:r>
            <a:r>
              <a:rPr lang="en-GB" sz="1200" kern="1200" dirty="0" err="1" smtClean="0">
                <a:solidFill>
                  <a:schemeClr val="tx1"/>
                </a:solidFill>
                <a:effectLst/>
                <a:latin typeface="+mn-lt"/>
                <a:ea typeface="+mn-ea"/>
                <a:cs typeface="+mn-cs"/>
              </a:rPr>
              <a:t>Labor</a:t>
            </a:r>
            <a:r>
              <a:rPr lang="en-GB" sz="1200" kern="1200" dirty="0" smtClean="0">
                <a:solidFill>
                  <a:schemeClr val="tx1"/>
                </a:solidFill>
                <a:effectLst/>
                <a:latin typeface="+mn-lt"/>
                <a:ea typeface="+mn-ea"/>
                <a:cs typeface="+mn-cs"/>
              </a:rPr>
              <a:t> Markets for Experimental Research: </a:t>
            </a:r>
            <a:r>
              <a:rPr lang="en-GB" sz="1200" kern="1200" dirty="0" err="1" smtClean="0">
                <a:solidFill>
                  <a:schemeClr val="tx1"/>
                </a:solidFill>
                <a:effectLst/>
                <a:latin typeface="+mn-lt"/>
                <a:ea typeface="+mn-ea"/>
                <a:cs typeface="+mn-cs"/>
              </a:rPr>
              <a:t>Amazon.com's</a:t>
            </a:r>
            <a:r>
              <a:rPr lang="en-GB" sz="1200" kern="1200" dirty="0" smtClean="0">
                <a:solidFill>
                  <a:schemeClr val="tx1"/>
                </a:solidFill>
                <a:effectLst/>
                <a:latin typeface="+mn-lt"/>
                <a:ea typeface="+mn-ea"/>
                <a:cs typeface="+mn-cs"/>
              </a:rPr>
              <a:t> Mechanical Turk. </a:t>
            </a:r>
            <a:r>
              <a:rPr lang="en-GB" sz="1200" i="1" kern="1200" dirty="0" smtClean="0">
                <a:solidFill>
                  <a:schemeClr val="tx1"/>
                </a:solidFill>
                <a:effectLst/>
                <a:latin typeface="+mn-lt"/>
                <a:ea typeface="+mn-ea"/>
                <a:cs typeface="+mn-cs"/>
              </a:rPr>
              <a:t>Political Analysis</a:t>
            </a:r>
            <a:r>
              <a:rPr lang="en-GB" sz="1200" kern="1200" dirty="0" smtClean="0">
                <a:solidFill>
                  <a:schemeClr val="tx1"/>
                </a:solidFill>
                <a:effectLst/>
                <a:latin typeface="+mn-lt"/>
                <a:ea typeface="+mn-ea"/>
                <a:cs typeface="+mn-cs"/>
              </a:rPr>
              <a:t>. [online] </a:t>
            </a:r>
            <a:r>
              <a:rPr lang="en-GB" sz="1200" kern="1200" dirty="0" err="1" smtClean="0">
                <a:solidFill>
                  <a:schemeClr val="tx1"/>
                </a:solidFill>
                <a:effectLst/>
                <a:latin typeface="+mn-lt"/>
                <a:ea typeface="+mn-ea"/>
                <a:cs typeface="+mn-cs"/>
              </a:rPr>
              <a:t>doi</a:t>
            </a:r>
            <a:r>
              <a:rPr lang="en-GB" sz="1200" kern="1200" dirty="0" smtClean="0">
                <a:solidFill>
                  <a:schemeClr val="tx1"/>
                </a:solidFill>
                <a:effectLst/>
                <a:latin typeface="+mn-lt"/>
                <a:ea typeface="+mn-ea"/>
                <a:cs typeface="+mn-cs"/>
              </a:rPr>
              <a:t>: 10.1093/pan/mpr057 Accessed 9/9/2014. </a:t>
            </a:r>
          </a:p>
          <a:p>
            <a:r>
              <a:rPr lang="en-GB" sz="1200" kern="1200" dirty="0" err="1" smtClean="0">
                <a:solidFill>
                  <a:schemeClr val="tx1"/>
                </a:solidFill>
                <a:effectLst/>
                <a:latin typeface="+mn-lt"/>
                <a:ea typeface="+mn-ea"/>
                <a:cs typeface="+mn-cs"/>
              </a:rPr>
              <a:t>Hoshaw</a:t>
            </a:r>
            <a:r>
              <a:rPr lang="en-GB" sz="1200" kern="1200" dirty="0" smtClean="0">
                <a:solidFill>
                  <a:schemeClr val="tx1"/>
                </a:solidFill>
                <a:effectLst/>
                <a:latin typeface="+mn-lt"/>
                <a:ea typeface="+mn-ea"/>
                <a:cs typeface="+mn-cs"/>
              </a:rPr>
              <a:t>, L. (2011) Need someone to run your errands? There's an app for that. Forbes.com [online] http://www.forbes.com/sites/lindseyhoshaw/2011/07/28/need-someone-to-run-your-errands-theres-an-app-for-that/ Accessed 9/9/2014.</a:t>
            </a:r>
            <a:endParaRPr lang="en-GB" dirty="0"/>
          </a:p>
        </p:txBody>
      </p:sp>
      <p:sp>
        <p:nvSpPr>
          <p:cNvPr id="4" name="Slide Number Placeholder 3"/>
          <p:cNvSpPr>
            <a:spLocks noGrp="1"/>
          </p:cNvSpPr>
          <p:nvPr>
            <p:ph type="sldNum" sz="quarter" idx="10"/>
          </p:nvPr>
        </p:nvSpPr>
        <p:spPr/>
        <p:txBody>
          <a:bodyPr/>
          <a:lstStyle/>
          <a:p>
            <a:fld id="{5203E459-B96D-4230-8EEA-DEA06F787BF2}" type="slidenum">
              <a:rPr lang="en-GB" smtClean="0"/>
              <a:t>13</a:t>
            </a:fld>
            <a:endParaRPr lang="en-GB"/>
          </a:p>
        </p:txBody>
      </p:sp>
    </p:spTree>
    <p:extLst>
      <p:ext uri="{BB962C8B-B14F-4D97-AF65-F5344CB8AC3E}">
        <p14:creationId xmlns:p14="http://schemas.microsoft.com/office/powerpoint/2010/main" val="1381150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2362ACB-766E-4D9A-BEB4-D9D31A779B70}" type="datetimeFigureOut">
              <a:rPr lang="en-GB" smtClean="0"/>
              <a:t>13/01/2016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1200661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362ACB-766E-4D9A-BEB4-D9D31A779B70}" type="datetimeFigureOut">
              <a:rPr lang="en-GB" smtClean="0"/>
              <a:t>13/01/2016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2044312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362ACB-766E-4D9A-BEB4-D9D31A779B70}" type="datetimeFigureOut">
              <a:rPr lang="en-GB" smtClean="0"/>
              <a:t>13/01/2016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2254208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362ACB-766E-4D9A-BEB4-D9D31A779B70}" type="datetimeFigureOut">
              <a:rPr lang="en-GB" smtClean="0"/>
              <a:t>13/01/2016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4213204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362ACB-766E-4D9A-BEB4-D9D31A779B70}" type="datetimeFigureOut">
              <a:rPr lang="en-GB" smtClean="0"/>
              <a:t>13/01/2016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412745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2362ACB-766E-4D9A-BEB4-D9D31A779B70}" type="datetimeFigureOut">
              <a:rPr lang="en-GB" smtClean="0"/>
              <a:t>13/01/2016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2777068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2362ACB-766E-4D9A-BEB4-D9D31A779B70}" type="datetimeFigureOut">
              <a:rPr lang="en-GB" smtClean="0"/>
              <a:t>13/01/2016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89263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2362ACB-766E-4D9A-BEB4-D9D31A779B70}" type="datetimeFigureOut">
              <a:rPr lang="en-GB" smtClean="0"/>
              <a:t>13/01/2016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833549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62ACB-766E-4D9A-BEB4-D9D31A779B70}" type="datetimeFigureOut">
              <a:rPr lang="en-GB" smtClean="0"/>
              <a:t>13/01/2016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1046241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62ACB-766E-4D9A-BEB4-D9D31A779B70}" type="datetimeFigureOut">
              <a:rPr lang="en-GB" smtClean="0"/>
              <a:t>13/01/2016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345533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62ACB-766E-4D9A-BEB4-D9D31A779B70}" type="datetimeFigureOut">
              <a:rPr lang="en-GB" smtClean="0"/>
              <a:t>13/01/2016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0DFC03-0A28-4F2F-8D93-02FF6E0F82E4}" type="slidenum">
              <a:rPr lang="en-GB" smtClean="0"/>
              <a:t>‹#›</a:t>
            </a:fld>
            <a:endParaRPr lang="en-GB"/>
          </a:p>
        </p:txBody>
      </p:sp>
    </p:spTree>
    <p:extLst>
      <p:ext uri="{BB962C8B-B14F-4D97-AF65-F5344CB8AC3E}">
        <p14:creationId xmlns:p14="http://schemas.microsoft.com/office/powerpoint/2010/main" val="1422437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62ACB-766E-4D9A-BEB4-D9D31A779B70}" type="datetimeFigureOut">
              <a:rPr lang="en-GB" smtClean="0"/>
              <a:t>13/01/2016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0DFC03-0A28-4F2F-8D93-02FF6E0F82E4}" type="slidenum">
              <a:rPr lang="en-GB" smtClean="0"/>
              <a:t>‹#›</a:t>
            </a:fld>
            <a:endParaRPr lang="en-GB"/>
          </a:p>
        </p:txBody>
      </p:sp>
    </p:spTree>
    <p:extLst>
      <p:ext uri="{BB962C8B-B14F-4D97-AF65-F5344CB8AC3E}">
        <p14:creationId xmlns:p14="http://schemas.microsoft.com/office/powerpoint/2010/main" val="3618902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7344" y="665163"/>
            <a:ext cx="9886122" cy="2387600"/>
          </a:xfrm>
        </p:spPr>
        <p:txBody>
          <a:bodyPr>
            <a:normAutofit fontScale="90000"/>
          </a:bodyPr>
          <a:lstStyle/>
          <a:p>
            <a:pPr algn="r"/>
            <a:r>
              <a:rPr lang="en-GB" dirty="0"/>
              <a:t>The Ethics of Recruiting </a:t>
            </a:r>
            <a:r>
              <a:rPr lang="en-GB" dirty="0" err="1"/>
              <a:t>Microworkers</a:t>
            </a:r>
            <a:r>
              <a:rPr lang="en-GB" dirty="0"/>
              <a:t> in Academic Studies</a:t>
            </a:r>
          </a:p>
        </p:txBody>
      </p:sp>
      <p:sp>
        <p:nvSpPr>
          <p:cNvPr id="3" name="Subtitle 2"/>
          <p:cNvSpPr>
            <a:spLocks noGrp="1"/>
          </p:cNvSpPr>
          <p:nvPr>
            <p:ph type="subTitle" idx="1"/>
          </p:nvPr>
        </p:nvSpPr>
        <p:spPr>
          <a:xfrm>
            <a:off x="558800" y="3144837"/>
            <a:ext cx="10244666" cy="2578629"/>
          </a:xfrm>
        </p:spPr>
        <p:txBody>
          <a:bodyPr>
            <a:normAutofit/>
          </a:bodyPr>
          <a:lstStyle/>
          <a:p>
            <a:pPr algn="r"/>
            <a:r>
              <a:rPr lang="en-GB" sz="2600" dirty="0" smtClean="0"/>
              <a:t>Dr Andy Evans</a:t>
            </a:r>
          </a:p>
          <a:p>
            <a:pPr algn="r"/>
            <a:r>
              <a:rPr lang="en-GB" sz="2600" dirty="0" smtClean="0"/>
              <a:t>Chair, AREA Ethics Committee</a:t>
            </a:r>
          </a:p>
          <a:p>
            <a:pPr algn="r"/>
            <a:endParaRPr lang="en-GB" dirty="0" smtClean="0"/>
          </a:p>
          <a:p>
            <a:pPr algn="r"/>
            <a:r>
              <a:rPr lang="en-GB" dirty="0" smtClean="0"/>
              <a:t>Acknowledgements: comments and additions from Jennifer </a:t>
            </a:r>
            <a:r>
              <a:rPr lang="en-GB" dirty="0"/>
              <a:t>Blaikie, Senior Research Ethics Administrator, </a:t>
            </a:r>
            <a:r>
              <a:rPr lang="en-GB" dirty="0" smtClean="0"/>
              <a:t>the </a:t>
            </a:r>
            <a:r>
              <a:rPr lang="en-GB" dirty="0"/>
              <a:t>AREA Faculty Research Ethics </a:t>
            </a:r>
            <a:r>
              <a:rPr lang="en-GB" dirty="0" smtClean="0"/>
              <a:t>Committee, along with </a:t>
            </a:r>
            <a:r>
              <a:rPr lang="en-GB" dirty="0"/>
              <a:t>colleagues in </a:t>
            </a:r>
            <a:r>
              <a:rPr lang="en-GB" dirty="0" smtClean="0"/>
              <a:t>Psychology and the Leeds University Business School.</a:t>
            </a:r>
            <a:endParaRPr lang="en-GB" dirty="0"/>
          </a:p>
        </p:txBody>
      </p:sp>
    </p:spTree>
    <p:extLst>
      <p:ext uri="{BB962C8B-B14F-4D97-AF65-F5344CB8AC3E}">
        <p14:creationId xmlns:p14="http://schemas.microsoft.com/office/powerpoint/2010/main" val="3107655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Ethics</a:t>
            </a:r>
            <a:endParaRPr lang="en-GB" dirty="0"/>
          </a:p>
        </p:txBody>
      </p:sp>
      <p:sp>
        <p:nvSpPr>
          <p:cNvPr id="3" name="Content Placeholder 2"/>
          <p:cNvSpPr>
            <a:spLocks noGrp="1"/>
          </p:cNvSpPr>
          <p:nvPr>
            <p:ph idx="1"/>
          </p:nvPr>
        </p:nvSpPr>
        <p:spPr/>
        <p:txBody>
          <a:bodyPr/>
          <a:lstStyle/>
          <a:p>
            <a:pPr marL="0" indent="0">
              <a:buNone/>
            </a:pPr>
            <a:r>
              <a:rPr lang="en-GB" dirty="0"/>
              <a:t>Employment law</a:t>
            </a:r>
          </a:p>
          <a:p>
            <a:pPr marL="0" indent="0">
              <a:buNone/>
            </a:pPr>
            <a:r>
              <a:rPr lang="en-GB" dirty="0"/>
              <a:t>International data transfers</a:t>
            </a:r>
          </a:p>
          <a:p>
            <a:pPr marL="0" indent="0">
              <a:buNone/>
            </a:pPr>
            <a:r>
              <a:rPr lang="en-GB" dirty="0"/>
              <a:t>Global wage labour</a:t>
            </a:r>
          </a:p>
          <a:p>
            <a:pPr marL="0" indent="0">
              <a:buNone/>
            </a:pPr>
            <a:endParaRPr lang="en-GB" dirty="0" smtClean="0"/>
          </a:p>
          <a:p>
            <a:pPr marL="0" indent="0">
              <a:buNone/>
            </a:pPr>
            <a:r>
              <a:rPr lang="en-GB" dirty="0" smtClean="0"/>
              <a:t>New issues largely play out in the field of neo-liberal vs socialist welfare economics</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3391431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534" y="568325"/>
            <a:ext cx="10515600" cy="1325563"/>
          </a:xfrm>
        </p:spPr>
        <p:txBody>
          <a:bodyPr/>
          <a:lstStyle/>
          <a:p>
            <a:pPr algn="r"/>
            <a:r>
              <a:rPr lang="en-GB" dirty="0" smtClean="0"/>
              <a:t>Employment</a:t>
            </a:r>
            <a:endParaRPr lang="en-GB" dirty="0"/>
          </a:p>
        </p:txBody>
      </p:sp>
      <p:sp>
        <p:nvSpPr>
          <p:cNvPr id="5" name="Content Placeholder 4"/>
          <p:cNvSpPr>
            <a:spLocks noGrp="1"/>
          </p:cNvSpPr>
          <p:nvPr>
            <p:ph idx="1"/>
          </p:nvPr>
        </p:nvSpPr>
        <p:spPr>
          <a:xfrm>
            <a:off x="677333" y="2269065"/>
            <a:ext cx="10845801" cy="3789363"/>
          </a:xfrm>
        </p:spPr>
        <p:txBody>
          <a:bodyPr>
            <a:normAutofit fontScale="85000" lnSpcReduction="20000"/>
          </a:bodyPr>
          <a:lstStyle/>
          <a:p>
            <a:pPr marL="0" indent="0">
              <a:lnSpc>
                <a:spcPct val="107000"/>
              </a:lnSpc>
              <a:buNone/>
            </a:pPr>
            <a:r>
              <a:rPr lang="en-GB" dirty="0"/>
              <a:t>Many people still complete microwork as a socially worthy activity, regarding the payment, especially payment ‘in kind’ (e.g. vouchers), as a small bonus beyond this.</a:t>
            </a:r>
          </a:p>
          <a:p>
            <a:pPr marL="0" indent="0">
              <a:lnSpc>
                <a:spcPct val="107000"/>
              </a:lnSpc>
              <a:spcAft>
                <a:spcPts val="0"/>
              </a:spcAft>
              <a:buNone/>
            </a:pPr>
            <a:endParaRPr lang="en-GB" dirty="0" smtClean="0"/>
          </a:p>
          <a:p>
            <a:pPr marL="0" indent="0">
              <a:lnSpc>
                <a:spcPct val="107000"/>
              </a:lnSpc>
              <a:spcAft>
                <a:spcPts val="0"/>
              </a:spcAft>
              <a:buNone/>
            </a:pPr>
            <a:r>
              <a:rPr lang="en-GB" dirty="0" smtClean="0"/>
              <a:t>It </a:t>
            </a:r>
            <a:r>
              <a:rPr lang="en-GB" dirty="0"/>
              <a:t>potentially involves payment of individuals not identified on grant applications or registered with University HR.</a:t>
            </a:r>
          </a:p>
          <a:p>
            <a:pPr marL="0" indent="0">
              <a:lnSpc>
                <a:spcPct val="107000"/>
              </a:lnSpc>
              <a:spcAft>
                <a:spcPts val="0"/>
              </a:spcAft>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0"/>
              </a:spcAft>
              <a:buNone/>
            </a:pPr>
            <a:r>
              <a:rPr lang="en-GB" dirty="0">
                <a:latin typeface="Calibri" panose="020F0502020204030204" pitchFamily="34" charset="0"/>
                <a:ea typeface="Calibri" panose="020F0502020204030204" pitchFamily="34" charset="0"/>
                <a:cs typeface="Times New Roman" panose="02020603050405020304" pitchFamily="18" charset="0"/>
              </a:rPr>
              <a:t>Scott (2008), for the </a:t>
            </a:r>
            <a:r>
              <a:rPr lang="en-GB" dirty="0" smtClean="0">
                <a:latin typeface="Calibri" panose="020F0502020204030204" pitchFamily="34" charset="0"/>
                <a:ea typeface="Calibri" panose="020F0502020204030204" pitchFamily="34" charset="0"/>
                <a:cs typeface="Times New Roman" panose="02020603050405020304" pitchFamily="18" charset="0"/>
              </a:rPr>
              <a:t>National </a:t>
            </a:r>
            <a:r>
              <a:rPr lang="en-GB" dirty="0">
                <a:latin typeface="Calibri" panose="020F0502020204030204" pitchFamily="34" charset="0"/>
                <a:ea typeface="Calibri" panose="020F0502020204030204" pitchFamily="34" charset="0"/>
                <a:cs typeface="Times New Roman" panose="02020603050405020304" pitchFamily="18" charset="0"/>
              </a:rPr>
              <a:t>Institute for Health Research, suggests that small ‘gift’ money for participation less than a day is not regarded as payment for tax or benefit purposes. </a:t>
            </a:r>
            <a:r>
              <a:rPr lang="en-GB" dirty="0" smtClean="0">
                <a:latin typeface="Calibri" panose="020F0502020204030204" pitchFamily="34" charset="0"/>
                <a:ea typeface="Calibri" panose="020F0502020204030204" pitchFamily="34" charset="0"/>
                <a:cs typeface="Times New Roman" panose="02020603050405020304" pitchFamily="18" charset="0"/>
              </a:rPr>
              <a:t>Nevertheless, longer participation needs care.</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802236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Global tax/benefit systems</a:t>
            </a:r>
            <a:endParaRPr lang="en-GB" dirty="0"/>
          </a:p>
        </p:txBody>
      </p:sp>
      <p:sp>
        <p:nvSpPr>
          <p:cNvPr id="5" name="Content Placeholder 4"/>
          <p:cNvSpPr>
            <a:spLocks noGrp="1"/>
          </p:cNvSpPr>
          <p:nvPr>
            <p:ph idx="1"/>
          </p:nvPr>
        </p:nvSpPr>
        <p:spPr>
          <a:xfrm>
            <a:off x="668865" y="2147358"/>
            <a:ext cx="10981267" cy="4351338"/>
          </a:xfrm>
        </p:spPr>
        <p:txBody>
          <a:bodyPr/>
          <a:lstStyle/>
          <a:p>
            <a:pPr marL="0" indent="0">
              <a:buNone/>
            </a:pPr>
            <a:r>
              <a:rPr lang="en-GB" dirty="0" smtClean="0"/>
              <a:t>Broader social issue:</a:t>
            </a:r>
          </a:p>
          <a:p>
            <a:pPr marL="0" indent="0">
              <a:buNone/>
            </a:pPr>
            <a:endParaRPr lang="en-GB" dirty="0" smtClean="0"/>
          </a:p>
          <a:p>
            <a:pPr marL="0" indent="0">
              <a:buNone/>
            </a:pPr>
            <a:r>
              <a:rPr lang="en-GB" dirty="0" smtClean="0"/>
              <a:t>Workers </a:t>
            </a:r>
            <a:r>
              <a:rPr lang="en-GB" dirty="0"/>
              <a:t>are contracted, and as such are usually (though not always) expected to engage with any local taxation </a:t>
            </a:r>
            <a:r>
              <a:rPr lang="en-GB" dirty="0" smtClean="0"/>
              <a:t>and welfare systems </a:t>
            </a:r>
            <a:r>
              <a:rPr lang="en-GB" dirty="0"/>
              <a:t>if necessary themselves. It is unlikely most do so, and, indeed, payment is often ‘in kind’.</a:t>
            </a:r>
          </a:p>
          <a:p>
            <a:pPr marL="0" indent="0">
              <a:buNone/>
            </a:pPr>
            <a:endParaRPr lang="en-GB" dirty="0"/>
          </a:p>
        </p:txBody>
      </p:sp>
    </p:spTree>
    <p:extLst>
      <p:ext uri="{BB962C8B-B14F-4D97-AF65-F5344CB8AC3E}">
        <p14:creationId xmlns:p14="http://schemas.microsoft.com/office/powerpoint/2010/main" val="1090867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Global wage labour</a:t>
            </a:r>
            <a:endParaRPr lang="en-GB" dirty="0"/>
          </a:p>
        </p:txBody>
      </p:sp>
      <p:sp>
        <p:nvSpPr>
          <p:cNvPr id="5" name="Content Placeholder 4"/>
          <p:cNvSpPr>
            <a:spLocks noGrp="1"/>
          </p:cNvSpPr>
          <p:nvPr>
            <p:ph idx="1"/>
          </p:nvPr>
        </p:nvSpPr>
        <p:spPr>
          <a:xfrm>
            <a:off x="499533" y="1825624"/>
            <a:ext cx="11269134" cy="4351338"/>
          </a:xfrm>
        </p:spPr>
        <p:txBody>
          <a:bodyPr>
            <a:normAutofit fontScale="92500" lnSpcReduction="10000"/>
          </a:bodyPr>
          <a:lstStyle/>
          <a:p>
            <a:pPr marL="0" indent="0">
              <a:buNone/>
            </a:pPr>
            <a:endParaRPr lang="en-GB" dirty="0" smtClean="0"/>
          </a:p>
          <a:p>
            <a:pPr marL="0" indent="0">
              <a:buNone/>
            </a:pPr>
            <a:r>
              <a:rPr lang="en-GB" dirty="0" smtClean="0"/>
              <a:t>Many </a:t>
            </a:r>
            <a:r>
              <a:rPr lang="en-GB" dirty="0"/>
              <a:t>workers will complete micropayment work in addition to other work to supplement incomes in a manner that is time-flexible. </a:t>
            </a:r>
            <a:endParaRPr lang="en-GB" dirty="0" smtClean="0"/>
          </a:p>
          <a:p>
            <a:pPr marL="0" indent="0">
              <a:buNone/>
            </a:pPr>
            <a:endParaRPr lang="en-GB" dirty="0"/>
          </a:p>
          <a:p>
            <a:pPr marL="0" indent="0">
              <a:buNone/>
            </a:pPr>
            <a:r>
              <a:rPr lang="en-GB" dirty="0" smtClean="0"/>
              <a:t>The </a:t>
            </a:r>
            <a:r>
              <a:rPr lang="en-GB" dirty="0"/>
              <a:t>dominant demographic for Amazon in the USA is young white women (</a:t>
            </a:r>
            <a:r>
              <a:rPr lang="en-GB" dirty="0" err="1"/>
              <a:t>Berinsky</a:t>
            </a:r>
            <a:r>
              <a:rPr lang="en-GB" dirty="0"/>
              <a:t> et al., 2012), and it is not clear if this is as a replacement for work otherwise unavailable or to fit in around young families. </a:t>
            </a:r>
            <a:endParaRPr lang="en-GB" dirty="0" smtClean="0"/>
          </a:p>
          <a:p>
            <a:pPr marL="0" indent="0">
              <a:buNone/>
            </a:pPr>
            <a:endParaRPr lang="en-GB" dirty="0" smtClean="0"/>
          </a:p>
          <a:p>
            <a:pPr marL="0" indent="0">
              <a:buNone/>
            </a:pPr>
            <a:r>
              <a:rPr lang="en-GB" dirty="0" err="1" smtClean="0"/>
              <a:t>TaskRabbit</a:t>
            </a:r>
            <a:r>
              <a:rPr lang="en-GB" dirty="0"/>
              <a:t>, which is set up more for local physical tasks, anecdotally draws from income </a:t>
            </a:r>
            <a:r>
              <a:rPr lang="en-GB" dirty="0" err="1"/>
              <a:t>supplementers</a:t>
            </a:r>
            <a:r>
              <a:rPr lang="en-GB" dirty="0"/>
              <a:t>, students, </a:t>
            </a:r>
            <a:r>
              <a:rPr lang="en-GB" dirty="0" err="1"/>
              <a:t>homecarers</a:t>
            </a:r>
            <a:r>
              <a:rPr lang="en-GB" dirty="0"/>
              <a:t>, and the retired in local communities (</a:t>
            </a:r>
            <a:r>
              <a:rPr lang="en-GB" dirty="0" err="1"/>
              <a:t>Hoshaw</a:t>
            </a:r>
            <a:r>
              <a:rPr lang="en-GB" dirty="0"/>
              <a:t>, 2011</a:t>
            </a:r>
            <a:r>
              <a:rPr lang="en-GB" dirty="0" smtClean="0"/>
              <a:t>).</a:t>
            </a:r>
          </a:p>
          <a:p>
            <a:pPr marL="0" indent="0">
              <a:buNone/>
            </a:pPr>
            <a:endParaRPr lang="en-GB"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819201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Global wage labour</a:t>
            </a:r>
            <a:endParaRPr lang="en-GB" dirty="0"/>
          </a:p>
        </p:txBody>
      </p:sp>
      <p:sp>
        <p:nvSpPr>
          <p:cNvPr id="3" name="Content Placeholder 2"/>
          <p:cNvSpPr>
            <a:spLocks noGrp="1"/>
          </p:cNvSpPr>
          <p:nvPr>
            <p:ph idx="1"/>
          </p:nvPr>
        </p:nvSpPr>
        <p:spPr>
          <a:xfrm>
            <a:off x="442912" y="1168400"/>
            <a:ext cx="10515600" cy="3721630"/>
          </a:xfrm>
        </p:spPr>
        <p:txBody>
          <a:bodyPr/>
          <a:lstStyle/>
          <a:p>
            <a:pPr marL="0" indent="0">
              <a:buNone/>
            </a:pPr>
            <a:r>
              <a:rPr lang="en-GB" dirty="0" err="1" smtClean="0"/>
              <a:t>Techlist</a:t>
            </a:r>
            <a:r>
              <a:rPr lang="en-GB" dirty="0" smtClean="0"/>
              <a:t> </a:t>
            </a:r>
            <a:r>
              <a:rPr lang="en-GB" dirty="0" err="1" smtClean="0"/>
              <a:t>Mturk</a:t>
            </a:r>
            <a:r>
              <a:rPr lang="en-GB" dirty="0" smtClean="0"/>
              <a:t> workers</a:t>
            </a:r>
            <a:endParaRPr lang="en-GB" dirty="0"/>
          </a:p>
        </p:txBody>
      </p:sp>
      <p:sp>
        <p:nvSpPr>
          <p:cNvPr id="5" name="Rectangle 4"/>
          <p:cNvSpPr/>
          <p:nvPr/>
        </p:nvSpPr>
        <p:spPr>
          <a:xfrm>
            <a:off x="3324888" y="3244334"/>
            <a:ext cx="5542223" cy="369332"/>
          </a:xfrm>
          <a:prstGeom prst="rect">
            <a:avLst/>
          </a:prstGeom>
        </p:spPr>
        <p:txBody>
          <a:bodyPr wrap="none">
            <a:spAutoFit/>
          </a:bodyPr>
          <a:lstStyle/>
          <a:p>
            <a:r>
              <a:rPr lang="en-GB" dirty="0"/>
              <a:t>http://techlist.com/mturk/global-mturk-worker-map.php</a:t>
            </a:r>
          </a:p>
        </p:txBody>
      </p:sp>
    </p:spTree>
    <p:extLst>
      <p:ext uri="{BB962C8B-B14F-4D97-AF65-F5344CB8AC3E}">
        <p14:creationId xmlns:p14="http://schemas.microsoft.com/office/powerpoint/2010/main" val="700580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467" y="331258"/>
            <a:ext cx="10515600" cy="1325563"/>
          </a:xfrm>
        </p:spPr>
        <p:txBody>
          <a:bodyPr/>
          <a:lstStyle/>
          <a:p>
            <a:pPr algn="r"/>
            <a:r>
              <a:rPr lang="en-GB" dirty="0"/>
              <a:t>Global wage labour</a:t>
            </a:r>
          </a:p>
        </p:txBody>
      </p:sp>
      <p:sp>
        <p:nvSpPr>
          <p:cNvPr id="3" name="Content Placeholder 2"/>
          <p:cNvSpPr>
            <a:spLocks noGrp="1"/>
          </p:cNvSpPr>
          <p:nvPr>
            <p:ph idx="1"/>
          </p:nvPr>
        </p:nvSpPr>
        <p:spPr>
          <a:xfrm>
            <a:off x="838199" y="2011892"/>
            <a:ext cx="10930467" cy="4351338"/>
          </a:xfrm>
        </p:spPr>
        <p:txBody>
          <a:bodyPr>
            <a:normAutofit fontScale="92500" lnSpcReduction="20000"/>
          </a:bodyPr>
          <a:lstStyle/>
          <a:p>
            <a:pPr marL="0" indent="0">
              <a:buNone/>
            </a:pPr>
            <a:r>
              <a:rPr lang="en-GB" dirty="0"/>
              <a:t>The requester usually sets the price paid for the work. This is usually arbitrary. Costs, for example for surveys, compare very </a:t>
            </a:r>
            <a:r>
              <a:rPr lang="en-GB" dirty="0" smtClean="0"/>
              <a:t>‘favourably’ (for the requester) with </a:t>
            </a:r>
            <a:r>
              <a:rPr lang="en-GB" dirty="0"/>
              <a:t>expense payments </a:t>
            </a:r>
            <a:r>
              <a:rPr lang="en-GB" dirty="0" smtClean="0"/>
              <a:t>(‘optimal’ </a:t>
            </a:r>
            <a:r>
              <a:rPr lang="en-GB" dirty="0" err="1" smtClean="0"/>
              <a:t>MTurk</a:t>
            </a:r>
            <a:r>
              <a:rPr lang="en-GB" dirty="0" smtClean="0"/>
              <a:t> </a:t>
            </a:r>
            <a:r>
              <a:rPr lang="en-GB" dirty="0"/>
              <a:t>payment of ~$0.50 per survey </a:t>
            </a:r>
            <a:r>
              <a:rPr lang="en-GB" dirty="0" err="1"/>
              <a:t>Berinsky</a:t>
            </a:r>
            <a:r>
              <a:rPr lang="en-GB" dirty="0"/>
              <a:t> </a:t>
            </a:r>
            <a:r>
              <a:rPr lang="en-GB" i="1" dirty="0"/>
              <a:t>et al</a:t>
            </a:r>
            <a:r>
              <a:rPr lang="en-GB" dirty="0"/>
              <a:t>., 2012).</a:t>
            </a:r>
          </a:p>
          <a:p>
            <a:pPr marL="0" indent="0">
              <a:buNone/>
            </a:pPr>
            <a:endParaRPr lang="en-GB" dirty="0" smtClean="0"/>
          </a:p>
          <a:p>
            <a:pPr marL="0" indent="0">
              <a:buNone/>
            </a:pPr>
            <a:r>
              <a:rPr lang="en-GB" dirty="0" smtClean="0"/>
              <a:t>However, more </a:t>
            </a:r>
            <a:r>
              <a:rPr lang="en-GB" dirty="0"/>
              <a:t>often than not this is below minimum wages for countries in the developed world, </a:t>
            </a:r>
            <a:r>
              <a:rPr lang="en-GB" dirty="0" smtClean="0"/>
              <a:t>undermining </a:t>
            </a:r>
            <a:r>
              <a:rPr lang="en-GB" dirty="0"/>
              <a:t>legislation and potentially driving down local wages. </a:t>
            </a:r>
            <a:endParaRPr lang="en-GB" dirty="0" smtClean="0"/>
          </a:p>
          <a:p>
            <a:pPr marL="0" indent="0">
              <a:buNone/>
            </a:pPr>
            <a:endParaRPr lang="en-GB" dirty="0" smtClean="0"/>
          </a:p>
          <a:p>
            <a:pPr marL="0" indent="0">
              <a:buNone/>
            </a:pPr>
            <a:r>
              <a:rPr lang="en-GB" dirty="0" smtClean="0"/>
              <a:t>While </a:t>
            </a:r>
            <a:r>
              <a:rPr lang="en-GB" dirty="0"/>
              <a:t>some systems have limits on the countries they may provide payment to, many do not. </a:t>
            </a:r>
          </a:p>
          <a:p>
            <a:pPr marL="0" indent="0">
              <a:buNone/>
            </a:pPr>
            <a:r>
              <a:rPr lang="en-GB" dirty="0"/>
              <a:t> </a:t>
            </a:r>
          </a:p>
          <a:p>
            <a:pPr marL="0" indent="0">
              <a:buNone/>
            </a:pPr>
            <a:endParaRPr lang="en-GB" dirty="0"/>
          </a:p>
        </p:txBody>
      </p:sp>
    </p:spTree>
    <p:extLst>
      <p:ext uri="{BB962C8B-B14F-4D97-AF65-F5344CB8AC3E}">
        <p14:creationId xmlns:p14="http://schemas.microsoft.com/office/powerpoint/2010/main" val="2698622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Global wage labour</a:t>
            </a:r>
            <a:endParaRPr lang="en-GB" dirty="0"/>
          </a:p>
        </p:txBody>
      </p:sp>
      <p:sp>
        <p:nvSpPr>
          <p:cNvPr id="3" name="Content Placeholder 2"/>
          <p:cNvSpPr>
            <a:spLocks noGrp="1"/>
          </p:cNvSpPr>
          <p:nvPr>
            <p:ph idx="1"/>
          </p:nvPr>
        </p:nvSpPr>
        <p:spPr>
          <a:xfrm>
            <a:off x="584200" y="1994958"/>
            <a:ext cx="11150600" cy="4351338"/>
          </a:xfrm>
        </p:spPr>
        <p:txBody>
          <a:bodyPr>
            <a:normAutofit lnSpcReduction="10000"/>
          </a:bodyPr>
          <a:lstStyle/>
          <a:p>
            <a:pPr marL="0" indent="0">
              <a:buNone/>
            </a:pPr>
            <a:r>
              <a:rPr lang="en-GB" dirty="0"/>
              <a:t>There is an increasing use of external microwork contracting as an employment model in overseas call centres (</a:t>
            </a:r>
            <a:r>
              <a:rPr lang="en-GB" dirty="0" err="1"/>
              <a:t>Tsaplin</a:t>
            </a:r>
            <a:r>
              <a:rPr lang="en-GB" dirty="0"/>
              <a:t> </a:t>
            </a:r>
            <a:r>
              <a:rPr lang="en-GB" i="1" dirty="0"/>
              <a:t>et al</a:t>
            </a:r>
            <a:r>
              <a:rPr lang="en-GB" dirty="0"/>
              <a:t>., 2013), centres essentially acting as brokers and infrastructure suppliers.</a:t>
            </a:r>
          </a:p>
          <a:p>
            <a:pPr marL="0" indent="0">
              <a:buNone/>
            </a:pPr>
            <a:endParaRPr lang="en-GB" dirty="0" smtClean="0"/>
          </a:p>
          <a:p>
            <a:pPr marL="0" indent="0">
              <a:buNone/>
            </a:pPr>
            <a:r>
              <a:rPr lang="en-GB" dirty="0" smtClean="0"/>
              <a:t>Workers </a:t>
            </a:r>
            <a:r>
              <a:rPr lang="en-GB" dirty="0"/>
              <a:t>are offered little protection, there is little opportunity for organised wage action, medical cover, or health and safety checks. </a:t>
            </a:r>
            <a:endParaRPr lang="en-GB" dirty="0" smtClean="0"/>
          </a:p>
          <a:p>
            <a:pPr marL="0" indent="0">
              <a:buNone/>
            </a:pPr>
            <a:endParaRPr lang="en-GB" dirty="0" smtClean="0"/>
          </a:p>
          <a:p>
            <a:pPr marL="0" indent="0">
              <a:buNone/>
            </a:pPr>
            <a:r>
              <a:rPr lang="en-GB" dirty="0" smtClean="0"/>
              <a:t>Workers </a:t>
            </a:r>
            <a:r>
              <a:rPr lang="en-GB" dirty="0"/>
              <a:t>can, after the fact, give institutions poor reviews if payment is withheld or conflicts are unresolved but that is largely the limit of their power. </a:t>
            </a:r>
            <a:endParaRPr lang="en-GB" dirty="0" smtClean="0"/>
          </a:p>
          <a:p>
            <a:pPr marL="0" indent="0">
              <a:buNone/>
            </a:pPr>
            <a:endParaRPr lang="en-GB" dirty="0"/>
          </a:p>
        </p:txBody>
      </p:sp>
    </p:spTree>
    <p:extLst>
      <p:ext uri="{BB962C8B-B14F-4D97-AF65-F5344CB8AC3E}">
        <p14:creationId xmlns:p14="http://schemas.microsoft.com/office/powerpoint/2010/main" val="2914039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Global wage labour</a:t>
            </a:r>
            <a:endParaRPr lang="en-GB" dirty="0"/>
          </a:p>
        </p:txBody>
      </p:sp>
      <p:sp>
        <p:nvSpPr>
          <p:cNvPr id="8" name="Content Placeholder 7"/>
          <p:cNvSpPr>
            <a:spLocks noGrp="1"/>
          </p:cNvSpPr>
          <p:nvPr>
            <p:ph idx="1"/>
          </p:nvPr>
        </p:nvSpPr>
        <p:spPr>
          <a:xfrm>
            <a:off x="609600" y="1825625"/>
            <a:ext cx="11023600" cy="4351338"/>
          </a:xfrm>
        </p:spPr>
        <p:txBody>
          <a:bodyPr>
            <a:normAutofit fontScale="85000" lnSpcReduction="20000"/>
          </a:bodyPr>
          <a:lstStyle/>
          <a:p>
            <a:pPr marL="0" indent="0">
              <a:buNone/>
            </a:pPr>
            <a:r>
              <a:rPr lang="en-GB" dirty="0"/>
              <a:t>In the developing world, micropayments could represent a significant income (</a:t>
            </a:r>
            <a:r>
              <a:rPr lang="en-GB" dirty="0" err="1"/>
              <a:t>Gawade</a:t>
            </a:r>
            <a:r>
              <a:rPr lang="en-GB" dirty="0"/>
              <a:t> </a:t>
            </a:r>
            <a:r>
              <a:rPr lang="en-GB" i="1" dirty="0"/>
              <a:t>et al</a:t>
            </a:r>
            <a:r>
              <a:rPr lang="en-GB" dirty="0"/>
              <a:t>., 2012), and, in a sense represent an, albeit problematic, adjustment to a global wage rate. </a:t>
            </a:r>
          </a:p>
          <a:p>
            <a:pPr marL="0" indent="0">
              <a:buNone/>
            </a:pPr>
            <a:endParaRPr lang="en-GB" dirty="0"/>
          </a:p>
          <a:p>
            <a:pPr marL="0" indent="0">
              <a:buNone/>
            </a:pPr>
            <a:r>
              <a:rPr lang="en-GB" dirty="0"/>
              <a:t>Indeed, although there is a considerable level of apparent cause-washing of cheap and unprotected labour practices with statements that microwork alleviates poverty, at least one company </a:t>
            </a:r>
            <a:r>
              <a:rPr lang="en-GB" dirty="0" smtClean="0"/>
              <a:t>(</a:t>
            </a:r>
            <a:r>
              <a:rPr lang="en-GB" dirty="0" err="1" smtClean="0"/>
              <a:t>Samasource</a:t>
            </a:r>
            <a:r>
              <a:rPr lang="en-GB" dirty="0" smtClean="0"/>
              <a:t>) has </a:t>
            </a:r>
            <a:r>
              <a:rPr lang="en-GB" dirty="0"/>
              <a:t>been set up with the aim of specifically helping in this area.</a:t>
            </a:r>
          </a:p>
          <a:p>
            <a:pPr marL="0" indent="0">
              <a:buNone/>
            </a:pPr>
            <a:r>
              <a:rPr lang="en-GB" dirty="0"/>
              <a:t> </a:t>
            </a:r>
          </a:p>
          <a:p>
            <a:pPr marL="0" indent="0">
              <a:buNone/>
            </a:pPr>
            <a:r>
              <a:rPr lang="en-GB" dirty="0"/>
              <a:t>In addition, </a:t>
            </a:r>
            <a:r>
              <a:rPr lang="en-GB" dirty="0" smtClean="0"/>
              <a:t>as workers </a:t>
            </a:r>
            <a:r>
              <a:rPr lang="en-GB" dirty="0"/>
              <a:t>can refuse work for a set pay and this impacts on requester reputation, institutions may have to consider regulating price asked.</a:t>
            </a:r>
          </a:p>
          <a:p>
            <a:pPr marL="0" indent="0">
              <a:buNone/>
            </a:pPr>
            <a:r>
              <a:rPr lang="en-GB" dirty="0"/>
              <a:t> </a:t>
            </a:r>
          </a:p>
          <a:p>
            <a:pPr marL="0" indent="0">
              <a:buNone/>
            </a:pPr>
            <a:r>
              <a:rPr lang="en-GB" dirty="0"/>
              <a:t>For a discussion of pricing issues, see </a:t>
            </a:r>
            <a:r>
              <a:rPr lang="en-GB" dirty="0" err="1"/>
              <a:t>Ipeirotis</a:t>
            </a:r>
            <a:r>
              <a:rPr lang="en-GB" dirty="0"/>
              <a:t> and Horton (2011).</a:t>
            </a:r>
          </a:p>
          <a:p>
            <a:pPr marL="0" indent="0">
              <a:buNone/>
            </a:pPr>
            <a:endParaRPr lang="en-GB" dirty="0"/>
          </a:p>
        </p:txBody>
      </p:sp>
    </p:spTree>
    <p:extLst>
      <p:ext uri="{BB962C8B-B14F-4D97-AF65-F5344CB8AC3E}">
        <p14:creationId xmlns:p14="http://schemas.microsoft.com/office/powerpoint/2010/main" val="1677438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International data</a:t>
            </a:r>
            <a:endParaRPr lang="en-GB" dirty="0"/>
          </a:p>
        </p:txBody>
      </p:sp>
      <p:sp>
        <p:nvSpPr>
          <p:cNvPr id="5" name="Content Placeholder 4"/>
          <p:cNvSpPr>
            <a:spLocks noGrp="1"/>
          </p:cNvSpPr>
          <p:nvPr>
            <p:ph idx="1"/>
          </p:nvPr>
        </p:nvSpPr>
        <p:spPr>
          <a:xfrm>
            <a:off x="440267" y="1825625"/>
            <a:ext cx="10913533" cy="4351338"/>
          </a:xfrm>
        </p:spPr>
        <p:txBody>
          <a:bodyPr>
            <a:normAutofit lnSpcReduction="10000"/>
          </a:bodyPr>
          <a:lstStyle/>
          <a:p>
            <a:pPr marL="0" indent="0">
              <a:buNone/>
            </a:pPr>
            <a:r>
              <a:rPr lang="en-GB" dirty="0"/>
              <a:t>D</a:t>
            </a:r>
            <a:r>
              <a:rPr lang="en-GB" dirty="0" smtClean="0"/>
              <a:t>ata </a:t>
            </a:r>
            <a:r>
              <a:rPr lang="en-GB" dirty="0"/>
              <a:t>may be stored outside of the EU. </a:t>
            </a:r>
            <a:endParaRPr lang="en-GB" dirty="0" smtClean="0"/>
          </a:p>
          <a:p>
            <a:pPr marL="0" indent="0">
              <a:buNone/>
            </a:pPr>
            <a:endParaRPr lang="en-GB" dirty="0" smtClean="0"/>
          </a:p>
          <a:p>
            <a:pPr marL="0" indent="0">
              <a:buNone/>
            </a:pPr>
            <a:r>
              <a:rPr lang="en-GB" dirty="0" smtClean="0"/>
              <a:t>With </a:t>
            </a:r>
            <a:r>
              <a:rPr lang="en-GB" dirty="0"/>
              <a:t>some systems surveys etc. are actually stored outside of the recruitment system, so these can be organised and regulated through a separate contract and within EU </a:t>
            </a:r>
            <a:r>
              <a:rPr lang="en-GB" dirty="0" smtClean="0"/>
              <a:t>boundaries.</a:t>
            </a:r>
          </a:p>
          <a:p>
            <a:pPr marL="0" indent="0">
              <a:buNone/>
            </a:pPr>
            <a:endParaRPr lang="en-GB" dirty="0" smtClean="0"/>
          </a:p>
          <a:p>
            <a:pPr marL="0" indent="0">
              <a:buNone/>
            </a:pPr>
            <a:r>
              <a:rPr lang="en-GB" dirty="0"/>
              <a:t>H</a:t>
            </a:r>
            <a:r>
              <a:rPr lang="en-GB" dirty="0" smtClean="0"/>
              <a:t>owever </a:t>
            </a:r>
            <a:r>
              <a:rPr lang="en-GB" dirty="0"/>
              <a:t>use of such systems complicates both user anonymity, data protection, data ownership and data storage times (we don’t know who participants are, but an organisation outside of the EU knows, possibly permanently, they have been involved).</a:t>
            </a:r>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078838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Support</a:t>
            </a:r>
            <a:endParaRPr lang="en-GB" dirty="0"/>
          </a:p>
        </p:txBody>
      </p:sp>
      <p:sp>
        <p:nvSpPr>
          <p:cNvPr id="3" name="Content Placeholder 2"/>
          <p:cNvSpPr>
            <a:spLocks noGrp="1"/>
          </p:cNvSpPr>
          <p:nvPr>
            <p:ph idx="1"/>
          </p:nvPr>
        </p:nvSpPr>
        <p:spPr>
          <a:xfrm>
            <a:off x="558800" y="1825625"/>
            <a:ext cx="10795000" cy="4351338"/>
          </a:xfrm>
        </p:spPr>
        <p:txBody>
          <a:bodyPr>
            <a:normAutofit fontScale="85000" lnSpcReduction="20000"/>
          </a:bodyPr>
          <a:lstStyle/>
          <a:p>
            <a:pPr marL="0" indent="0">
              <a:buNone/>
            </a:pPr>
            <a:r>
              <a:rPr lang="en-GB" dirty="0"/>
              <a:t>Overall, the technique has strong support, both internationally and locally, in the fields of academic Psychology and Business Studies, though not without contention</a:t>
            </a:r>
            <a:r>
              <a:rPr lang="en-GB" dirty="0" smtClean="0"/>
              <a:t>.</a:t>
            </a:r>
          </a:p>
          <a:p>
            <a:pPr marL="0" indent="0">
              <a:buNone/>
            </a:pPr>
            <a:endParaRPr lang="en-GB" dirty="0"/>
          </a:p>
          <a:p>
            <a:pPr marL="0" indent="0">
              <a:buNone/>
            </a:pPr>
            <a:r>
              <a:rPr lang="en-GB" dirty="0"/>
              <a:t>There is a movement to utilise these systems within the social sciences, especially within the States where some companies limit “requesters” (employers) to. </a:t>
            </a:r>
            <a:endParaRPr lang="en-GB" dirty="0" smtClean="0"/>
          </a:p>
          <a:p>
            <a:pPr marL="0" indent="0">
              <a:buNone/>
            </a:pPr>
            <a:endParaRPr lang="en-GB" dirty="0" smtClean="0"/>
          </a:p>
          <a:p>
            <a:pPr marL="0" indent="0">
              <a:buNone/>
            </a:pPr>
            <a:r>
              <a:rPr lang="en-GB" dirty="0" smtClean="0"/>
              <a:t>Universities </a:t>
            </a:r>
            <a:r>
              <a:rPr lang="en-GB" dirty="0"/>
              <a:t>may need to consider whether </a:t>
            </a:r>
            <a:r>
              <a:rPr lang="en-GB" dirty="0" smtClean="0"/>
              <a:t>they want </a:t>
            </a:r>
            <a:r>
              <a:rPr lang="en-GB" dirty="0"/>
              <a:t>to engage in collaborations with </a:t>
            </a:r>
            <a:r>
              <a:rPr lang="en-GB" dirty="0" smtClean="0"/>
              <a:t>other institutions </a:t>
            </a:r>
            <a:r>
              <a:rPr lang="en-GB" dirty="0"/>
              <a:t>utilising the technique. </a:t>
            </a:r>
            <a:endParaRPr lang="en-GB" dirty="0" smtClean="0"/>
          </a:p>
          <a:p>
            <a:pPr marL="0" indent="0">
              <a:buNone/>
            </a:pPr>
            <a:endParaRPr lang="en-GB" dirty="0"/>
          </a:p>
          <a:p>
            <a:pPr marL="0" indent="0">
              <a:buNone/>
            </a:pPr>
            <a:r>
              <a:rPr lang="en-GB" dirty="0" smtClean="0"/>
              <a:t>While </a:t>
            </a:r>
            <a:r>
              <a:rPr lang="en-GB" dirty="0"/>
              <a:t>the movement towards such systems seems strong, it should be noted that there was a 2014 debate about refusing publications involving such systems within journal editorial circles in the US, and there have been debates about their use outside of academia (Harris, 2014; Caballero, 2015).</a:t>
            </a:r>
          </a:p>
          <a:p>
            <a:endParaRPr lang="en-GB" dirty="0"/>
          </a:p>
        </p:txBody>
      </p:sp>
    </p:spTree>
    <p:extLst>
      <p:ext uri="{BB962C8B-B14F-4D97-AF65-F5344CB8AC3E}">
        <p14:creationId xmlns:p14="http://schemas.microsoft.com/office/powerpoint/2010/main" val="821840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Citizen science/crowdsourcing data</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a:t>Generally regarded as </a:t>
            </a:r>
            <a:r>
              <a:rPr lang="en-GB" dirty="0" err="1"/>
              <a:t>win:win</a:t>
            </a:r>
            <a:r>
              <a:rPr lang="en-GB" dirty="0"/>
              <a:t> trade.</a:t>
            </a:r>
          </a:p>
          <a:p>
            <a:pPr marL="0" indent="0">
              <a:buNone/>
            </a:pPr>
            <a:endParaRPr lang="en-GB" dirty="0" smtClean="0"/>
          </a:p>
          <a:p>
            <a:pPr marL="0" indent="0">
              <a:buNone/>
            </a:pPr>
            <a:r>
              <a:rPr lang="en-GB" dirty="0" smtClean="0"/>
              <a:t>Improved scale of data collection.</a:t>
            </a:r>
          </a:p>
          <a:p>
            <a:pPr marL="0" indent="0">
              <a:buNone/>
            </a:pPr>
            <a:r>
              <a:rPr lang="en-GB" dirty="0" smtClean="0"/>
              <a:t>Improved public understanding of science.</a:t>
            </a:r>
          </a:p>
          <a:p>
            <a:pPr marL="0" indent="0">
              <a:buNone/>
            </a:pPr>
            <a:endParaRPr lang="en-GB" dirty="0"/>
          </a:p>
          <a:p>
            <a:pPr marL="0" indent="0">
              <a:buNone/>
            </a:pPr>
            <a:r>
              <a:rPr lang="en-GB" dirty="0" smtClean="0"/>
              <a:t>Cost savings generally offset by engagement costs.</a:t>
            </a:r>
          </a:p>
        </p:txBody>
      </p:sp>
    </p:spTree>
    <p:extLst>
      <p:ext uri="{BB962C8B-B14F-4D97-AF65-F5344CB8AC3E}">
        <p14:creationId xmlns:p14="http://schemas.microsoft.com/office/powerpoint/2010/main" val="3492347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Leeds</a:t>
            </a:r>
            <a:endParaRPr lang="en-GB" dirty="0"/>
          </a:p>
        </p:txBody>
      </p:sp>
      <p:sp>
        <p:nvSpPr>
          <p:cNvPr id="3" name="Content Placeholder 2"/>
          <p:cNvSpPr>
            <a:spLocks noGrp="1"/>
          </p:cNvSpPr>
          <p:nvPr>
            <p:ph idx="1"/>
          </p:nvPr>
        </p:nvSpPr>
        <p:spPr>
          <a:xfrm>
            <a:off x="624445" y="2434441"/>
            <a:ext cx="10515600" cy="3742521"/>
          </a:xfrm>
        </p:spPr>
        <p:txBody>
          <a:bodyPr>
            <a:normAutofit/>
          </a:bodyPr>
          <a:lstStyle/>
          <a:p>
            <a:pPr marL="0" indent="0">
              <a:buNone/>
            </a:pPr>
            <a:r>
              <a:rPr lang="en-GB" dirty="0"/>
              <a:t>The University </a:t>
            </a:r>
            <a:r>
              <a:rPr lang="en-GB" dirty="0" smtClean="0"/>
              <a:t>currently </a:t>
            </a:r>
            <a:r>
              <a:rPr lang="en-GB" dirty="0"/>
              <a:t>permits this approach, but with a watching brief for future developments. </a:t>
            </a:r>
            <a:endParaRPr lang="en-GB" dirty="0" smtClean="0"/>
          </a:p>
          <a:p>
            <a:pPr marL="0" indent="0">
              <a:buNone/>
            </a:pPr>
            <a:endParaRPr lang="en-GB" dirty="0"/>
          </a:p>
          <a:p>
            <a:pPr marL="0" indent="0">
              <a:buNone/>
            </a:pPr>
            <a:r>
              <a:rPr lang="en-GB" dirty="0"/>
              <a:t>Researchers </a:t>
            </a:r>
            <a:r>
              <a:rPr lang="en-GB" dirty="0" smtClean="0"/>
              <a:t>are asked to think </a:t>
            </a:r>
            <a:r>
              <a:rPr lang="en-GB" dirty="0"/>
              <a:t>through the use of such services and, in particular, the data protection elements of the application and the ethical policies of the services </a:t>
            </a:r>
            <a:r>
              <a:rPr lang="en-GB" dirty="0" smtClean="0"/>
              <a:t>involved.</a:t>
            </a:r>
            <a:endParaRPr lang="en-GB" dirty="0"/>
          </a:p>
        </p:txBody>
      </p:sp>
    </p:spTree>
    <p:extLst>
      <p:ext uri="{BB962C8B-B14F-4D97-AF65-F5344CB8AC3E}">
        <p14:creationId xmlns:p14="http://schemas.microsoft.com/office/powerpoint/2010/main" val="3780499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Recommendations</a:t>
            </a:r>
            <a:endParaRPr lang="en-GB" dirty="0"/>
          </a:p>
        </p:txBody>
      </p:sp>
      <p:sp>
        <p:nvSpPr>
          <p:cNvPr id="3" name="Content Placeholder 2"/>
          <p:cNvSpPr>
            <a:spLocks noGrp="1"/>
          </p:cNvSpPr>
          <p:nvPr>
            <p:ph idx="1"/>
          </p:nvPr>
        </p:nvSpPr>
        <p:spPr>
          <a:xfrm>
            <a:off x="118753" y="1690688"/>
            <a:ext cx="11362047" cy="4777845"/>
          </a:xfrm>
        </p:spPr>
        <p:txBody>
          <a:bodyPr>
            <a:normAutofit lnSpcReduction="10000"/>
          </a:bodyPr>
          <a:lstStyle/>
          <a:p>
            <a:pPr marL="457200" lvl="1" indent="0">
              <a:buNone/>
            </a:pPr>
            <a:r>
              <a:rPr lang="en-GB" dirty="0" smtClean="0"/>
              <a:t>The storage of data: that it is appropriate and that arrangements are in place to ensure against the </a:t>
            </a:r>
            <a:r>
              <a:rPr lang="en-GB" dirty="0" err="1" smtClean="0"/>
              <a:t>unanonymisation</a:t>
            </a:r>
            <a:r>
              <a:rPr lang="en-GB" dirty="0" smtClean="0"/>
              <a:t> of data or its inappropriate reuse.</a:t>
            </a:r>
          </a:p>
          <a:p>
            <a:pPr marL="457200" lvl="1" indent="0">
              <a:buNone/>
            </a:pPr>
            <a:endParaRPr lang="en-GB" dirty="0" smtClean="0"/>
          </a:p>
          <a:p>
            <a:pPr marL="457200" lvl="1" indent="0">
              <a:buNone/>
            </a:pPr>
            <a:r>
              <a:rPr lang="en-GB" dirty="0" smtClean="0"/>
              <a:t>Ensuring that the personal data of citizens within the EU is not exported illegally.</a:t>
            </a:r>
          </a:p>
          <a:p>
            <a:pPr marL="457200" lvl="1" indent="0">
              <a:buNone/>
            </a:pPr>
            <a:endParaRPr lang="en-GB" dirty="0" smtClean="0"/>
          </a:p>
          <a:p>
            <a:pPr marL="457200" lvl="1" indent="0">
              <a:buNone/>
            </a:pPr>
            <a:r>
              <a:rPr lang="en-GB" dirty="0" smtClean="0"/>
              <a:t>The worker/company relationships of the organisations organising the microwork; for example, whether workers are under coercion to take on work, and whether microwork is being used to implement zero hour contracts where alternatives would be possible.</a:t>
            </a:r>
          </a:p>
          <a:p>
            <a:pPr marL="457200" lvl="1" indent="0">
              <a:buNone/>
            </a:pPr>
            <a:endParaRPr lang="en-GB" dirty="0" smtClean="0"/>
          </a:p>
          <a:p>
            <a:pPr marL="457200" lvl="1" indent="0">
              <a:buNone/>
            </a:pPr>
            <a:r>
              <a:rPr lang="en-GB" dirty="0" smtClean="0"/>
              <a:t>The legal relationships entailed by the contract for microwork.</a:t>
            </a:r>
          </a:p>
          <a:p>
            <a:pPr marL="457200" lvl="1" indent="0">
              <a:buNone/>
            </a:pPr>
            <a:endParaRPr lang="en-GB" dirty="0" smtClean="0"/>
          </a:p>
          <a:p>
            <a:pPr marL="457200" lvl="1" indent="0">
              <a:buNone/>
            </a:pPr>
            <a:r>
              <a:rPr lang="en-GB" dirty="0" smtClean="0"/>
              <a:t>The level of appropriate payment, with due regard to local and community standards.</a:t>
            </a:r>
          </a:p>
          <a:p>
            <a:endParaRPr lang="en-GB" dirty="0"/>
          </a:p>
        </p:txBody>
      </p:sp>
    </p:spTree>
    <p:extLst>
      <p:ext uri="{BB962C8B-B14F-4D97-AF65-F5344CB8AC3E}">
        <p14:creationId xmlns:p14="http://schemas.microsoft.com/office/powerpoint/2010/main" val="1498467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Recommendations</a:t>
            </a:r>
            <a:endParaRPr lang="en-GB" dirty="0"/>
          </a:p>
        </p:txBody>
      </p:sp>
      <p:sp>
        <p:nvSpPr>
          <p:cNvPr id="3" name="Content Placeholder 2"/>
          <p:cNvSpPr>
            <a:spLocks noGrp="1"/>
          </p:cNvSpPr>
          <p:nvPr>
            <p:ph idx="1"/>
          </p:nvPr>
        </p:nvSpPr>
        <p:spPr/>
        <p:txBody>
          <a:bodyPr/>
          <a:lstStyle/>
          <a:p>
            <a:pPr marL="0" indent="0">
              <a:buNone/>
            </a:pPr>
            <a:r>
              <a:rPr lang="en-GB" dirty="0" smtClean="0"/>
              <a:t>Researchers in areas where such techniques are common are encouraged to taking the lead on community discussion of these issues, for example, through conference panels.</a:t>
            </a:r>
          </a:p>
          <a:p>
            <a:pPr marL="0" indent="0">
              <a:buNone/>
            </a:pPr>
            <a:endParaRPr lang="en-GB" dirty="0" smtClean="0"/>
          </a:p>
          <a:p>
            <a:pPr marL="0" indent="0">
              <a:buNone/>
            </a:pPr>
            <a:r>
              <a:rPr lang="en-GB" dirty="0" smtClean="0"/>
              <a:t>Where appropriate, support </a:t>
            </a:r>
            <a:r>
              <a:rPr lang="en-GB" dirty="0" err="1" smtClean="0"/>
              <a:t>Microworker</a:t>
            </a:r>
            <a:r>
              <a:rPr lang="en-GB" dirty="0" smtClean="0"/>
              <a:t> collective action through nascent unions such as Dynamo (see also </a:t>
            </a:r>
            <a:r>
              <a:rPr lang="en-GB" dirty="0" err="1" smtClean="0"/>
              <a:t>MTurkGrind</a:t>
            </a:r>
            <a:r>
              <a:rPr lang="en-GB" dirty="0" smtClean="0"/>
              <a:t>).</a:t>
            </a:r>
          </a:p>
          <a:p>
            <a:pPr marL="0" indent="0">
              <a:buNone/>
            </a:pPr>
            <a:endParaRPr lang="en-GB" dirty="0"/>
          </a:p>
          <a:p>
            <a:pPr marL="0" indent="0">
              <a:buNone/>
            </a:pPr>
            <a:r>
              <a:rPr lang="en-GB" dirty="0"/>
              <a:t>http://www.wearedynamo.org/</a:t>
            </a:r>
          </a:p>
          <a:p>
            <a:pPr marL="0" indent="0">
              <a:buNone/>
            </a:pPr>
            <a:r>
              <a:rPr lang="en-GB" dirty="0"/>
              <a:t>http://www.mturkgrind.com/</a:t>
            </a:r>
          </a:p>
          <a:p>
            <a:pPr marL="0" indent="0">
              <a:buNone/>
            </a:pPr>
            <a:endParaRPr lang="en-GB" dirty="0" smtClean="0"/>
          </a:p>
          <a:p>
            <a:endParaRPr lang="en-GB" dirty="0" smtClean="0"/>
          </a:p>
          <a:p>
            <a:endParaRPr lang="en-GB" dirty="0"/>
          </a:p>
        </p:txBody>
      </p:sp>
    </p:spTree>
    <p:extLst>
      <p:ext uri="{BB962C8B-B14F-4D97-AF65-F5344CB8AC3E}">
        <p14:creationId xmlns:p14="http://schemas.microsoft.com/office/powerpoint/2010/main" val="1757833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6317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p:txBody>
          <a:bodyPr/>
          <a:lstStyle/>
          <a:p>
            <a:pPr marL="0" indent="0">
              <a:buNone/>
            </a:pPr>
            <a:r>
              <a:rPr lang="en-GB" dirty="0" smtClean="0"/>
              <a:t>See notes below this slide for a broad picture of the post-seminar points raised.</a:t>
            </a:r>
            <a:endParaRPr lang="en-GB" dirty="0"/>
          </a:p>
        </p:txBody>
      </p:sp>
    </p:spTree>
    <p:extLst>
      <p:ext uri="{BB962C8B-B14F-4D97-AF65-F5344CB8AC3E}">
        <p14:creationId xmlns:p14="http://schemas.microsoft.com/office/powerpoint/2010/main" val="2163485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Microwork</a:t>
            </a:r>
            <a:endParaRPr lang="en-GB" dirty="0"/>
          </a:p>
        </p:txBody>
      </p:sp>
      <p:sp>
        <p:nvSpPr>
          <p:cNvPr id="3" name="Content Placeholder 2"/>
          <p:cNvSpPr>
            <a:spLocks noGrp="1"/>
          </p:cNvSpPr>
          <p:nvPr>
            <p:ph idx="1"/>
          </p:nvPr>
        </p:nvSpPr>
        <p:spPr>
          <a:xfrm>
            <a:off x="685800" y="2079625"/>
            <a:ext cx="10515600" cy="4351338"/>
          </a:xfrm>
        </p:spPr>
        <p:txBody>
          <a:bodyPr/>
          <a:lstStyle/>
          <a:p>
            <a:pPr marL="0" indent="0">
              <a:buNone/>
            </a:pPr>
            <a:r>
              <a:rPr lang="en-GB" dirty="0" smtClean="0"/>
              <a:t>Payment of a small amount (a micropayment) for a discrete task:</a:t>
            </a:r>
          </a:p>
          <a:p>
            <a:pPr marL="0" indent="0">
              <a:buNone/>
            </a:pPr>
            <a:r>
              <a:rPr lang="en-GB" dirty="0" smtClean="0"/>
              <a:t>	Fill in survey for a few cents.</a:t>
            </a:r>
          </a:p>
          <a:p>
            <a:pPr marL="0" indent="0">
              <a:buNone/>
            </a:pPr>
            <a:r>
              <a:rPr lang="en-GB" dirty="0" smtClean="0"/>
              <a:t>	Translate materials for a dollar.</a:t>
            </a:r>
          </a:p>
          <a:p>
            <a:pPr marL="0" indent="0">
              <a:buNone/>
            </a:pPr>
            <a:endParaRPr lang="en-GB" dirty="0" smtClean="0"/>
          </a:p>
          <a:p>
            <a:pPr marL="0" indent="0">
              <a:buNone/>
            </a:pPr>
            <a:r>
              <a:rPr lang="en-GB" dirty="0" smtClean="0"/>
              <a:t>Usually organised through a microwork broker. </a:t>
            </a:r>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1026520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Example Brokers</a:t>
            </a:r>
            <a:endParaRPr lang="en-GB" dirty="0"/>
          </a:p>
        </p:txBody>
      </p:sp>
      <p:sp>
        <p:nvSpPr>
          <p:cNvPr id="3" name="Content Placeholder 2"/>
          <p:cNvSpPr>
            <a:spLocks noGrp="1"/>
          </p:cNvSpPr>
          <p:nvPr>
            <p:ph idx="1"/>
          </p:nvPr>
        </p:nvSpPr>
        <p:spPr>
          <a:xfrm>
            <a:off x="838200" y="2099733"/>
            <a:ext cx="10515600" cy="4077230"/>
          </a:xfrm>
        </p:spPr>
        <p:txBody>
          <a:bodyPr>
            <a:normAutofit/>
          </a:bodyPr>
          <a:lstStyle/>
          <a:p>
            <a:pPr marL="0" indent="0">
              <a:buNone/>
            </a:pPr>
            <a:r>
              <a:rPr lang="en-GB" dirty="0" smtClean="0"/>
              <a:t>Amazon’s </a:t>
            </a:r>
            <a:r>
              <a:rPr lang="en-GB" dirty="0"/>
              <a:t>Mechanical </a:t>
            </a:r>
            <a:r>
              <a:rPr lang="en-GB" dirty="0" smtClean="0"/>
              <a:t>Turk (“</a:t>
            </a:r>
            <a:r>
              <a:rPr lang="en-GB" dirty="0" err="1" smtClean="0"/>
              <a:t>MTurk</a:t>
            </a:r>
            <a:r>
              <a:rPr lang="en-GB" dirty="0" smtClean="0"/>
              <a:t>”)</a:t>
            </a:r>
          </a:p>
          <a:p>
            <a:pPr marL="0" indent="0">
              <a:buNone/>
            </a:pPr>
            <a:r>
              <a:rPr lang="en-GB" dirty="0" err="1" smtClean="0"/>
              <a:t>TaskRabbit</a:t>
            </a:r>
            <a:r>
              <a:rPr lang="en-GB" dirty="0" smtClean="0"/>
              <a:t> </a:t>
            </a:r>
          </a:p>
          <a:p>
            <a:pPr marL="0" indent="0">
              <a:buNone/>
            </a:pPr>
            <a:r>
              <a:rPr lang="en-GB" dirty="0" smtClean="0"/>
              <a:t>Uber</a:t>
            </a:r>
          </a:p>
          <a:p>
            <a:pPr marL="0" indent="0">
              <a:buNone/>
            </a:pPr>
            <a:r>
              <a:rPr lang="en-GB" dirty="0" err="1" smtClean="0"/>
              <a:t>BitCoin</a:t>
            </a:r>
            <a:endParaRPr lang="en-GB" dirty="0"/>
          </a:p>
        </p:txBody>
      </p:sp>
    </p:spTree>
    <p:extLst>
      <p:ext uri="{BB962C8B-B14F-4D97-AF65-F5344CB8AC3E}">
        <p14:creationId xmlns:p14="http://schemas.microsoft.com/office/powerpoint/2010/main" val="69498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Issues</a:t>
            </a:r>
            <a:endParaRPr lang="en-GB" dirty="0"/>
          </a:p>
        </p:txBody>
      </p:sp>
      <p:sp>
        <p:nvSpPr>
          <p:cNvPr id="3" name="Content Placeholder 2"/>
          <p:cNvSpPr>
            <a:spLocks noGrp="1"/>
          </p:cNvSpPr>
          <p:nvPr>
            <p:ph idx="1"/>
          </p:nvPr>
        </p:nvSpPr>
        <p:spPr>
          <a:xfrm>
            <a:off x="474133" y="2082799"/>
            <a:ext cx="11379200" cy="4094163"/>
          </a:xfrm>
        </p:spPr>
        <p:txBody>
          <a:bodyPr>
            <a:normAutofit fontScale="92500" lnSpcReduction="20000"/>
          </a:bodyPr>
          <a:lstStyle/>
          <a:p>
            <a:pPr marL="0" indent="0">
              <a:buNone/>
            </a:pPr>
            <a:r>
              <a:rPr lang="en-GB" dirty="0" smtClean="0"/>
              <a:t>Allows for access to a very large community (thousands; </a:t>
            </a:r>
            <a:r>
              <a:rPr lang="en-GB" dirty="0" err="1" smtClean="0"/>
              <a:t>MTurk</a:t>
            </a:r>
            <a:r>
              <a:rPr lang="en-GB" dirty="0" smtClean="0"/>
              <a:t> claims </a:t>
            </a:r>
            <a:r>
              <a:rPr lang="en-GB" dirty="0"/>
              <a:t>500,000 </a:t>
            </a:r>
            <a:r>
              <a:rPr lang="en-GB" dirty="0" smtClean="0"/>
              <a:t>from </a:t>
            </a:r>
            <a:r>
              <a:rPr lang="en-GB" dirty="0"/>
              <a:t>190 countries</a:t>
            </a:r>
            <a:r>
              <a:rPr lang="en-GB" dirty="0" smtClean="0"/>
              <a:t>).</a:t>
            </a:r>
          </a:p>
          <a:p>
            <a:pPr marL="0" indent="0">
              <a:buNone/>
            </a:pPr>
            <a:endParaRPr lang="en-GB" dirty="0" smtClean="0"/>
          </a:p>
          <a:p>
            <a:pPr marL="0" indent="0">
              <a:buNone/>
            </a:pPr>
            <a:r>
              <a:rPr lang="en-GB" dirty="0"/>
              <a:t>The population sampled is often more representative than general internet samples and certainly more representative than student-body samples (</a:t>
            </a:r>
            <a:r>
              <a:rPr lang="en-GB" dirty="0" err="1"/>
              <a:t>Paolacci</a:t>
            </a:r>
            <a:r>
              <a:rPr lang="en-GB" dirty="0"/>
              <a:t> </a:t>
            </a:r>
            <a:r>
              <a:rPr lang="en-GB" i="1" dirty="0"/>
              <a:t>et al.</a:t>
            </a:r>
            <a:r>
              <a:rPr lang="en-GB" dirty="0"/>
              <a:t>, 2010; </a:t>
            </a:r>
            <a:r>
              <a:rPr lang="en-GB" dirty="0" err="1"/>
              <a:t>Buhrmester</a:t>
            </a:r>
            <a:r>
              <a:rPr lang="en-GB" dirty="0"/>
              <a:t> </a:t>
            </a:r>
            <a:r>
              <a:rPr lang="en-GB" i="1" dirty="0"/>
              <a:t>et al.</a:t>
            </a:r>
            <a:r>
              <a:rPr lang="en-GB" dirty="0"/>
              <a:t>, </a:t>
            </a:r>
            <a:r>
              <a:rPr lang="en-GB" dirty="0" smtClean="0"/>
              <a:t>2011; </a:t>
            </a:r>
            <a:r>
              <a:rPr lang="en-GB" dirty="0" err="1" smtClean="0"/>
              <a:t>Berinsky</a:t>
            </a:r>
            <a:r>
              <a:rPr lang="en-GB" dirty="0" smtClean="0"/>
              <a:t> </a:t>
            </a:r>
            <a:r>
              <a:rPr lang="en-GB" i="1" dirty="0" smtClean="0"/>
              <a:t>et al</a:t>
            </a:r>
            <a:r>
              <a:rPr lang="en-GB" dirty="0" smtClean="0"/>
              <a:t>., 2011). </a:t>
            </a:r>
          </a:p>
          <a:p>
            <a:pPr marL="0" indent="0">
              <a:buNone/>
            </a:pPr>
            <a:endParaRPr lang="en-GB" dirty="0"/>
          </a:p>
          <a:p>
            <a:pPr marL="0" indent="0">
              <a:buNone/>
            </a:pPr>
            <a:r>
              <a:rPr lang="en-GB" dirty="0"/>
              <a:t>Researchers can set criteria when registering with the microwork sites, e.g. to restrict </a:t>
            </a:r>
            <a:r>
              <a:rPr lang="en-GB" dirty="0" smtClean="0"/>
              <a:t>participants </a:t>
            </a:r>
            <a:r>
              <a:rPr lang="en-GB" dirty="0"/>
              <a:t>to </a:t>
            </a:r>
            <a:r>
              <a:rPr lang="en-GB" dirty="0" smtClean="0"/>
              <a:t>degree-holders over 30.</a:t>
            </a:r>
            <a:endParaRPr lang="en-GB" dirty="0"/>
          </a:p>
          <a:p>
            <a:pPr marL="0" indent="0">
              <a:buNone/>
            </a:pPr>
            <a:endParaRPr lang="en-GB" dirty="0" smtClean="0"/>
          </a:p>
          <a:p>
            <a:pPr marL="0" indent="0">
              <a:buNone/>
            </a:pPr>
            <a:r>
              <a:rPr lang="en-GB" dirty="0" smtClean="0"/>
              <a:t>But issues, both traditional in participant recruitment, and new.</a:t>
            </a:r>
            <a:endParaRPr lang="en-GB" dirty="0"/>
          </a:p>
        </p:txBody>
      </p:sp>
    </p:spTree>
    <p:extLst>
      <p:ext uri="{BB962C8B-B14F-4D97-AF65-F5344CB8AC3E}">
        <p14:creationId xmlns:p14="http://schemas.microsoft.com/office/powerpoint/2010/main" val="529202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Traditional concerns</a:t>
            </a:r>
            <a:endParaRPr lang="en-GB" dirty="0"/>
          </a:p>
        </p:txBody>
      </p:sp>
      <p:sp>
        <p:nvSpPr>
          <p:cNvPr id="3" name="Content Placeholder 2"/>
          <p:cNvSpPr>
            <a:spLocks noGrp="1"/>
          </p:cNvSpPr>
          <p:nvPr>
            <p:ph idx="1"/>
          </p:nvPr>
        </p:nvSpPr>
        <p:spPr>
          <a:xfrm>
            <a:off x="838200" y="1690688"/>
            <a:ext cx="10515600" cy="4961466"/>
          </a:xfrm>
        </p:spPr>
        <p:txBody>
          <a:bodyPr>
            <a:normAutofit fontScale="92500" lnSpcReduction="10000"/>
          </a:bodyPr>
          <a:lstStyle/>
          <a:p>
            <a:pPr marL="0" indent="0">
              <a:buNone/>
            </a:pPr>
            <a:r>
              <a:rPr lang="en-GB" dirty="0" smtClean="0"/>
              <a:t>Payment generally regarded as ethically dubious because:</a:t>
            </a:r>
          </a:p>
          <a:p>
            <a:pPr marL="0" indent="0">
              <a:buNone/>
            </a:pPr>
            <a:endParaRPr lang="en-GB" dirty="0" smtClean="0"/>
          </a:p>
          <a:p>
            <a:pPr marL="514350" indent="-514350">
              <a:buAutoNum type="arabicParenR"/>
            </a:pPr>
            <a:r>
              <a:rPr lang="en-GB" dirty="0" smtClean="0"/>
              <a:t>The </a:t>
            </a:r>
            <a:r>
              <a:rPr lang="en-GB" dirty="0"/>
              <a:t>Nuremberg </a:t>
            </a:r>
            <a:r>
              <a:rPr lang="en-GB" dirty="0" smtClean="0"/>
              <a:t>Code states that participants </a:t>
            </a:r>
            <a:r>
              <a:rPr lang="en-GB" dirty="0"/>
              <a:t>should </a:t>
            </a:r>
            <a:r>
              <a:rPr lang="en-GB" dirty="0" smtClean="0"/>
              <a:t>act under </a:t>
            </a:r>
            <a:endParaRPr lang="en-GB" dirty="0"/>
          </a:p>
          <a:p>
            <a:pPr marL="0" indent="0">
              <a:buNone/>
            </a:pPr>
            <a:r>
              <a:rPr lang="en-GB" dirty="0" smtClean="0"/>
              <a:t>“…</a:t>
            </a:r>
            <a:r>
              <a:rPr lang="en-GB" i="1" dirty="0" smtClean="0"/>
              <a:t>free </a:t>
            </a:r>
            <a:r>
              <a:rPr lang="en-GB" i="1" dirty="0"/>
              <a:t>power of choice, without the intervention of any element of force, fraud, deceit, duress, over-reaching, or other ulterior form of constraint or </a:t>
            </a:r>
            <a:r>
              <a:rPr lang="en-GB" i="1" dirty="0" smtClean="0"/>
              <a:t>coercion</a:t>
            </a:r>
            <a:r>
              <a:rPr lang="en-GB" dirty="0" smtClean="0"/>
              <a:t>”. </a:t>
            </a:r>
          </a:p>
          <a:p>
            <a:pPr marL="0" indent="0">
              <a:buNone/>
            </a:pPr>
            <a:r>
              <a:rPr lang="en-GB" dirty="0" smtClean="0"/>
              <a:t>It is often assumed that payment encourages involvement by the poor in research that the rich would avoid.</a:t>
            </a:r>
          </a:p>
          <a:p>
            <a:pPr marL="0" indent="0">
              <a:buNone/>
            </a:pPr>
            <a:endParaRPr lang="en-GB" dirty="0" smtClean="0"/>
          </a:p>
          <a:p>
            <a:pPr marL="0" indent="0">
              <a:buNone/>
            </a:pPr>
            <a:r>
              <a:rPr lang="en-GB" dirty="0" smtClean="0"/>
              <a:t>2) Payment generally regarded as perverting the response towards something the participant feels the researcher expects; e.g. </a:t>
            </a:r>
            <a:r>
              <a:rPr lang="en-GB" dirty="0"/>
              <a:t>the </a:t>
            </a:r>
            <a:r>
              <a:rPr lang="en-GB" i="1" dirty="0"/>
              <a:t>Acquiescence B</a:t>
            </a:r>
            <a:r>
              <a:rPr lang="en-GB" i="1" dirty="0" smtClean="0"/>
              <a:t>ias</a:t>
            </a:r>
            <a:r>
              <a:rPr lang="en-GB" dirty="0" smtClean="0"/>
              <a:t>.</a:t>
            </a:r>
            <a:endParaRPr lang="en-GB" dirty="0"/>
          </a:p>
        </p:txBody>
      </p:sp>
    </p:spTree>
    <p:extLst>
      <p:ext uri="{BB962C8B-B14F-4D97-AF65-F5344CB8AC3E}">
        <p14:creationId xmlns:p14="http://schemas.microsoft.com/office/powerpoint/2010/main" val="2228327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Continuum</a:t>
            </a:r>
            <a:endParaRPr lang="en-GB" dirty="0"/>
          </a:p>
        </p:txBody>
      </p:sp>
      <p:sp>
        <p:nvSpPr>
          <p:cNvPr id="3" name="Content Placeholder 2"/>
          <p:cNvSpPr>
            <a:spLocks noGrp="1"/>
          </p:cNvSpPr>
          <p:nvPr>
            <p:ph idx="1"/>
          </p:nvPr>
        </p:nvSpPr>
        <p:spPr>
          <a:xfrm>
            <a:off x="1574800" y="1253067"/>
            <a:ext cx="9779000" cy="4923896"/>
          </a:xfrm>
        </p:spPr>
        <p:txBody>
          <a:bodyPr>
            <a:normAutofit fontScale="77500" lnSpcReduction="20000"/>
          </a:bodyPr>
          <a:lstStyle/>
          <a:p>
            <a:pPr marL="0" indent="0">
              <a:buNone/>
            </a:pPr>
            <a:r>
              <a:rPr lang="en-GB" dirty="0" smtClean="0"/>
              <a:t>Non-named researchers paid as full members of staff</a:t>
            </a:r>
          </a:p>
          <a:p>
            <a:pPr marL="0" indent="0">
              <a:buNone/>
            </a:pPr>
            <a:r>
              <a:rPr lang="en-GB" dirty="0" smtClean="0"/>
              <a:t>Researchers drawn internally and contracted for work</a:t>
            </a:r>
          </a:p>
          <a:p>
            <a:pPr marL="0" indent="0">
              <a:buNone/>
            </a:pPr>
            <a:r>
              <a:rPr lang="en-GB" dirty="0" smtClean="0"/>
              <a:t>Researchers drawn from external organisations contracted for work</a:t>
            </a:r>
          </a:p>
          <a:p>
            <a:pPr marL="0" indent="0">
              <a:buNone/>
            </a:pPr>
            <a:r>
              <a:rPr lang="en-GB" dirty="0" smtClean="0"/>
              <a:t>Freelancers contracted for work</a:t>
            </a:r>
          </a:p>
          <a:p>
            <a:pPr marL="0" indent="0">
              <a:buNone/>
            </a:pPr>
            <a:r>
              <a:rPr lang="en-GB" dirty="0" smtClean="0"/>
              <a:t>Researchers drawn from community groups and paid a per-hour rate</a:t>
            </a:r>
          </a:p>
          <a:p>
            <a:pPr marL="0" indent="0">
              <a:buNone/>
            </a:pPr>
            <a:r>
              <a:rPr lang="en-GB" dirty="0" smtClean="0"/>
              <a:t>Researchers drawn from community groups and paid expenses</a:t>
            </a:r>
          </a:p>
          <a:p>
            <a:pPr marL="0" indent="0">
              <a:buNone/>
            </a:pPr>
            <a:r>
              <a:rPr lang="en-GB" dirty="0" smtClean="0"/>
              <a:t>Participants drawn from community groups and paid expenses</a:t>
            </a:r>
          </a:p>
          <a:p>
            <a:pPr marL="0" indent="0">
              <a:buNone/>
            </a:pPr>
            <a:r>
              <a:rPr lang="en-GB" dirty="0" smtClean="0"/>
              <a:t>Big data resources we have purchased from companies paying for individual data</a:t>
            </a:r>
          </a:p>
          <a:p>
            <a:pPr marL="0" indent="0">
              <a:buNone/>
            </a:pPr>
            <a:r>
              <a:rPr lang="en-GB" dirty="0" smtClean="0"/>
              <a:t>Big data resources we have purchased from service companies</a:t>
            </a:r>
          </a:p>
          <a:p>
            <a:pPr marL="0" indent="0">
              <a:buNone/>
            </a:pPr>
            <a:r>
              <a:rPr lang="en-GB" dirty="0" smtClean="0"/>
              <a:t>Participants drawn from community groups and not paid</a:t>
            </a:r>
          </a:p>
          <a:p>
            <a:pPr marL="0" indent="0">
              <a:buNone/>
            </a:pPr>
            <a:r>
              <a:rPr lang="en-GB" dirty="0" smtClean="0"/>
              <a:t>Big data resources we have been given</a:t>
            </a:r>
          </a:p>
          <a:p>
            <a:pPr marL="0" indent="0">
              <a:buNone/>
            </a:pPr>
            <a:r>
              <a:rPr lang="en-GB" dirty="0" smtClean="0"/>
              <a:t>Participants drawn from community groups who pay to be involved</a:t>
            </a:r>
          </a:p>
          <a:p>
            <a:pPr marL="0" indent="0">
              <a:buNone/>
            </a:pPr>
            <a:r>
              <a:rPr lang="en-GB" dirty="0" smtClean="0"/>
              <a:t>Students who pay for their own educational projects</a:t>
            </a:r>
          </a:p>
          <a:p>
            <a:pPr marL="0" indent="0">
              <a:buNone/>
            </a:pPr>
            <a:endParaRPr lang="en-GB" dirty="0"/>
          </a:p>
        </p:txBody>
      </p:sp>
      <p:sp>
        <p:nvSpPr>
          <p:cNvPr id="7" name="Text Box 2"/>
          <p:cNvSpPr txBox="1">
            <a:spLocks noChangeArrowheads="1"/>
          </p:cNvSpPr>
          <p:nvPr/>
        </p:nvSpPr>
        <p:spPr bwMode="auto">
          <a:xfrm rot="16200000">
            <a:off x="-1152521" y="3377416"/>
            <a:ext cx="4465984" cy="865173"/>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gn="ct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←Participant-ness level</a:t>
            </a:r>
          </a:p>
          <a:p>
            <a:pPr algn="ct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Payment formality→</a:t>
            </a:r>
          </a:p>
        </p:txBody>
      </p:sp>
    </p:spTree>
    <p:extLst>
      <p:ext uri="{BB962C8B-B14F-4D97-AF65-F5344CB8AC3E}">
        <p14:creationId xmlns:p14="http://schemas.microsoft.com/office/powerpoint/2010/main" val="2785293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Payment</a:t>
            </a:r>
            <a:endParaRPr lang="en-GB" dirty="0"/>
          </a:p>
        </p:txBody>
      </p:sp>
      <p:sp>
        <p:nvSpPr>
          <p:cNvPr id="3" name="Content Placeholder 2"/>
          <p:cNvSpPr>
            <a:spLocks noGrp="1"/>
          </p:cNvSpPr>
          <p:nvPr>
            <p:ph idx="1"/>
          </p:nvPr>
        </p:nvSpPr>
        <p:spPr>
          <a:xfrm>
            <a:off x="508000" y="1456267"/>
            <a:ext cx="11328400" cy="5130800"/>
          </a:xfrm>
        </p:spPr>
        <p:txBody>
          <a:bodyPr>
            <a:normAutofit/>
          </a:bodyPr>
          <a:lstStyle/>
          <a:p>
            <a:pPr marL="0" indent="0">
              <a:buNone/>
            </a:pPr>
            <a:r>
              <a:rPr lang="en-GB" dirty="0" smtClean="0"/>
              <a:t>The Nuremberg Code centres on experiment where there is risk. </a:t>
            </a:r>
          </a:p>
          <a:p>
            <a:pPr marL="0" indent="0">
              <a:buNone/>
            </a:pPr>
            <a:r>
              <a:rPr lang="en-GB" dirty="0" smtClean="0"/>
              <a:t>We could argue that where there is no risk, there is no issue. </a:t>
            </a:r>
          </a:p>
          <a:p>
            <a:pPr marL="0" indent="0">
              <a:buNone/>
            </a:pPr>
            <a:r>
              <a:rPr lang="en-GB" dirty="0" smtClean="0"/>
              <a:t>Why shouldn’t we pay the poor for their time – the rich can afford to volunteer?</a:t>
            </a:r>
          </a:p>
          <a:p>
            <a:pPr marL="0" indent="0">
              <a:buNone/>
            </a:pPr>
            <a:r>
              <a:rPr lang="en-GB" dirty="0" smtClean="0"/>
              <a:t>We may regard payment as fairer than volunteering or pay-to-participate.</a:t>
            </a:r>
          </a:p>
          <a:p>
            <a:pPr marL="0" indent="0">
              <a:buNone/>
            </a:pPr>
            <a:r>
              <a:rPr lang="en-GB" dirty="0" smtClean="0"/>
              <a:t>Nevertheless, something about the poor being encouraged into research still leaves us ‘queasy’. </a:t>
            </a:r>
          </a:p>
          <a:p>
            <a:pPr marL="0" indent="0">
              <a:buNone/>
            </a:pPr>
            <a:r>
              <a:rPr lang="en-GB" dirty="0" smtClean="0"/>
              <a:t>Is it because we class this as coercion rather than offering an opportunity? </a:t>
            </a:r>
          </a:p>
          <a:p>
            <a:pPr marL="0" indent="0">
              <a:buNone/>
            </a:pPr>
            <a:r>
              <a:rPr lang="en-GB" dirty="0" smtClean="0"/>
              <a:t>Focus is: Our agency; Our responsibility. But…</a:t>
            </a:r>
          </a:p>
          <a:p>
            <a:pPr marL="0" indent="0">
              <a:buNone/>
            </a:pPr>
            <a:r>
              <a:rPr lang="en-GB" dirty="0"/>
              <a:t>We could argue that where there is no risk, there is no </a:t>
            </a:r>
            <a:r>
              <a:rPr lang="en-GB" dirty="0" smtClean="0"/>
              <a:t>issue… </a:t>
            </a:r>
            <a:endParaRPr lang="en-GB" dirty="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4121167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Payment</a:t>
            </a:r>
            <a:endParaRPr lang="en-GB" dirty="0"/>
          </a:p>
        </p:txBody>
      </p:sp>
      <p:sp>
        <p:nvSpPr>
          <p:cNvPr id="3" name="Content Placeholder 2"/>
          <p:cNvSpPr>
            <a:spLocks noGrp="1"/>
          </p:cNvSpPr>
          <p:nvPr>
            <p:ph idx="1"/>
          </p:nvPr>
        </p:nvSpPr>
        <p:spPr>
          <a:xfrm>
            <a:off x="558800" y="1825624"/>
            <a:ext cx="10795000" cy="4473575"/>
          </a:xfrm>
        </p:spPr>
        <p:txBody>
          <a:bodyPr>
            <a:normAutofit fontScale="85000" lnSpcReduction="20000"/>
          </a:bodyPr>
          <a:lstStyle/>
          <a:p>
            <a:pPr marL="0" indent="0">
              <a:buNone/>
            </a:pPr>
            <a:endParaRPr lang="en-GB" dirty="0" smtClean="0"/>
          </a:p>
          <a:p>
            <a:pPr marL="0" indent="0">
              <a:buNone/>
            </a:pPr>
            <a:r>
              <a:rPr lang="en-GB" dirty="0" smtClean="0"/>
              <a:t>Generally </a:t>
            </a:r>
            <a:r>
              <a:rPr lang="en-GB" dirty="0" err="1"/>
              <a:t>microworkers</a:t>
            </a:r>
            <a:r>
              <a:rPr lang="en-GB" dirty="0"/>
              <a:t> are likely to do so many tasks that bias to perceived expectations is unlikely to impact</a:t>
            </a:r>
            <a:r>
              <a:rPr lang="en-GB" dirty="0" smtClean="0"/>
              <a:t>. Evidence from testing suggests little difference with other </a:t>
            </a:r>
            <a:r>
              <a:rPr lang="en-GB" dirty="0"/>
              <a:t>sample techniques </a:t>
            </a:r>
            <a:r>
              <a:rPr lang="en-GB" dirty="0" smtClean="0"/>
              <a:t>(</a:t>
            </a:r>
            <a:r>
              <a:rPr lang="en-GB" dirty="0" err="1" smtClean="0"/>
              <a:t>Paolacci</a:t>
            </a:r>
            <a:r>
              <a:rPr lang="en-GB" dirty="0" smtClean="0"/>
              <a:t> </a:t>
            </a:r>
            <a:r>
              <a:rPr lang="en-GB" i="1" dirty="0"/>
              <a:t>et al.</a:t>
            </a:r>
            <a:r>
              <a:rPr lang="en-GB" dirty="0"/>
              <a:t>, </a:t>
            </a:r>
            <a:r>
              <a:rPr lang="en-GB" dirty="0" smtClean="0"/>
              <a:t>2010; </a:t>
            </a:r>
            <a:r>
              <a:rPr lang="en-GB" dirty="0" err="1"/>
              <a:t>Berinsky</a:t>
            </a:r>
            <a:r>
              <a:rPr lang="en-GB" dirty="0"/>
              <a:t> </a:t>
            </a:r>
            <a:r>
              <a:rPr lang="en-GB" i="1" dirty="0" smtClean="0"/>
              <a:t>et </a:t>
            </a:r>
            <a:r>
              <a:rPr lang="en-GB" i="1" dirty="0"/>
              <a:t>al.</a:t>
            </a:r>
            <a:r>
              <a:rPr lang="en-GB" dirty="0"/>
              <a:t>, </a:t>
            </a:r>
            <a:r>
              <a:rPr lang="en-GB" dirty="0" smtClean="0"/>
              <a:t>2012).</a:t>
            </a:r>
            <a:endParaRPr lang="en-GB" dirty="0"/>
          </a:p>
          <a:p>
            <a:pPr marL="0" indent="0">
              <a:buNone/>
            </a:pPr>
            <a:endParaRPr lang="en-GB" dirty="0"/>
          </a:p>
          <a:p>
            <a:pPr marL="0" indent="0">
              <a:buNone/>
            </a:pPr>
            <a:r>
              <a:rPr lang="en-GB" dirty="0" smtClean="0"/>
              <a:t>Of course, tasks need designing well. Payment can be withheld for poor quality, so we rely on individual encouragement to give overall quality.</a:t>
            </a:r>
          </a:p>
          <a:p>
            <a:pPr marL="0" indent="0">
              <a:buNone/>
            </a:pPr>
            <a:endParaRPr lang="en-GB" dirty="0"/>
          </a:p>
          <a:p>
            <a:pPr marL="0" indent="0">
              <a:buNone/>
            </a:pPr>
            <a:r>
              <a:rPr lang="en-GB" dirty="0"/>
              <a:t>While it is possible with most systems to set skills benchmarks, there is more complexity involved in withholding payment for unsatisfactory </a:t>
            </a:r>
            <a:r>
              <a:rPr lang="en-GB" dirty="0" smtClean="0"/>
              <a:t>work. </a:t>
            </a:r>
            <a:endParaRPr lang="en-GB" dirty="0"/>
          </a:p>
          <a:p>
            <a:pPr marL="0" indent="0">
              <a:buNone/>
            </a:pPr>
            <a:endParaRPr lang="en-GB" dirty="0" smtClean="0"/>
          </a:p>
          <a:p>
            <a:pPr marL="0" indent="0">
              <a:buNone/>
            </a:pPr>
            <a:r>
              <a:rPr lang="en-GB" dirty="0" smtClean="0"/>
              <a:t> </a:t>
            </a:r>
            <a:endParaRPr lang="en-GB" dirty="0"/>
          </a:p>
        </p:txBody>
      </p:sp>
    </p:spTree>
    <p:extLst>
      <p:ext uri="{BB962C8B-B14F-4D97-AF65-F5344CB8AC3E}">
        <p14:creationId xmlns:p14="http://schemas.microsoft.com/office/powerpoint/2010/main" val="8378951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TotalTime>
  <Words>3580</Words>
  <Application>Microsoft Office PowerPoint</Application>
  <PresentationFormat>Widescreen</PresentationFormat>
  <Paragraphs>304</Paragraphs>
  <Slides>24</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The Ethics of Recruiting Microworkers in Academic Studies</vt:lpstr>
      <vt:lpstr>Citizen science/crowdsourcing data</vt:lpstr>
      <vt:lpstr>Microwork</vt:lpstr>
      <vt:lpstr>Example Brokers</vt:lpstr>
      <vt:lpstr>Issues</vt:lpstr>
      <vt:lpstr>Traditional concerns</vt:lpstr>
      <vt:lpstr>Continuum</vt:lpstr>
      <vt:lpstr>Payment</vt:lpstr>
      <vt:lpstr>Payment</vt:lpstr>
      <vt:lpstr>Ethics</vt:lpstr>
      <vt:lpstr>Employment</vt:lpstr>
      <vt:lpstr>Global tax/benefit systems</vt:lpstr>
      <vt:lpstr>Global wage labour</vt:lpstr>
      <vt:lpstr>Global wage labour</vt:lpstr>
      <vt:lpstr>Global wage labour</vt:lpstr>
      <vt:lpstr>Global wage labour</vt:lpstr>
      <vt:lpstr>Global wage labour</vt:lpstr>
      <vt:lpstr>International data</vt:lpstr>
      <vt:lpstr>Support</vt:lpstr>
      <vt:lpstr>Leeds</vt:lpstr>
      <vt:lpstr>Recommendations</vt:lpstr>
      <vt:lpstr>Recommendations</vt:lpstr>
      <vt:lpstr>PowerPoint Presentation</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Ethics of Microwork</dc:title>
  <dc:creator>Andy Evans</dc:creator>
  <cp:lastModifiedBy>Andrew Evans</cp:lastModifiedBy>
  <cp:revision>75</cp:revision>
  <dcterms:created xsi:type="dcterms:W3CDTF">2016-01-12T20:19:30Z</dcterms:created>
  <dcterms:modified xsi:type="dcterms:W3CDTF">2016-01-13T19:48:19Z</dcterms:modified>
</cp:coreProperties>
</file>