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60" r:id="rId4"/>
    <p:sldId id="259" r:id="rId5"/>
    <p:sldId id="261" r:id="rId6"/>
    <p:sldId id="262" r:id="rId7"/>
    <p:sldId id="263" r:id="rId8"/>
    <p:sldId id="264" r:id="rId9"/>
    <p:sldId id="267" r:id="rId10"/>
    <p:sldId id="277" r:id="rId11"/>
    <p:sldId id="278" r:id="rId12"/>
    <p:sldId id="268" r:id="rId13"/>
    <p:sldId id="288" r:id="rId14"/>
    <p:sldId id="291" r:id="rId15"/>
    <p:sldId id="289" r:id="rId16"/>
    <p:sldId id="294" r:id="rId17"/>
    <p:sldId id="290" r:id="rId18"/>
    <p:sldId id="295" r:id="rId19"/>
    <p:sldId id="269" r:id="rId20"/>
    <p:sldId id="279" r:id="rId21"/>
    <p:sldId id="296" r:id="rId22"/>
    <p:sldId id="297" r:id="rId23"/>
    <p:sldId id="298" r:id="rId24"/>
    <p:sldId id="280" r:id="rId25"/>
    <p:sldId id="271" r:id="rId26"/>
    <p:sldId id="299" r:id="rId27"/>
    <p:sldId id="273" r:id="rId28"/>
    <p:sldId id="282" r:id="rId29"/>
    <p:sldId id="300" r:id="rId30"/>
    <p:sldId id="274" r:id="rId31"/>
    <p:sldId id="312" r:id="rId32"/>
    <p:sldId id="284" r:id="rId33"/>
    <p:sldId id="311" r:id="rId34"/>
    <p:sldId id="302" r:id="rId35"/>
    <p:sldId id="313" r:id="rId36"/>
    <p:sldId id="285" r:id="rId37"/>
    <p:sldId id="316" r:id="rId38"/>
    <p:sldId id="286" r:id="rId39"/>
    <p:sldId id="304" r:id="rId40"/>
    <p:sldId id="306" r:id="rId41"/>
    <p:sldId id="307" r:id="rId42"/>
    <p:sldId id="315" r:id="rId43"/>
    <p:sldId id="310" r:id="rId44"/>
    <p:sldId id="305" r:id="rId45"/>
    <p:sldId id="308" r:id="rId46"/>
    <p:sldId id="287" r:id="rId47"/>
    <p:sldId id="314"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2740" autoAdjust="0"/>
  </p:normalViewPr>
  <p:slideViewPr>
    <p:cSldViewPr>
      <p:cViewPr varScale="1">
        <p:scale>
          <a:sx n="69" d="100"/>
          <a:sy n="69" d="100"/>
        </p:scale>
        <p:origin x="156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47333-759A-40AB-9841-BD766B39075E}"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GB"/>
        </a:p>
      </dgm:t>
    </dgm:pt>
    <dgm:pt modelId="{7DC27227-C850-433F-8160-937DB845D79A}">
      <dgm:prSet phldrT="[Text]"/>
      <dgm:spPr/>
      <dgm:t>
        <a:bodyPr/>
        <a:lstStyle/>
        <a:p>
          <a:r>
            <a:rPr lang="en-GB" dirty="0" smtClean="0"/>
            <a:t>Inter/National security</a:t>
          </a:r>
          <a:endParaRPr lang="en-GB" dirty="0"/>
        </a:p>
      </dgm:t>
    </dgm:pt>
    <dgm:pt modelId="{CA886360-C7EB-40F6-AD9E-E2099F50B55E}" type="parTrans" cxnId="{D4B1DC65-A259-4A8D-8FEC-E0950D0244FA}">
      <dgm:prSet/>
      <dgm:spPr/>
      <dgm:t>
        <a:bodyPr/>
        <a:lstStyle/>
        <a:p>
          <a:endParaRPr lang="en-GB"/>
        </a:p>
      </dgm:t>
    </dgm:pt>
    <dgm:pt modelId="{BB24832F-8E6E-4AA4-A6FD-4473374BF494}" type="sibTrans" cxnId="{D4B1DC65-A259-4A8D-8FEC-E0950D0244FA}">
      <dgm:prSet/>
      <dgm:spPr/>
      <dgm:t>
        <a:bodyPr/>
        <a:lstStyle/>
        <a:p>
          <a:endParaRPr lang="en-GB"/>
        </a:p>
      </dgm:t>
    </dgm:pt>
    <dgm:pt modelId="{864D9473-1587-4B87-AFE8-57865E6B7745}">
      <dgm:prSet phldrT="[Text]"/>
      <dgm:spPr/>
      <dgm:t>
        <a:bodyPr/>
        <a:lstStyle/>
        <a:p>
          <a:r>
            <a:rPr lang="en-GB" dirty="0" smtClean="0"/>
            <a:t>Local community</a:t>
          </a:r>
          <a:endParaRPr lang="en-GB" dirty="0"/>
        </a:p>
      </dgm:t>
    </dgm:pt>
    <dgm:pt modelId="{3557EADB-8771-4F23-A425-47C46771544B}" type="parTrans" cxnId="{64F67DCC-0473-4374-8A68-1A3059B09183}">
      <dgm:prSet/>
      <dgm:spPr/>
      <dgm:t>
        <a:bodyPr/>
        <a:lstStyle/>
        <a:p>
          <a:endParaRPr lang="en-GB"/>
        </a:p>
      </dgm:t>
    </dgm:pt>
    <dgm:pt modelId="{E4B38A31-73A1-430D-A5E2-C422161FC17B}" type="sibTrans" cxnId="{64F67DCC-0473-4374-8A68-1A3059B09183}">
      <dgm:prSet/>
      <dgm:spPr/>
      <dgm:t>
        <a:bodyPr/>
        <a:lstStyle/>
        <a:p>
          <a:endParaRPr lang="en-GB"/>
        </a:p>
      </dgm:t>
    </dgm:pt>
    <dgm:pt modelId="{50AE6171-35F1-4609-B151-0AD5FA02E0B6}">
      <dgm:prSet phldrT="[Text]"/>
      <dgm:spPr/>
      <dgm:t>
        <a:bodyPr/>
        <a:lstStyle/>
        <a:p>
          <a:r>
            <a:rPr lang="en-GB" dirty="0" smtClean="0"/>
            <a:t>Collections of Individuals</a:t>
          </a:r>
          <a:endParaRPr lang="en-GB" dirty="0"/>
        </a:p>
      </dgm:t>
    </dgm:pt>
    <dgm:pt modelId="{C020EF87-0E02-4586-AA43-0DBADA97E40C}" type="parTrans" cxnId="{6E6CDB21-828C-46EB-B88A-769D4F7F3DF2}">
      <dgm:prSet/>
      <dgm:spPr/>
      <dgm:t>
        <a:bodyPr/>
        <a:lstStyle/>
        <a:p>
          <a:endParaRPr lang="en-GB"/>
        </a:p>
      </dgm:t>
    </dgm:pt>
    <dgm:pt modelId="{E357F488-1797-422A-BA92-49376D366DA5}" type="sibTrans" cxnId="{6E6CDB21-828C-46EB-B88A-769D4F7F3DF2}">
      <dgm:prSet/>
      <dgm:spPr/>
      <dgm:t>
        <a:bodyPr/>
        <a:lstStyle/>
        <a:p>
          <a:endParaRPr lang="en-GB"/>
        </a:p>
      </dgm:t>
    </dgm:pt>
    <dgm:pt modelId="{B7EC1DEA-6BE1-4EAF-94D3-940055F638A4}">
      <dgm:prSet phldrT="[Text]"/>
      <dgm:spPr/>
      <dgm:t>
        <a:bodyPr/>
        <a:lstStyle/>
        <a:p>
          <a:r>
            <a:rPr lang="en-GB" dirty="0" smtClean="0"/>
            <a:t>Economic security</a:t>
          </a:r>
          <a:endParaRPr lang="en-GB" dirty="0"/>
        </a:p>
      </dgm:t>
    </dgm:pt>
    <dgm:pt modelId="{93B45A12-D9A2-435E-AB7E-EE610112BF50}" type="parTrans" cxnId="{C1474B9D-AD0B-476E-9CF9-945AED6F7117}">
      <dgm:prSet/>
      <dgm:spPr/>
      <dgm:t>
        <a:bodyPr/>
        <a:lstStyle/>
        <a:p>
          <a:endParaRPr lang="en-GB"/>
        </a:p>
      </dgm:t>
    </dgm:pt>
    <dgm:pt modelId="{F8CA048F-C82F-432B-93A1-34E9DB5CA8A3}" type="sibTrans" cxnId="{C1474B9D-AD0B-476E-9CF9-945AED6F7117}">
      <dgm:prSet/>
      <dgm:spPr/>
      <dgm:t>
        <a:bodyPr/>
        <a:lstStyle/>
        <a:p>
          <a:endParaRPr lang="en-GB"/>
        </a:p>
      </dgm:t>
    </dgm:pt>
    <dgm:pt modelId="{60A316B4-32CB-4090-AC92-612E310AB753}">
      <dgm:prSet phldrT="[Text]"/>
      <dgm:spPr/>
      <dgm:t>
        <a:bodyPr/>
        <a:lstStyle/>
        <a:p>
          <a:r>
            <a:rPr lang="en-GB" dirty="0" smtClean="0"/>
            <a:t>Individual interests</a:t>
          </a:r>
          <a:endParaRPr lang="en-GB" dirty="0"/>
        </a:p>
      </dgm:t>
    </dgm:pt>
    <dgm:pt modelId="{AE297F5E-7CD0-4F23-A187-5F063C4D4B11}" type="parTrans" cxnId="{009120C7-BADC-49CD-8EF1-50EBF9BB83F5}">
      <dgm:prSet/>
      <dgm:spPr/>
      <dgm:t>
        <a:bodyPr/>
        <a:lstStyle/>
        <a:p>
          <a:endParaRPr lang="en-GB"/>
        </a:p>
      </dgm:t>
    </dgm:pt>
    <dgm:pt modelId="{D6B3C902-2229-4836-AF28-1CA4DB8BA43D}" type="sibTrans" cxnId="{009120C7-BADC-49CD-8EF1-50EBF9BB83F5}">
      <dgm:prSet/>
      <dgm:spPr/>
      <dgm:t>
        <a:bodyPr/>
        <a:lstStyle/>
        <a:p>
          <a:endParaRPr lang="en-GB"/>
        </a:p>
      </dgm:t>
    </dgm:pt>
    <dgm:pt modelId="{FFB50D35-1406-4799-B2A6-9EDF527520AA}" type="pres">
      <dgm:prSet presAssocID="{CEE47333-759A-40AB-9841-BD766B39075E}" presName="Name0" presStyleCnt="0">
        <dgm:presLayoutVars>
          <dgm:chMax val="7"/>
          <dgm:chPref val="7"/>
          <dgm:dir/>
          <dgm:animLvl val="lvl"/>
        </dgm:presLayoutVars>
      </dgm:prSet>
      <dgm:spPr/>
      <dgm:t>
        <a:bodyPr/>
        <a:lstStyle/>
        <a:p>
          <a:endParaRPr lang="en-GB"/>
        </a:p>
      </dgm:t>
    </dgm:pt>
    <dgm:pt modelId="{D03364C8-D7B9-486B-B338-D948C8D8E994}" type="pres">
      <dgm:prSet presAssocID="{7DC27227-C850-433F-8160-937DB845D79A}" presName="Accent1" presStyleCnt="0"/>
      <dgm:spPr/>
    </dgm:pt>
    <dgm:pt modelId="{0FA493EB-A852-4ACA-9940-468F93EC9CEF}" type="pres">
      <dgm:prSet presAssocID="{7DC27227-C850-433F-8160-937DB845D79A}" presName="Accent" presStyleLbl="node1" presStyleIdx="0" presStyleCnt="5"/>
      <dgm:spPr/>
    </dgm:pt>
    <dgm:pt modelId="{8952B851-5066-48E1-B975-41C367EB1BDB}" type="pres">
      <dgm:prSet presAssocID="{7DC27227-C850-433F-8160-937DB845D79A}" presName="Parent1" presStyleLbl="revTx" presStyleIdx="0" presStyleCnt="5">
        <dgm:presLayoutVars>
          <dgm:chMax val="1"/>
          <dgm:chPref val="1"/>
          <dgm:bulletEnabled val="1"/>
        </dgm:presLayoutVars>
      </dgm:prSet>
      <dgm:spPr/>
      <dgm:t>
        <a:bodyPr/>
        <a:lstStyle/>
        <a:p>
          <a:endParaRPr lang="en-GB"/>
        </a:p>
      </dgm:t>
    </dgm:pt>
    <dgm:pt modelId="{53ADF6F2-1E0B-4616-9D5F-B0BFE7AE94EC}" type="pres">
      <dgm:prSet presAssocID="{864D9473-1587-4B87-AFE8-57865E6B7745}" presName="Accent2" presStyleCnt="0"/>
      <dgm:spPr/>
    </dgm:pt>
    <dgm:pt modelId="{5C069675-92E4-472C-8453-5188927C8DF5}" type="pres">
      <dgm:prSet presAssocID="{864D9473-1587-4B87-AFE8-57865E6B7745}" presName="Accent" presStyleLbl="node1" presStyleIdx="1" presStyleCnt="5"/>
      <dgm:spPr/>
    </dgm:pt>
    <dgm:pt modelId="{5F29EFBC-DFC8-40B2-9840-09DEF4FC15B0}" type="pres">
      <dgm:prSet presAssocID="{864D9473-1587-4B87-AFE8-57865E6B7745}" presName="Parent2" presStyleLbl="revTx" presStyleIdx="1" presStyleCnt="5">
        <dgm:presLayoutVars>
          <dgm:chMax val="1"/>
          <dgm:chPref val="1"/>
          <dgm:bulletEnabled val="1"/>
        </dgm:presLayoutVars>
      </dgm:prSet>
      <dgm:spPr/>
      <dgm:t>
        <a:bodyPr/>
        <a:lstStyle/>
        <a:p>
          <a:endParaRPr lang="en-GB"/>
        </a:p>
      </dgm:t>
    </dgm:pt>
    <dgm:pt modelId="{51332C76-DE7F-44AD-9FBC-90CF7CBF90D0}" type="pres">
      <dgm:prSet presAssocID="{B7EC1DEA-6BE1-4EAF-94D3-940055F638A4}" presName="Accent3" presStyleCnt="0"/>
      <dgm:spPr/>
    </dgm:pt>
    <dgm:pt modelId="{9457D7AD-1E7B-435D-814A-CC3A84443676}" type="pres">
      <dgm:prSet presAssocID="{B7EC1DEA-6BE1-4EAF-94D3-940055F638A4}" presName="Accent" presStyleLbl="node1" presStyleIdx="2" presStyleCnt="5"/>
      <dgm:spPr/>
    </dgm:pt>
    <dgm:pt modelId="{87CB1884-7F54-4F27-8940-8B6EF70F6458}" type="pres">
      <dgm:prSet presAssocID="{B7EC1DEA-6BE1-4EAF-94D3-940055F638A4}" presName="Parent3" presStyleLbl="revTx" presStyleIdx="2" presStyleCnt="5">
        <dgm:presLayoutVars>
          <dgm:chMax val="1"/>
          <dgm:chPref val="1"/>
          <dgm:bulletEnabled val="1"/>
        </dgm:presLayoutVars>
      </dgm:prSet>
      <dgm:spPr/>
      <dgm:t>
        <a:bodyPr/>
        <a:lstStyle/>
        <a:p>
          <a:endParaRPr lang="en-GB"/>
        </a:p>
      </dgm:t>
    </dgm:pt>
    <dgm:pt modelId="{FE06FF25-E0D3-4CC5-AC1A-7C5E06A70D89}" type="pres">
      <dgm:prSet presAssocID="{50AE6171-35F1-4609-B151-0AD5FA02E0B6}" presName="Accent4" presStyleCnt="0"/>
      <dgm:spPr/>
    </dgm:pt>
    <dgm:pt modelId="{BAA710EE-B87F-4FEA-9848-AFA52CC888E9}" type="pres">
      <dgm:prSet presAssocID="{50AE6171-35F1-4609-B151-0AD5FA02E0B6}" presName="Accent" presStyleLbl="node1" presStyleIdx="3" presStyleCnt="5"/>
      <dgm:spPr/>
    </dgm:pt>
    <dgm:pt modelId="{C11A4018-7F72-4F7E-ADD9-1F039A527C6A}" type="pres">
      <dgm:prSet presAssocID="{50AE6171-35F1-4609-B151-0AD5FA02E0B6}" presName="Parent4" presStyleLbl="revTx" presStyleIdx="3" presStyleCnt="5">
        <dgm:presLayoutVars>
          <dgm:chMax val="1"/>
          <dgm:chPref val="1"/>
          <dgm:bulletEnabled val="1"/>
        </dgm:presLayoutVars>
      </dgm:prSet>
      <dgm:spPr/>
      <dgm:t>
        <a:bodyPr/>
        <a:lstStyle/>
        <a:p>
          <a:endParaRPr lang="en-GB"/>
        </a:p>
      </dgm:t>
    </dgm:pt>
    <dgm:pt modelId="{E5A482EE-75D2-4B66-9201-4DDDF29A1E76}" type="pres">
      <dgm:prSet presAssocID="{60A316B4-32CB-4090-AC92-612E310AB753}" presName="Accent5" presStyleCnt="0"/>
      <dgm:spPr/>
    </dgm:pt>
    <dgm:pt modelId="{1821C529-F3E1-44CF-96F1-BF1FAFDE4F59}" type="pres">
      <dgm:prSet presAssocID="{60A316B4-32CB-4090-AC92-612E310AB753}" presName="Accent" presStyleLbl="node1" presStyleIdx="4" presStyleCnt="5"/>
      <dgm:spPr/>
    </dgm:pt>
    <dgm:pt modelId="{E86108A8-6EF6-4DE1-AD2F-4A6B328920DE}" type="pres">
      <dgm:prSet presAssocID="{60A316B4-32CB-4090-AC92-612E310AB753}" presName="Parent5" presStyleLbl="revTx" presStyleIdx="4" presStyleCnt="5">
        <dgm:presLayoutVars>
          <dgm:chMax val="1"/>
          <dgm:chPref val="1"/>
          <dgm:bulletEnabled val="1"/>
        </dgm:presLayoutVars>
      </dgm:prSet>
      <dgm:spPr/>
      <dgm:t>
        <a:bodyPr/>
        <a:lstStyle/>
        <a:p>
          <a:endParaRPr lang="en-GB"/>
        </a:p>
      </dgm:t>
    </dgm:pt>
  </dgm:ptLst>
  <dgm:cxnLst>
    <dgm:cxn modelId="{D4B1DC65-A259-4A8D-8FEC-E0950D0244FA}" srcId="{CEE47333-759A-40AB-9841-BD766B39075E}" destId="{7DC27227-C850-433F-8160-937DB845D79A}" srcOrd="0" destOrd="0" parTransId="{CA886360-C7EB-40F6-AD9E-E2099F50B55E}" sibTransId="{BB24832F-8E6E-4AA4-A6FD-4473374BF494}"/>
    <dgm:cxn modelId="{C1474B9D-AD0B-476E-9CF9-945AED6F7117}" srcId="{CEE47333-759A-40AB-9841-BD766B39075E}" destId="{B7EC1DEA-6BE1-4EAF-94D3-940055F638A4}" srcOrd="2" destOrd="0" parTransId="{93B45A12-D9A2-435E-AB7E-EE610112BF50}" sibTransId="{F8CA048F-C82F-432B-93A1-34E9DB5CA8A3}"/>
    <dgm:cxn modelId="{64F67DCC-0473-4374-8A68-1A3059B09183}" srcId="{CEE47333-759A-40AB-9841-BD766B39075E}" destId="{864D9473-1587-4B87-AFE8-57865E6B7745}" srcOrd="1" destOrd="0" parTransId="{3557EADB-8771-4F23-A425-47C46771544B}" sibTransId="{E4B38A31-73A1-430D-A5E2-C422161FC17B}"/>
    <dgm:cxn modelId="{CE2DA4C6-2845-4222-8932-E918D9EDA6EB}" type="presOf" srcId="{7DC27227-C850-433F-8160-937DB845D79A}" destId="{8952B851-5066-48E1-B975-41C367EB1BDB}" srcOrd="0" destOrd="0" presId="urn:microsoft.com/office/officeart/2009/layout/CircleArrowProcess"/>
    <dgm:cxn modelId="{F0E5CF53-4B4B-43DF-B6D7-D9755EF7EFEC}" type="presOf" srcId="{CEE47333-759A-40AB-9841-BD766B39075E}" destId="{FFB50D35-1406-4799-B2A6-9EDF527520AA}" srcOrd="0" destOrd="0" presId="urn:microsoft.com/office/officeart/2009/layout/CircleArrowProcess"/>
    <dgm:cxn modelId="{449AC5FB-D3C6-4EA9-B5B2-DAF70FF49387}" type="presOf" srcId="{864D9473-1587-4B87-AFE8-57865E6B7745}" destId="{5F29EFBC-DFC8-40B2-9840-09DEF4FC15B0}" srcOrd="0" destOrd="0" presId="urn:microsoft.com/office/officeart/2009/layout/CircleArrowProcess"/>
    <dgm:cxn modelId="{6E6CDB21-828C-46EB-B88A-769D4F7F3DF2}" srcId="{CEE47333-759A-40AB-9841-BD766B39075E}" destId="{50AE6171-35F1-4609-B151-0AD5FA02E0B6}" srcOrd="3" destOrd="0" parTransId="{C020EF87-0E02-4586-AA43-0DBADA97E40C}" sibTransId="{E357F488-1797-422A-BA92-49376D366DA5}"/>
    <dgm:cxn modelId="{56F5646A-B58F-4F26-8392-7A54B5CA88B7}" type="presOf" srcId="{60A316B4-32CB-4090-AC92-612E310AB753}" destId="{E86108A8-6EF6-4DE1-AD2F-4A6B328920DE}" srcOrd="0" destOrd="0" presId="urn:microsoft.com/office/officeart/2009/layout/CircleArrowProcess"/>
    <dgm:cxn modelId="{DA383CFD-BC21-4D7E-9AD9-8DBC9E6983C0}" type="presOf" srcId="{50AE6171-35F1-4609-B151-0AD5FA02E0B6}" destId="{C11A4018-7F72-4F7E-ADD9-1F039A527C6A}" srcOrd="0" destOrd="0" presId="urn:microsoft.com/office/officeart/2009/layout/CircleArrowProcess"/>
    <dgm:cxn modelId="{009120C7-BADC-49CD-8EF1-50EBF9BB83F5}" srcId="{CEE47333-759A-40AB-9841-BD766B39075E}" destId="{60A316B4-32CB-4090-AC92-612E310AB753}" srcOrd="4" destOrd="0" parTransId="{AE297F5E-7CD0-4F23-A187-5F063C4D4B11}" sibTransId="{D6B3C902-2229-4836-AF28-1CA4DB8BA43D}"/>
    <dgm:cxn modelId="{2D3A25BD-5E5F-429E-A4B3-74F1A5D6638B}" type="presOf" srcId="{B7EC1DEA-6BE1-4EAF-94D3-940055F638A4}" destId="{87CB1884-7F54-4F27-8940-8B6EF70F6458}" srcOrd="0" destOrd="0" presId="urn:microsoft.com/office/officeart/2009/layout/CircleArrowProcess"/>
    <dgm:cxn modelId="{FB9E5631-9D33-4DC9-9002-49485ECBFFA8}" type="presParOf" srcId="{FFB50D35-1406-4799-B2A6-9EDF527520AA}" destId="{D03364C8-D7B9-486B-B338-D948C8D8E994}" srcOrd="0" destOrd="0" presId="urn:microsoft.com/office/officeart/2009/layout/CircleArrowProcess"/>
    <dgm:cxn modelId="{49E3ED7D-3E8B-4CA4-B24D-0ECC77B1116A}" type="presParOf" srcId="{D03364C8-D7B9-486B-B338-D948C8D8E994}" destId="{0FA493EB-A852-4ACA-9940-468F93EC9CEF}" srcOrd="0" destOrd="0" presId="urn:microsoft.com/office/officeart/2009/layout/CircleArrowProcess"/>
    <dgm:cxn modelId="{89A46D87-6477-4F2A-85FC-91C51AEB3AD1}" type="presParOf" srcId="{FFB50D35-1406-4799-B2A6-9EDF527520AA}" destId="{8952B851-5066-48E1-B975-41C367EB1BDB}" srcOrd="1" destOrd="0" presId="urn:microsoft.com/office/officeart/2009/layout/CircleArrowProcess"/>
    <dgm:cxn modelId="{D6A6577D-0E09-4231-B807-410A4D044504}" type="presParOf" srcId="{FFB50D35-1406-4799-B2A6-9EDF527520AA}" destId="{53ADF6F2-1E0B-4616-9D5F-B0BFE7AE94EC}" srcOrd="2" destOrd="0" presId="urn:microsoft.com/office/officeart/2009/layout/CircleArrowProcess"/>
    <dgm:cxn modelId="{F2F4599A-B055-41AE-8FFB-C0372DBC0FD7}" type="presParOf" srcId="{53ADF6F2-1E0B-4616-9D5F-B0BFE7AE94EC}" destId="{5C069675-92E4-472C-8453-5188927C8DF5}" srcOrd="0" destOrd="0" presId="urn:microsoft.com/office/officeart/2009/layout/CircleArrowProcess"/>
    <dgm:cxn modelId="{B22A7691-814F-4A5C-B8A0-DBC9DD1C94D3}" type="presParOf" srcId="{FFB50D35-1406-4799-B2A6-9EDF527520AA}" destId="{5F29EFBC-DFC8-40B2-9840-09DEF4FC15B0}" srcOrd="3" destOrd="0" presId="urn:microsoft.com/office/officeart/2009/layout/CircleArrowProcess"/>
    <dgm:cxn modelId="{A07B15F1-BCB1-47B0-8BA0-786356C8242A}" type="presParOf" srcId="{FFB50D35-1406-4799-B2A6-9EDF527520AA}" destId="{51332C76-DE7F-44AD-9FBC-90CF7CBF90D0}" srcOrd="4" destOrd="0" presId="urn:microsoft.com/office/officeart/2009/layout/CircleArrowProcess"/>
    <dgm:cxn modelId="{57C60A8B-A246-4D70-B1FA-0F775830D323}" type="presParOf" srcId="{51332C76-DE7F-44AD-9FBC-90CF7CBF90D0}" destId="{9457D7AD-1E7B-435D-814A-CC3A84443676}" srcOrd="0" destOrd="0" presId="urn:microsoft.com/office/officeart/2009/layout/CircleArrowProcess"/>
    <dgm:cxn modelId="{B87A2E34-287F-442D-B5DE-1289989742B5}" type="presParOf" srcId="{FFB50D35-1406-4799-B2A6-9EDF527520AA}" destId="{87CB1884-7F54-4F27-8940-8B6EF70F6458}" srcOrd="5" destOrd="0" presId="urn:microsoft.com/office/officeart/2009/layout/CircleArrowProcess"/>
    <dgm:cxn modelId="{83A96119-575A-4406-BCAA-A0AC4541ABEE}" type="presParOf" srcId="{FFB50D35-1406-4799-B2A6-9EDF527520AA}" destId="{FE06FF25-E0D3-4CC5-AC1A-7C5E06A70D89}" srcOrd="6" destOrd="0" presId="urn:microsoft.com/office/officeart/2009/layout/CircleArrowProcess"/>
    <dgm:cxn modelId="{0288BED8-2BD2-4A0D-A6B9-1156E5499181}" type="presParOf" srcId="{FE06FF25-E0D3-4CC5-AC1A-7C5E06A70D89}" destId="{BAA710EE-B87F-4FEA-9848-AFA52CC888E9}" srcOrd="0" destOrd="0" presId="urn:microsoft.com/office/officeart/2009/layout/CircleArrowProcess"/>
    <dgm:cxn modelId="{D2DCDB88-0263-4D48-9BF5-6ABAFC47F7D0}" type="presParOf" srcId="{FFB50D35-1406-4799-B2A6-9EDF527520AA}" destId="{C11A4018-7F72-4F7E-ADD9-1F039A527C6A}" srcOrd="7" destOrd="0" presId="urn:microsoft.com/office/officeart/2009/layout/CircleArrowProcess"/>
    <dgm:cxn modelId="{8B306D1E-18D2-428A-87EE-2556A7D96532}" type="presParOf" srcId="{FFB50D35-1406-4799-B2A6-9EDF527520AA}" destId="{E5A482EE-75D2-4B66-9201-4DDDF29A1E76}" srcOrd="8" destOrd="0" presId="urn:microsoft.com/office/officeart/2009/layout/CircleArrowProcess"/>
    <dgm:cxn modelId="{35143DD3-B6A2-4E57-BC64-172CD3A9F26D}" type="presParOf" srcId="{E5A482EE-75D2-4B66-9201-4DDDF29A1E76}" destId="{1821C529-F3E1-44CF-96F1-BF1FAFDE4F59}" srcOrd="0" destOrd="0" presId="urn:microsoft.com/office/officeart/2009/layout/CircleArrowProcess"/>
    <dgm:cxn modelId="{E412E583-A03F-41A4-8E0E-41FFC059DB0E}" type="presParOf" srcId="{FFB50D35-1406-4799-B2A6-9EDF527520AA}" destId="{E86108A8-6EF6-4DE1-AD2F-4A6B328920DE}"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493EB-A852-4ACA-9940-468F93EC9CEF}">
      <dsp:nvSpPr>
        <dsp:cNvPr id="0" name=""/>
        <dsp:cNvSpPr/>
      </dsp:nvSpPr>
      <dsp:spPr>
        <a:xfrm>
          <a:off x="1007554" y="381091"/>
          <a:ext cx="1746755" cy="174684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2B851-5066-48E1-B975-41C367EB1BDB}">
      <dsp:nvSpPr>
        <dsp:cNvPr id="0" name=""/>
        <dsp:cNvSpPr/>
      </dsp:nvSpPr>
      <dsp:spPr>
        <a:xfrm>
          <a:off x="1393210" y="1013744"/>
          <a:ext cx="974788" cy="48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Inter/National security</a:t>
          </a:r>
          <a:endParaRPr lang="en-GB" sz="1300" kern="1200" dirty="0"/>
        </a:p>
      </dsp:txBody>
      <dsp:txXfrm>
        <a:off x="1393210" y="1013744"/>
        <a:ext cx="974788" cy="487176"/>
      </dsp:txXfrm>
    </dsp:sp>
    <dsp:sp modelId="{5C069675-92E4-472C-8453-5188927C8DF5}">
      <dsp:nvSpPr>
        <dsp:cNvPr id="0" name=""/>
        <dsp:cNvSpPr/>
      </dsp:nvSpPr>
      <dsp:spPr>
        <a:xfrm>
          <a:off x="522290" y="1384765"/>
          <a:ext cx="1746755" cy="1746843"/>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9EFBC-DFC8-40B2-9840-09DEF4FC15B0}">
      <dsp:nvSpPr>
        <dsp:cNvPr id="0" name=""/>
        <dsp:cNvSpPr/>
      </dsp:nvSpPr>
      <dsp:spPr>
        <a:xfrm>
          <a:off x="905979" y="2019673"/>
          <a:ext cx="974788" cy="48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Local community</a:t>
          </a:r>
          <a:endParaRPr lang="en-GB" sz="1300" kern="1200" dirty="0"/>
        </a:p>
      </dsp:txBody>
      <dsp:txXfrm>
        <a:off x="905979" y="2019673"/>
        <a:ext cx="974788" cy="487176"/>
      </dsp:txXfrm>
    </dsp:sp>
    <dsp:sp modelId="{9457D7AD-1E7B-435D-814A-CC3A84443676}">
      <dsp:nvSpPr>
        <dsp:cNvPr id="0" name=""/>
        <dsp:cNvSpPr/>
      </dsp:nvSpPr>
      <dsp:spPr>
        <a:xfrm>
          <a:off x="1007554" y="2392950"/>
          <a:ext cx="1746755" cy="174684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B1884-7F54-4F27-8940-8B6EF70F6458}">
      <dsp:nvSpPr>
        <dsp:cNvPr id="0" name=""/>
        <dsp:cNvSpPr/>
      </dsp:nvSpPr>
      <dsp:spPr>
        <a:xfrm>
          <a:off x="1393210" y="3025039"/>
          <a:ext cx="974788" cy="48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Economic security</a:t>
          </a:r>
          <a:endParaRPr lang="en-GB" sz="1300" kern="1200" dirty="0"/>
        </a:p>
      </dsp:txBody>
      <dsp:txXfrm>
        <a:off x="1393210" y="3025039"/>
        <a:ext cx="974788" cy="487176"/>
      </dsp:txXfrm>
    </dsp:sp>
    <dsp:sp modelId="{BAA710EE-B87F-4FEA-9848-AFA52CC888E9}">
      <dsp:nvSpPr>
        <dsp:cNvPr id="0" name=""/>
        <dsp:cNvSpPr/>
      </dsp:nvSpPr>
      <dsp:spPr>
        <a:xfrm>
          <a:off x="522290" y="3398315"/>
          <a:ext cx="1746755" cy="1746843"/>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A4018-7F72-4F7E-ADD9-1F039A527C6A}">
      <dsp:nvSpPr>
        <dsp:cNvPr id="0" name=""/>
        <dsp:cNvSpPr/>
      </dsp:nvSpPr>
      <dsp:spPr>
        <a:xfrm>
          <a:off x="905979" y="4030968"/>
          <a:ext cx="974788" cy="48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Collections of Individuals</a:t>
          </a:r>
          <a:endParaRPr lang="en-GB" sz="1300" kern="1200" dirty="0"/>
        </a:p>
      </dsp:txBody>
      <dsp:txXfrm>
        <a:off x="905979" y="4030968"/>
        <a:ext cx="974788" cy="487176"/>
      </dsp:txXfrm>
    </dsp:sp>
    <dsp:sp modelId="{1821C529-F3E1-44CF-96F1-BF1FAFDE4F59}">
      <dsp:nvSpPr>
        <dsp:cNvPr id="0" name=""/>
        <dsp:cNvSpPr/>
      </dsp:nvSpPr>
      <dsp:spPr>
        <a:xfrm>
          <a:off x="1131737" y="4518144"/>
          <a:ext cx="1500682" cy="1501563"/>
        </a:xfrm>
        <a:prstGeom prst="blockArc">
          <a:avLst>
            <a:gd name="adj1" fmla="val 13500000"/>
            <a:gd name="adj2" fmla="val 10800000"/>
            <a:gd name="adj3" fmla="val 1274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108A8-6EF6-4DE1-AD2F-4A6B328920DE}">
      <dsp:nvSpPr>
        <dsp:cNvPr id="0" name=""/>
        <dsp:cNvSpPr/>
      </dsp:nvSpPr>
      <dsp:spPr>
        <a:xfrm>
          <a:off x="1393210" y="5036897"/>
          <a:ext cx="974788" cy="48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Individual interests</a:t>
          </a:r>
          <a:endParaRPr lang="en-GB" sz="1300" kern="1200" dirty="0"/>
        </a:p>
      </dsp:txBody>
      <dsp:txXfrm>
        <a:off x="1393210" y="5036897"/>
        <a:ext cx="974788" cy="48717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987C0-9E4D-41D2-8A41-6E8C17C67E31}" type="datetimeFigureOut">
              <a:rPr lang="en-GB" smtClean="0"/>
              <a:t>13/01/2016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360D6-63AD-4B3B-8A06-B0312E021033}" type="slidenum">
              <a:rPr lang="en-GB" smtClean="0"/>
              <a:t>‹#›</a:t>
            </a:fld>
            <a:endParaRPr lang="en-GB"/>
          </a:p>
        </p:txBody>
      </p:sp>
    </p:spTree>
    <p:extLst>
      <p:ext uri="{BB962C8B-B14F-4D97-AF65-F5344CB8AC3E}">
        <p14:creationId xmlns:p14="http://schemas.microsoft.com/office/powerpoint/2010/main" val="367036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Andy</a:t>
            </a:r>
            <a:r>
              <a:rPr lang="en-GB" baseline="0" dirty="0" smtClean="0"/>
              <a:t> Evans; Centre for Applied Spatial Analysis and Policy, University of Leeds.</a:t>
            </a:r>
          </a:p>
          <a:p>
            <a:r>
              <a:rPr lang="en-GB" dirty="0" smtClean="0"/>
              <a:t>http://www.geog.leeds.ac.uk/people/a.evans/</a:t>
            </a:r>
          </a:p>
          <a:p>
            <a:endParaRPr lang="en-GB" dirty="0" smtClean="0"/>
          </a:p>
          <a:p>
            <a:r>
              <a:rPr lang="en-GB" baseline="0" dirty="0" smtClean="0"/>
              <a:t>I don’t have any answers here – just a very broad brush go at the landscape of ethics in ABM. </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1</a:t>
            </a:fld>
            <a:endParaRPr lang="en-GB"/>
          </a:p>
        </p:txBody>
      </p:sp>
    </p:spTree>
    <p:extLst>
      <p:ext uri="{BB962C8B-B14F-4D97-AF65-F5344CB8AC3E}">
        <p14:creationId xmlns:p14="http://schemas.microsoft.com/office/powerpoint/2010/main" val="341168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don’t</a:t>
            </a:r>
            <a:r>
              <a:rPr lang="en-GB" baseline="0" dirty="0" smtClean="0"/>
              <a:t> doubt that sooner or later people are going to model individual criminals. Indeed, I’d be very surprised if this wasn’t already being done by a number of security services. </a:t>
            </a:r>
          </a:p>
          <a:p>
            <a:r>
              <a:rPr lang="en-GB" baseline="0" dirty="0" smtClean="0"/>
              <a:t>One thing that makes this very likely is that, as I’ve argued elsewhere, we are going to need to engage with dynamic data assimilation sooner or later if we are to solve the issue of error propagation in our models. This means, essentially, using live data feeds to constrain the errors in our models as they run. See:</a:t>
            </a:r>
          </a:p>
          <a:p>
            <a:r>
              <a:rPr lang="en-GB" dirty="0" smtClean="0"/>
              <a:t>Evans, A.J. (2012) 'Uncertainty and Error'. In Heppenstall, A.J., Crooks, A.T., See, L.M., and Batty, M. (2011) 'Agent-Based Models of Geographical Systems'. Springer.</a:t>
            </a:r>
          </a:p>
          <a:p>
            <a:r>
              <a:rPr lang="en-GB" baseline="0" dirty="0" smtClean="0"/>
              <a:t>for a review. It would seem likely that such data feeds will be, at least at source, individual-level, and we’ve seen a dramatic expansion of such data over the last few years (Twitter, Facebook, but also backing data, personal buying habits, etc.).</a:t>
            </a:r>
          </a:p>
          <a:p>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11</a:t>
            </a:fld>
            <a:endParaRPr lang="en-GB"/>
          </a:p>
        </p:txBody>
      </p:sp>
    </p:spTree>
    <p:extLst>
      <p:ext uri="{BB962C8B-B14F-4D97-AF65-F5344CB8AC3E}">
        <p14:creationId xmlns:p14="http://schemas.microsoft.com/office/powerpoint/2010/main" val="111287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Like</a:t>
            </a:r>
            <a:r>
              <a:rPr lang="en-GB" baseline="0" dirty="0" smtClean="0"/>
              <a:t> all ethical issues, these probably need both revealing at the general level, and treating on a case-by-case basis.</a:t>
            </a:r>
          </a:p>
          <a:p>
            <a:r>
              <a:rPr lang="en-GB" baseline="0" dirty="0" smtClean="0"/>
              <a:t>However, to keep the range of difficulties in mind, please consider the two following cases:</a:t>
            </a:r>
          </a:p>
          <a:p>
            <a:r>
              <a:rPr lang="en-GB" baseline="0" dirty="0" smtClean="0"/>
              <a:t>1) The “Minority Report” case where we are trying to predict the activities of a known criminal.</a:t>
            </a:r>
          </a:p>
          <a:p>
            <a:r>
              <a:rPr lang="en-GB" baseline="0" dirty="0" smtClean="0"/>
              <a:t>2) The recently reported case of a young woman targeted by marketers, who managed to guess she was pregnant and flood her house with pregnancy offers prior to her telling her parents. </a:t>
            </a:r>
          </a:p>
          <a:p>
            <a:r>
              <a:rPr lang="en-GB" dirty="0" smtClean="0"/>
              <a:t>http://science.slashdot.org/story/12/02/17/1927229/how-companies-learn-your-secrets</a:t>
            </a:r>
          </a:p>
          <a:p>
            <a:endParaRPr lang="en-GB" dirty="0" smtClean="0"/>
          </a:p>
          <a:p>
            <a:r>
              <a:rPr lang="en-GB" dirty="0" smtClean="0"/>
              <a:t>Does</a:t>
            </a:r>
            <a:r>
              <a:rPr lang="en-GB" baseline="0" dirty="0" smtClean="0"/>
              <a:t> the former have less rights that the latter?</a:t>
            </a:r>
          </a:p>
          <a:p>
            <a:r>
              <a:rPr lang="en-GB" baseline="0" dirty="0" smtClean="0"/>
              <a:t>Does the latter have any right of protection from this kind of intrusion?</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12</a:t>
            </a:fld>
            <a:endParaRPr lang="en-GB"/>
          </a:p>
        </p:txBody>
      </p:sp>
    </p:spTree>
    <p:extLst>
      <p:ext uri="{BB962C8B-B14F-4D97-AF65-F5344CB8AC3E}">
        <p14:creationId xmlns:p14="http://schemas.microsoft.com/office/powerpoint/2010/main" val="145317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http://arstechnica.co.uk/tech-policy/2015/05/worker-fired-for-disabling-gps-app-that-tracked-her-24-hours-a-day/</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15</a:t>
            </a:fld>
            <a:endParaRPr lang="en-GB"/>
          </a:p>
        </p:txBody>
      </p:sp>
    </p:spTree>
    <p:extLst>
      <p:ext uri="{BB962C8B-B14F-4D97-AF65-F5344CB8AC3E}">
        <p14:creationId xmlns:p14="http://schemas.microsoft.com/office/powerpoint/2010/main" val="301750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http://articles.latimes.com/2014/jan/19/nation/la-na-nn-officemax-mail-20140119</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17</a:t>
            </a:fld>
            <a:endParaRPr lang="en-GB"/>
          </a:p>
        </p:txBody>
      </p:sp>
    </p:spTree>
    <p:extLst>
      <p:ext uri="{BB962C8B-B14F-4D97-AF65-F5344CB8AC3E}">
        <p14:creationId xmlns:p14="http://schemas.microsoft.com/office/powerpoint/2010/main" val="89114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Increasingly we see people giving up a great deal of data about themselves.</a:t>
            </a:r>
            <a:r>
              <a:rPr lang="en-GB" baseline="0" dirty="0" smtClean="0"/>
              <a:t> Each mechanism by which we acquire this data has its own issues.</a:t>
            </a:r>
          </a:p>
          <a:p>
            <a:r>
              <a:rPr lang="en-GB" dirty="0" smtClean="0"/>
              <a:t>http://www.creativevirtual.com/mobile-geo-location-is-it-creepy-or-convenient/</a:t>
            </a:r>
          </a:p>
          <a:p>
            <a:r>
              <a:rPr lang="en-GB" dirty="0" smtClean="0"/>
              <a:t>http://www.juliansanchez.com/2012/04/03/girls-around-me-privacy-and-the-semiotics-of-creepiness/</a:t>
            </a:r>
          </a:p>
          <a:p>
            <a:r>
              <a:rPr lang="en-GB" dirty="0" smtClean="0"/>
              <a:t>Consent desensitisation:</a:t>
            </a:r>
          </a:p>
          <a:p>
            <a:r>
              <a:rPr lang="en-GB" dirty="0" smtClean="0"/>
              <a:t>http://link.springer.com/article/10.1007/s10676-014-9343-8?wt_mc=alerts.TOCjournals</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19</a:t>
            </a:fld>
            <a:endParaRPr lang="en-GB"/>
          </a:p>
        </p:txBody>
      </p:sp>
    </p:spTree>
    <p:extLst>
      <p:ext uri="{BB962C8B-B14F-4D97-AF65-F5344CB8AC3E}">
        <p14:creationId xmlns:p14="http://schemas.microsoft.com/office/powerpoint/2010/main" val="269097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original post was at: http://blog.uber.com/2012/03/26/uberdata-the-ride-of-glory/</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22</a:t>
            </a:fld>
            <a:endParaRPr lang="en-GB"/>
          </a:p>
        </p:txBody>
      </p:sp>
    </p:spTree>
    <p:extLst>
      <p:ext uri="{BB962C8B-B14F-4D97-AF65-F5344CB8AC3E}">
        <p14:creationId xmlns:p14="http://schemas.microsoft.com/office/powerpoint/2010/main" val="367382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http://research.neustar.biz/2014/09/15/</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23</a:t>
            </a:fld>
            <a:endParaRPr lang="en-GB"/>
          </a:p>
        </p:txBody>
      </p:sp>
    </p:spTree>
    <p:extLst>
      <p:ext uri="{BB962C8B-B14F-4D97-AF65-F5344CB8AC3E}">
        <p14:creationId xmlns:p14="http://schemas.microsoft.com/office/powerpoint/2010/main" val="333438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a:t>
            </a:r>
            <a:r>
              <a:rPr lang="en-GB" baseline="0" dirty="0" smtClean="0"/>
              <a:t> do we draw the line down this hierarchy?</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25</a:t>
            </a:fld>
            <a:endParaRPr lang="en-GB"/>
          </a:p>
        </p:txBody>
      </p:sp>
    </p:spTree>
    <p:extLst>
      <p:ext uri="{BB962C8B-B14F-4D97-AF65-F5344CB8AC3E}">
        <p14:creationId xmlns:p14="http://schemas.microsoft.com/office/powerpoint/2010/main" val="18634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models of current situations are problematic.</a:t>
            </a:r>
          </a:p>
          <a:p>
            <a:endParaRPr lang="en-GB" dirty="0" smtClean="0"/>
          </a:p>
          <a:p>
            <a:r>
              <a:rPr lang="en-GB" dirty="0" smtClean="0"/>
              <a:t>Models could, for example, be used to prove someone had to be at the scene of a crime.</a:t>
            </a:r>
          </a:p>
          <a:p>
            <a:r>
              <a:rPr lang="en-GB" dirty="0" smtClean="0"/>
              <a:t>Equally, they could be used to suggest someone had</a:t>
            </a:r>
            <a:r>
              <a:rPr lang="en-GB" baseline="0" dirty="0" smtClean="0"/>
              <a:t> an attribute, like pregnancy.</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27</a:t>
            </a:fld>
            <a:endParaRPr lang="en-GB"/>
          </a:p>
        </p:txBody>
      </p:sp>
    </p:spTree>
    <p:extLst>
      <p:ext uri="{BB962C8B-B14F-4D97-AF65-F5344CB8AC3E}">
        <p14:creationId xmlns:p14="http://schemas.microsoft.com/office/powerpoint/2010/main" val="315361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prediction,</a:t>
            </a:r>
            <a:r>
              <a:rPr lang="en-GB" baseline="0" dirty="0" smtClean="0"/>
              <a:t> the problems increase.</a:t>
            </a:r>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30</a:t>
            </a:fld>
            <a:endParaRPr lang="en-GB"/>
          </a:p>
        </p:txBody>
      </p:sp>
    </p:spTree>
    <p:extLst>
      <p:ext uri="{BB962C8B-B14F-4D97-AF65-F5344CB8AC3E}">
        <p14:creationId xmlns:p14="http://schemas.microsoft.com/office/powerpoint/2010/main" val="48955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2</a:t>
            </a:fld>
            <a:endParaRPr lang="en-GB"/>
          </a:p>
        </p:txBody>
      </p:sp>
    </p:spTree>
    <p:extLst>
      <p:ext uri="{BB962C8B-B14F-4D97-AF65-F5344CB8AC3E}">
        <p14:creationId xmlns:p14="http://schemas.microsoft.com/office/powerpoint/2010/main" val="289533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31</a:t>
            </a:fld>
            <a:endParaRPr lang="en-GB"/>
          </a:p>
        </p:txBody>
      </p:sp>
    </p:spTree>
    <p:extLst>
      <p:ext uri="{BB962C8B-B14F-4D97-AF65-F5344CB8AC3E}">
        <p14:creationId xmlns:p14="http://schemas.microsoft.com/office/powerpoint/2010/main" val="33678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http://www.nytimes.com/2012/02/19/magazine/shopping-habits.html</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33</a:t>
            </a:fld>
            <a:endParaRPr lang="en-GB"/>
          </a:p>
        </p:txBody>
      </p:sp>
    </p:spTree>
    <p:extLst>
      <p:ext uri="{BB962C8B-B14F-4D97-AF65-F5344CB8AC3E}">
        <p14:creationId xmlns:p14="http://schemas.microsoft.com/office/powerpoint/2010/main" val="3924367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thanks to an anonymous contributor at the Association of American Geographers, New York, 2012 for the </a:t>
            </a:r>
            <a:r>
              <a:rPr lang="en-GB" dirty="0" smtClean="0"/>
              <a:t>first </a:t>
            </a:r>
            <a:r>
              <a:rPr lang="en-GB" baseline="0" dirty="0" smtClean="0"/>
              <a:t>point</a:t>
            </a:r>
            <a:r>
              <a:rPr lang="en-GB" dirty="0" smtClean="0"/>
              <a:t>. </a:t>
            </a:r>
          </a:p>
          <a:p>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35</a:t>
            </a:fld>
            <a:endParaRPr lang="en-GB"/>
          </a:p>
        </p:txBody>
      </p:sp>
    </p:spTree>
    <p:extLst>
      <p:ext uri="{BB962C8B-B14F-4D97-AF65-F5344CB8AC3E}">
        <p14:creationId xmlns:p14="http://schemas.microsoft.com/office/powerpoint/2010/main" val="336788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Investigation of this area may not reflect well on our considerations with regards current practice. </a:t>
            </a:r>
          </a:p>
          <a:p>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37</a:t>
            </a:fld>
            <a:endParaRPr lang="en-GB"/>
          </a:p>
        </p:txBody>
      </p:sp>
    </p:spTree>
    <p:extLst>
      <p:ext uri="{BB962C8B-B14F-4D97-AF65-F5344CB8AC3E}">
        <p14:creationId xmlns:p14="http://schemas.microsoft.com/office/powerpoint/2010/main" val="409389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Arial" pitchFamily="34" charset="0"/>
              </a:defRPr>
            </a:lvl1pPr>
            <a:lvl2pPr marL="742950" indent="-285750">
              <a:spcBef>
                <a:spcPct val="30000"/>
              </a:spcBef>
              <a:defRPr sz="1200">
                <a:solidFill>
                  <a:schemeClr val="tx1"/>
                </a:solidFill>
                <a:latin typeface="Times New Roman" pitchFamily="18" charset="0"/>
                <a:cs typeface="Arial" pitchFamily="34" charset="0"/>
              </a:defRPr>
            </a:lvl2pPr>
            <a:lvl3pPr marL="1143000" indent="-228600">
              <a:spcBef>
                <a:spcPct val="30000"/>
              </a:spcBef>
              <a:defRPr sz="1200">
                <a:solidFill>
                  <a:schemeClr val="tx1"/>
                </a:solidFill>
                <a:latin typeface="Times New Roman" pitchFamily="18" charset="0"/>
                <a:cs typeface="Arial" pitchFamily="34" charset="0"/>
              </a:defRPr>
            </a:lvl3pPr>
            <a:lvl4pPr marL="1600200" indent="-228600">
              <a:spcBef>
                <a:spcPct val="30000"/>
              </a:spcBef>
              <a:defRPr sz="1200">
                <a:solidFill>
                  <a:schemeClr val="tx1"/>
                </a:solidFill>
                <a:latin typeface="Times New Roman" pitchFamily="18" charset="0"/>
                <a:cs typeface="Arial" pitchFamily="34" charset="0"/>
              </a:defRPr>
            </a:lvl4pPr>
            <a:lvl5pPr marL="2057400" indent="-228600">
              <a:spcBef>
                <a:spcPct val="30000"/>
              </a:spcBef>
              <a:defRPr sz="1200">
                <a:solidFill>
                  <a:schemeClr val="tx1"/>
                </a:solidFill>
                <a:latin typeface="Times New Roman" pitchFamily="18" charset="0"/>
                <a:cs typeface="Arial" pitchFamily="34"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a:spcBef>
                <a:spcPct val="0"/>
              </a:spcBef>
            </a:pPr>
            <a:fld id="{1216B894-AC7C-4739-94C6-20AD25F49685}" type="slidenum">
              <a:rPr lang="en-US" altLang="en-US"/>
              <a:pPr>
                <a:spcBef>
                  <a:spcPct val="0"/>
                </a:spcBef>
              </a:pPr>
              <a:t>41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smtClean="0"/>
              <a:t>This is a rather extreme example, and not a problem faced by the ONS – but it is one faced by other organisations and does bring into view the problems associated with confidential data that needs to be released at different aggregated scales. For more information on this problem, see the following projects and papers…</a:t>
            </a:r>
          </a:p>
          <a:p>
            <a:pPr eaLnBrk="1" hangingPunct="1">
              <a:buFontTx/>
              <a:buChar char="•"/>
            </a:pPr>
            <a:r>
              <a:rPr lang="en-US" altLang="en-US" smtClean="0"/>
              <a:t>http://www.geog.leeds.ac.uk/research/projects/440687.html</a:t>
            </a:r>
            <a:endParaRPr lang="en-GB" altLang="en-US" smtClean="0"/>
          </a:p>
          <a:p>
            <a:pPr eaLnBrk="1" hangingPunct="1">
              <a:buFontTx/>
              <a:buChar char="•"/>
            </a:pPr>
            <a:r>
              <a:rPr lang="en-GB" altLang="en-US" smtClean="0"/>
              <a:t>http://www.geog.leeds.ac.uk/research/sdc/sdc.html</a:t>
            </a:r>
          </a:p>
          <a:p>
            <a:pPr eaLnBrk="1" hangingPunct="1">
              <a:buFontTx/>
              <a:buChar char="•"/>
            </a:pPr>
            <a:r>
              <a:rPr lang="en-GB" altLang="en-US" smtClean="0"/>
              <a:t>http://www.ccg.leeds.ac.uk/census/pFOSS/</a:t>
            </a:r>
          </a:p>
          <a:p>
            <a:pPr eaLnBrk="1" hangingPunct="1">
              <a:buFontTx/>
              <a:buChar char="•"/>
            </a:pPr>
            <a:r>
              <a:rPr lang="en-US" altLang="en-US" smtClean="0"/>
              <a:t>Duke-Williams, O. and Rees, P.H. (1998) 'Can Census Offices publish statistics for more than one small area geography? An analysis of the differencing</a:t>
            </a:r>
            <a:r>
              <a:rPr lang="en-GB" altLang="en-US" smtClean="0"/>
              <a:t> </a:t>
            </a:r>
            <a:r>
              <a:rPr lang="en-US" altLang="en-US" smtClean="0"/>
              <a:t>problem in statistical disclosure' International Journal of Geographical Information Systems, 12, 6, 579-605. ISSN 1365-8816. </a:t>
            </a:r>
            <a:endParaRPr lang="en-GB" altLang="en-US" smtClean="0"/>
          </a:p>
          <a:p>
            <a:pPr eaLnBrk="1" hangingPunct="1">
              <a:buFontTx/>
              <a:buChar char="•"/>
            </a:pPr>
            <a:r>
              <a:rPr lang="en-US" altLang="en-US" smtClean="0"/>
              <a:t>Duke-Williams, O. and Rees, P.H. (1998)</a:t>
            </a:r>
            <a:r>
              <a:rPr lang="en-GB" altLang="en-US" smtClean="0"/>
              <a:t> ‘</a:t>
            </a:r>
            <a:r>
              <a:rPr lang="en-US" altLang="en-US" smtClean="0"/>
              <a:t>Factors affecting confidentiality risks involved in releasing census data for small areas</a:t>
            </a:r>
            <a:r>
              <a:rPr lang="en-GB" altLang="en-US" smtClean="0"/>
              <a:t>’ </a:t>
            </a:r>
            <a:r>
              <a:rPr lang="en-US" altLang="en-US" smtClean="0"/>
              <a:t>http://www.geog.leeds.ac.uk/staff/o.duke-williams/recent.html </a:t>
            </a:r>
          </a:p>
        </p:txBody>
      </p:sp>
    </p:spTree>
    <p:extLst>
      <p:ext uri="{BB962C8B-B14F-4D97-AF65-F5344CB8AC3E}">
        <p14:creationId xmlns:p14="http://schemas.microsoft.com/office/powerpoint/2010/main" val="2862145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http://www.fastcoexist.com/3024857/world-changing-ideas/7-tools-that-let-you-control-your-own-data</a:t>
            </a:r>
            <a:endParaRPr lang="en-GB"/>
          </a:p>
        </p:txBody>
      </p:sp>
      <p:sp>
        <p:nvSpPr>
          <p:cNvPr id="4" name="Slide Number Placeholder 3"/>
          <p:cNvSpPr>
            <a:spLocks noGrp="1"/>
          </p:cNvSpPr>
          <p:nvPr>
            <p:ph type="sldNum" sz="quarter" idx="10"/>
          </p:nvPr>
        </p:nvSpPr>
        <p:spPr/>
        <p:txBody>
          <a:bodyPr/>
          <a:lstStyle/>
          <a:p>
            <a:fld id="{2D4360D6-63AD-4B3B-8A06-B0312E021033}" type="slidenum">
              <a:rPr lang="en-GB" smtClean="0"/>
              <a:t>42</a:t>
            </a:fld>
            <a:endParaRPr lang="en-GB"/>
          </a:p>
        </p:txBody>
      </p:sp>
    </p:spTree>
    <p:extLst>
      <p:ext uri="{BB962C8B-B14F-4D97-AF65-F5344CB8AC3E}">
        <p14:creationId xmlns:p14="http://schemas.microsoft.com/office/powerpoint/2010/main" val="298029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http://www.nytimes.com/2014/01/22/world/europe/ukraine-protests.html?_r=1</a:t>
            </a:r>
          </a:p>
          <a:p>
            <a:r>
              <a:rPr lang="en-GB" dirty="0" smtClean="0"/>
              <a:t>http://motherboard.vice.com/blog/maybe-the-most-orwellian-text-message-ever-sent</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45</a:t>
            </a:fld>
            <a:endParaRPr lang="en-GB"/>
          </a:p>
        </p:txBody>
      </p:sp>
    </p:spTree>
    <p:extLst>
      <p:ext uri="{BB962C8B-B14F-4D97-AF65-F5344CB8AC3E}">
        <p14:creationId xmlns:p14="http://schemas.microsoft.com/office/powerpoint/2010/main" val="388704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Andy</a:t>
            </a:r>
            <a:r>
              <a:rPr lang="en-GB" baseline="0" dirty="0" smtClean="0"/>
              <a:t> Evans; Centre for Spatial Analysis and Policy, University of Leeds.</a:t>
            </a:r>
          </a:p>
          <a:p>
            <a:r>
              <a:rPr lang="en-GB" dirty="0" smtClean="0"/>
              <a:t>http://www.geog.leeds.ac.uk/people/a.evans/</a:t>
            </a:r>
          </a:p>
          <a:p>
            <a:endParaRPr lang="en-GB" dirty="0" smtClean="0"/>
          </a:p>
        </p:txBody>
      </p:sp>
      <p:sp>
        <p:nvSpPr>
          <p:cNvPr id="4" name="Slide Number Placeholder 3"/>
          <p:cNvSpPr>
            <a:spLocks noGrp="1"/>
          </p:cNvSpPr>
          <p:nvPr>
            <p:ph type="sldNum" sz="quarter" idx="10"/>
          </p:nvPr>
        </p:nvSpPr>
        <p:spPr/>
        <p:txBody>
          <a:bodyPr/>
          <a:lstStyle/>
          <a:p>
            <a:fld id="{E1504538-614A-42AD-8402-3CC772D15BAC}" type="slidenum">
              <a:rPr lang="en-GB" smtClean="0"/>
              <a:t>48</a:t>
            </a:fld>
            <a:endParaRPr lang="en-GB"/>
          </a:p>
        </p:txBody>
      </p:sp>
    </p:spTree>
    <p:extLst>
      <p:ext uri="{BB962C8B-B14F-4D97-AF65-F5344CB8AC3E}">
        <p14:creationId xmlns:p14="http://schemas.microsoft.com/office/powerpoint/2010/main" val="341168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advantages</a:t>
            </a:r>
            <a:r>
              <a:rPr lang="en-GB" baseline="0" dirty="0" smtClean="0"/>
              <a:t> of ABM. The Ecological Fallacy is assuming an individual matches a group description because they live in an area where that group dominates.</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4</a:t>
            </a:fld>
            <a:endParaRPr lang="en-GB"/>
          </a:p>
        </p:txBody>
      </p:sp>
    </p:spTree>
    <p:extLst>
      <p:ext uri="{BB962C8B-B14F-4D97-AF65-F5344CB8AC3E}">
        <p14:creationId xmlns:p14="http://schemas.microsoft.com/office/powerpoint/2010/main" val="17236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details of how ABM are set</a:t>
            </a:r>
            <a:r>
              <a:rPr lang="en-GB" baseline="0" dirty="0" smtClean="0"/>
              <a:t> up and run.</a:t>
            </a:r>
          </a:p>
          <a:p>
            <a:r>
              <a:rPr lang="en-GB" baseline="0" dirty="0" smtClean="0"/>
              <a:t>One element of this is calibration – that is, adjusting the model so it better matches the real world.</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5</a:t>
            </a:fld>
            <a:endParaRPr lang="en-GB"/>
          </a:p>
        </p:txBody>
      </p:sp>
    </p:spTree>
    <p:extLst>
      <p:ext uri="{BB962C8B-B14F-4D97-AF65-F5344CB8AC3E}">
        <p14:creationId xmlns:p14="http://schemas.microsoft.com/office/powerpoint/2010/main" val="372840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Traditionally</a:t>
            </a:r>
            <a:r>
              <a:rPr lang="en-GB" baseline="0" dirty="0" smtClean="0"/>
              <a:t> ABM ran once and made a prediction of some system state. Now, however, we have streamed data about individuals (for example, mobile phone location), which means potentially we could engage with continual calibration and model improvement.</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6</a:t>
            </a:fld>
            <a:endParaRPr lang="en-GB"/>
          </a:p>
        </p:txBody>
      </p:sp>
    </p:spTree>
    <p:extLst>
      <p:ext uri="{BB962C8B-B14F-4D97-AF65-F5344CB8AC3E}">
        <p14:creationId xmlns:p14="http://schemas.microsoft.com/office/powerpoint/2010/main" val="240000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7</a:t>
            </a:fld>
            <a:endParaRPr lang="en-GB"/>
          </a:p>
        </p:txBody>
      </p:sp>
    </p:spTree>
    <p:extLst>
      <p:ext uri="{BB962C8B-B14F-4D97-AF65-F5344CB8AC3E}">
        <p14:creationId xmlns:p14="http://schemas.microsoft.com/office/powerpoint/2010/main" val="183986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structure</a:t>
            </a:r>
            <a:r>
              <a:rPr lang="en-GB" baseline="0" dirty="0" smtClean="0"/>
              <a:t> the ethical issues around the modelling process, looking at how ethical issues raise their head during the building and use of models.</a:t>
            </a:r>
            <a:endParaRPr lang="en-GB" dirty="0"/>
          </a:p>
        </p:txBody>
      </p:sp>
      <p:sp>
        <p:nvSpPr>
          <p:cNvPr id="4" name="Slide Number Placeholder 3"/>
          <p:cNvSpPr>
            <a:spLocks noGrp="1"/>
          </p:cNvSpPr>
          <p:nvPr>
            <p:ph type="sldNum" sz="quarter" idx="10"/>
          </p:nvPr>
        </p:nvSpPr>
        <p:spPr/>
        <p:txBody>
          <a:bodyPr/>
          <a:lstStyle/>
          <a:p>
            <a:fld id="{2D4360D6-63AD-4B3B-8A06-B0312E021033}" type="slidenum">
              <a:rPr lang="en-GB" smtClean="0"/>
              <a:t>8</a:t>
            </a:fld>
            <a:endParaRPr lang="en-GB"/>
          </a:p>
        </p:txBody>
      </p:sp>
    </p:spTree>
    <p:extLst>
      <p:ext uri="{BB962C8B-B14F-4D97-AF65-F5344CB8AC3E}">
        <p14:creationId xmlns:p14="http://schemas.microsoft.com/office/powerpoint/2010/main" val="87405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It </a:t>
            </a:r>
            <a:r>
              <a:rPr lang="en-GB" baseline="0" dirty="0" smtClean="0"/>
              <a:t>seems to me that as we move towards prediction on the range above, the level of detailed thought about these ethical issues falls.</a:t>
            </a:r>
            <a:endParaRPr lang="en-GB" dirty="0" smtClean="0"/>
          </a:p>
          <a:p>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9</a:t>
            </a:fld>
            <a:endParaRPr lang="en-GB"/>
          </a:p>
        </p:txBody>
      </p:sp>
    </p:spTree>
    <p:extLst>
      <p:ext uri="{BB962C8B-B14F-4D97-AF65-F5344CB8AC3E}">
        <p14:creationId xmlns:p14="http://schemas.microsoft.com/office/powerpoint/2010/main" val="212360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use</a:t>
            </a:r>
            <a:r>
              <a:rPr lang="en-GB" baseline="0" dirty="0" smtClean="0"/>
              <a:t> crime analysis as it is both ethically contentious, and the area I work in. </a:t>
            </a:r>
            <a:r>
              <a:rPr lang="en-GB" dirty="0" smtClean="0"/>
              <a:t>This </a:t>
            </a:r>
            <a:r>
              <a:rPr lang="en-GB" dirty="0" smtClean="0"/>
              <a:t>is just an outline of some of our model components.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the moment </a:t>
            </a:r>
            <a:r>
              <a:rPr lang="en-GB" baseline="0" dirty="0" smtClean="0"/>
              <a:t>crime prediction </a:t>
            </a:r>
            <a:r>
              <a:rPr lang="en-GB" baseline="0" dirty="0" smtClean="0"/>
              <a:t>is very much based on generalities and aggregate data, but the offender data is at the individual level, and we could theoretically model real offenders if we felt like it. </a:t>
            </a:r>
            <a:endParaRPr lang="en-GB" dirty="0" smtClean="0"/>
          </a:p>
          <a:p>
            <a:endParaRPr lang="en-GB" dirty="0"/>
          </a:p>
        </p:txBody>
      </p:sp>
      <p:sp>
        <p:nvSpPr>
          <p:cNvPr id="4" name="Slide Number Placeholder 3"/>
          <p:cNvSpPr>
            <a:spLocks noGrp="1"/>
          </p:cNvSpPr>
          <p:nvPr>
            <p:ph type="sldNum" sz="quarter" idx="10"/>
          </p:nvPr>
        </p:nvSpPr>
        <p:spPr/>
        <p:txBody>
          <a:bodyPr/>
          <a:lstStyle/>
          <a:p>
            <a:fld id="{E1504538-614A-42AD-8402-3CC772D15BAC}" type="slidenum">
              <a:rPr lang="en-GB" smtClean="0"/>
              <a:t>10</a:t>
            </a:fld>
            <a:endParaRPr lang="en-GB"/>
          </a:p>
        </p:txBody>
      </p:sp>
    </p:spTree>
    <p:extLst>
      <p:ext uri="{BB962C8B-B14F-4D97-AF65-F5344CB8AC3E}">
        <p14:creationId xmlns:p14="http://schemas.microsoft.com/office/powerpoint/2010/main" val="118387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2F810D-0C53-4F1D-983E-0F82FAC94262}" type="datetimeFigureOut">
              <a:rPr lang="en-GB" smtClean="0"/>
              <a:t>13/01/2016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36188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2F810D-0C53-4F1D-983E-0F82FAC94262}" type="datetimeFigureOut">
              <a:rPr lang="en-GB" smtClean="0"/>
              <a:t>13/01/2016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191816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2F810D-0C53-4F1D-983E-0F82FAC94262}" type="datetimeFigureOut">
              <a:rPr lang="en-GB" smtClean="0"/>
              <a:t>13/01/2016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24624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2F810D-0C53-4F1D-983E-0F82FAC94262}" type="datetimeFigureOut">
              <a:rPr lang="en-GB" smtClean="0"/>
              <a:t>13/01/2016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400926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F810D-0C53-4F1D-983E-0F82FAC94262}" type="datetimeFigureOut">
              <a:rPr lang="en-GB" smtClean="0"/>
              <a:t>13/01/2016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206355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2F810D-0C53-4F1D-983E-0F82FAC94262}" type="datetimeFigureOut">
              <a:rPr lang="en-GB" smtClean="0"/>
              <a:t>13/01/2016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19298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2F810D-0C53-4F1D-983E-0F82FAC94262}" type="datetimeFigureOut">
              <a:rPr lang="en-GB" smtClean="0"/>
              <a:t>13/01/2016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386943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2F810D-0C53-4F1D-983E-0F82FAC94262}" type="datetimeFigureOut">
              <a:rPr lang="en-GB" smtClean="0"/>
              <a:t>13/01/2016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27651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F810D-0C53-4F1D-983E-0F82FAC94262}" type="datetimeFigureOut">
              <a:rPr lang="en-GB" smtClean="0"/>
              <a:t>13/01/2016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403775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F810D-0C53-4F1D-983E-0F82FAC94262}" type="datetimeFigureOut">
              <a:rPr lang="en-GB" smtClean="0"/>
              <a:t>13/01/2016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81551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F810D-0C53-4F1D-983E-0F82FAC94262}" type="datetimeFigureOut">
              <a:rPr lang="en-GB" smtClean="0"/>
              <a:t>13/01/2016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3BEEA-3DC4-4454-B5BE-B2CADC4B3896}" type="slidenum">
              <a:rPr lang="en-GB" smtClean="0"/>
              <a:t>‹#›</a:t>
            </a:fld>
            <a:endParaRPr lang="en-GB"/>
          </a:p>
        </p:txBody>
      </p:sp>
    </p:spTree>
    <p:extLst>
      <p:ext uri="{BB962C8B-B14F-4D97-AF65-F5344CB8AC3E}">
        <p14:creationId xmlns:p14="http://schemas.microsoft.com/office/powerpoint/2010/main" val="75927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F810D-0C53-4F1D-983E-0F82FAC94262}" type="datetimeFigureOut">
              <a:rPr lang="en-GB" smtClean="0"/>
              <a:t>13/01/2016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BEEA-3DC4-4454-B5BE-B2CADC4B3896}" type="slidenum">
              <a:rPr lang="en-GB" smtClean="0"/>
              <a:t>‹#›</a:t>
            </a:fld>
            <a:endParaRPr lang="en-GB"/>
          </a:p>
        </p:txBody>
      </p:sp>
    </p:spTree>
    <p:extLst>
      <p:ext uri="{BB962C8B-B14F-4D97-AF65-F5344CB8AC3E}">
        <p14:creationId xmlns:p14="http://schemas.microsoft.com/office/powerpoint/2010/main" val="145570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534400" cy="2152650"/>
          </a:xfrm>
        </p:spPr>
        <p:txBody>
          <a:bodyPr/>
          <a:lstStyle/>
          <a:p>
            <a:pPr algn="r" eaLnBrk="1" hangingPunct="1"/>
            <a:r>
              <a:rPr lang="en-GB" dirty="0"/>
              <a:t>The Ethics of Agent Based Modelling</a:t>
            </a:r>
          </a:p>
        </p:txBody>
      </p:sp>
      <p:sp>
        <p:nvSpPr>
          <p:cNvPr id="3" name="Subtitle 2"/>
          <p:cNvSpPr>
            <a:spLocks noGrp="1"/>
          </p:cNvSpPr>
          <p:nvPr>
            <p:ph type="subTitle" idx="1"/>
          </p:nvPr>
        </p:nvSpPr>
        <p:spPr>
          <a:xfrm>
            <a:off x="2438400" y="3124200"/>
            <a:ext cx="6400800" cy="1219200"/>
          </a:xfrm>
        </p:spPr>
        <p:txBody>
          <a:bodyPr/>
          <a:lstStyle/>
          <a:p>
            <a:pPr algn="r" eaLnBrk="1" hangingPunct="1"/>
            <a:r>
              <a:rPr lang="en-GB" dirty="0" smtClean="0">
                <a:solidFill>
                  <a:schemeClr val="bg1">
                    <a:lumMod val="65000"/>
                  </a:schemeClr>
                </a:solidFill>
              </a:rPr>
              <a:t>Dr Andy </a:t>
            </a:r>
            <a:r>
              <a:rPr lang="en-GB" dirty="0" smtClean="0">
                <a:solidFill>
                  <a:schemeClr val="bg1">
                    <a:lumMod val="65000"/>
                  </a:schemeClr>
                </a:solidFill>
              </a:rPr>
              <a:t>Evans</a:t>
            </a:r>
            <a:endParaRPr lang="en-GB" dirty="0">
              <a:solidFill>
                <a:schemeClr val="bg1">
                  <a:lumMod val="65000"/>
                </a:schemeClr>
              </a:solidFill>
            </a:endParaRPr>
          </a:p>
          <a:p>
            <a:pPr eaLnBrk="1" hangingPunct="1"/>
            <a:endParaRPr lang="en-US" dirty="0">
              <a:latin typeface="Calibri" pitchFamily="34" charset="0"/>
            </a:endParaRPr>
          </a:p>
          <a:p>
            <a:endParaRPr lang="en-GB" dirty="0"/>
          </a:p>
        </p:txBody>
      </p:sp>
    </p:spTree>
    <p:extLst>
      <p:ext uri="{BB962C8B-B14F-4D97-AF65-F5344CB8AC3E}">
        <p14:creationId xmlns:p14="http://schemas.microsoft.com/office/powerpoint/2010/main" val="425850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pPr algn="r"/>
            <a:r>
              <a:rPr lang="en-GB" sz="4000" dirty="0" smtClean="0"/>
              <a:t>Model process</a:t>
            </a:r>
            <a:endParaRPr lang="en-GB" dirty="0"/>
          </a:p>
        </p:txBody>
      </p:sp>
      <p:grpSp>
        <p:nvGrpSpPr>
          <p:cNvPr id="24" name="Group 23"/>
          <p:cNvGrpSpPr/>
          <p:nvPr/>
        </p:nvGrpSpPr>
        <p:grpSpPr>
          <a:xfrm>
            <a:off x="152400" y="2486593"/>
            <a:ext cx="8631072" cy="3944487"/>
            <a:chOff x="318448" y="2486593"/>
            <a:chExt cx="8465024" cy="3944487"/>
          </a:xfrm>
        </p:grpSpPr>
        <p:grpSp>
          <p:nvGrpSpPr>
            <p:cNvPr id="23" name="Group 22"/>
            <p:cNvGrpSpPr/>
            <p:nvPr/>
          </p:nvGrpSpPr>
          <p:grpSpPr>
            <a:xfrm>
              <a:off x="318448" y="2486593"/>
              <a:ext cx="8465024" cy="3944487"/>
              <a:chOff x="297976" y="1574041"/>
              <a:chExt cx="8465024" cy="3944487"/>
            </a:xfrm>
          </p:grpSpPr>
          <p:grpSp>
            <p:nvGrpSpPr>
              <p:cNvPr id="17" name="Group 16"/>
              <p:cNvGrpSpPr/>
              <p:nvPr/>
            </p:nvGrpSpPr>
            <p:grpSpPr>
              <a:xfrm>
                <a:off x="304800" y="1574041"/>
                <a:ext cx="8458200" cy="1219200"/>
                <a:chOff x="304800" y="1905000"/>
                <a:chExt cx="8458200" cy="1219200"/>
              </a:xfrm>
            </p:grpSpPr>
            <p:sp>
              <p:nvSpPr>
                <p:cNvPr id="16" name="Rounded Rectangle 15"/>
                <p:cNvSpPr/>
                <p:nvPr/>
              </p:nvSpPr>
              <p:spPr>
                <a:xfrm>
                  <a:off x="304800" y="1905000"/>
                  <a:ext cx="8458200" cy="121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Inputs</a:t>
                  </a:r>
                  <a:endParaRPr lang="en-GB" dirty="0">
                    <a:solidFill>
                      <a:schemeClr val="bg1">
                        <a:lumMod val="50000"/>
                      </a:schemeClr>
                    </a:solidFill>
                  </a:endParaRPr>
                </a:p>
              </p:txBody>
            </p:sp>
            <p:sp>
              <p:nvSpPr>
                <p:cNvPr id="10" name="Rounded Rectangle 9"/>
                <p:cNvSpPr/>
                <p:nvPr/>
              </p:nvSpPr>
              <p:spPr>
                <a:xfrm>
                  <a:off x="2133600" y="2057400"/>
                  <a:ext cx="3132000" cy="9144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Real offender homes</a:t>
                  </a:r>
                </a:p>
                <a:p>
                  <a:pPr algn="ctr"/>
                  <a:r>
                    <a:rPr lang="en-GB" dirty="0">
                      <a:solidFill>
                        <a:schemeClr val="bg1">
                          <a:lumMod val="50000"/>
                        </a:schemeClr>
                      </a:solidFill>
                    </a:rPr>
                    <a:t>(postcodes</a:t>
                  </a:r>
                  <a:r>
                    <a:rPr lang="en-GB" dirty="0" smtClean="0">
                      <a:solidFill>
                        <a:schemeClr val="bg1">
                          <a:lumMod val="50000"/>
                        </a:schemeClr>
                      </a:solidFill>
                    </a:rPr>
                    <a:t>)</a:t>
                  </a:r>
                  <a:endParaRPr lang="en-GB" dirty="0">
                    <a:solidFill>
                      <a:schemeClr val="bg1">
                        <a:lumMod val="50000"/>
                      </a:schemeClr>
                    </a:solidFill>
                  </a:endParaRPr>
                </a:p>
              </p:txBody>
            </p:sp>
            <p:sp>
              <p:nvSpPr>
                <p:cNvPr id="11" name="Rounded Rectangle 10"/>
                <p:cNvSpPr/>
                <p:nvPr/>
              </p:nvSpPr>
              <p:spPr>
                <a:xfrm>
                  <a:off x="5424985" y="2057400"/>
                  <a:ext cx="3132000" cy="9144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Victims from census</a:t>
                  </a:r>
                </a:p>
                <a:p>
                  <a:pPr algn="ctr"/>
                  <a:r>
                    <a:rPr lang="en-GB" dirty="0">
                      <a:solidFill>
                        <a:schemeClr val="bg1">
                          <a:lumMod val="50000"/>
                        </a:schemeClr>
                      </a:solidFill>
                    </a:rPr>
                    <a:t>(</a:t>
                  </a:r>
                  <a:r>
                    <a:rPr lang="en-GB" dirty="0" err="1">
                      <a:solidFill>
                        <a:schemeClr val="bg1">
                          <a:lumMod val="50000"/>
                        </a:schemeClr>
                      </a:solidFill>
                    </a:rPr>
                    <a:t>microsimulated</a:t>
                  </a:r>
                  <a:r>
                    <a:rPr lang="en-GB" dirty="0">
                      <a:solidFill>
                        <a:schemeClr val="bg1">
                          <a:lumMod val="50000"/>
                        </a:schemeClr>
                      </a:solidFill>
                    </a:rPr>
                    <a:t> ~100 household scale)</a:t>
                  </a:r>
                </a:p>
              </p:txBody>
            </p:sp>
          </p:grpSp>
          <p:grpSp>
            <p:nvGrpSpPr>
              <p:cNvPr id="18" name="Group 17"/>
              <p:cNvGrpSpPr/>
              <p:nvPr/>
            </p:nvGrpSpPr>
            <p:grpSpPr>
              <a:xfrm>
                <a:off x="301388" y="2952460"/>
                <a:ext cx="8458200" cy="1219200"/>
                <a:chOff x="301388" y="3120216"/>
                <a:chExt cx="8458200" cy="1219200"/>
              </a:xfrm>
            </p:grpSpPr>
            <p:sp>
              <p:nvSpPr>
                <p:cNvPr id="19" name="Rounded Rectangle 18"/>
                <p:cNvSpPr/>
                <p:nvPr/>
              </p:nvSpPr>
              <p:spPr>
                <a:xfrm>
                  <a:off x="301388" y="3120216"/>
                  <a:ext cx="8458200" cy="121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Behaviour</a:t>
                  </a:r>
                  <a:endParaRPr lang="en-GB" dirty="0">
                    <a:solidFill>
                      <a:schemeClr val="bg1">
                        <a:lumMod val="50000"/>
                      </a:schemeClr>
                    </a:solidFill>
                  </a:endParaRPr>
                </a:p>
              </p:txBody>
            </p:sp>
            <p:sp>
              <p:nvSpPr>
                <p:cNvPr id="12" name="Rounded Rectangle 11"/>
                <p:cNvSpPr/>
                <p:nvPr/>
              </p:nvSpPr>
              <p:spPr>
                <a:xfrm>
                  <a:off x="2133600" y="3276597"/>
                  <a:ext cx="3129725"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Offender behaviour model </a:t>
                  </a:r>
                </a:p>
                <a:p>
                  <a:pPr algn="ctr"/>
                  <a:r>
                    <a:rPr lang="en-GB" dirty="0">
                      <a:solidFill>
                        <a:schemeClr val="bg1">
                          <a:lumMod val="50000"/>
                        </a:schemeClr>
                      </a:solidFill>
                    </a:rPr>
                    <a:t>(drug use, sleep, socialising, work, knowledge of city)</a:t>
                  </a:r>
                </a:p>
              </p:txBody>
            </p:sp>
            <p:sp>
              <p:nvSpPr>
                <p:cNvPr id="13" name="Rounded Rectangle 12"/>
                <p:cNvSpPr/>
                <p:nvPr/>
              </p:nvSpPr>
              <p:spPr>
                <a:xfrm>
                  <a:off x="5424985" y="3276599"/>
                  <a:ext cx="3132000"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Victim daily routines</a:t>
                  </a:r>
                </a:p>
                <a:p>
                  <a:pPr algn="ctr"/>
                  <a:r>
                    <a:rPr lang="en-GB" dirty="0">
                      <a:solidFill>
                        <a:schemeClr val="bg1">
                          <a:lumMod val="50000"/>
                        </a:schemeClr>
                      </a:solidFill>
                    </a:rPr>
                    <a:t>(sleep, socialising, work)</a:t>
                  </a:r>
                </a:p>
              </p:txBody>
            </p:sp>
          </p:grpSp>
          <p:grpSp>
            <p:nvGrpSpPr>
              <p:cNvPr id="22" name="Group 21"/>
              <p:cNvGrpSpPr/>
              <p:nvPr/>
            </p:nvGrpSpPr>
            <p:grpSpPr>
              <a:xfrm>
                <a:off x="297976" y="4307005"/>
                <a:ext cx="8458200" cy="1211523"/>
                <a:chOff x="297976" y="4307005"/>
                <a:chExt cx="8458200" cy="1211523"/>
              </a:xfrm>
            </p:grpSpPr>
            <p:sp>
              <p:nvSpPr>
                <p:cNvPr id="20" name="Rounded Rectangle 19"/>
                <p:cNvSpPr/>
                <p:nvPr/>
              </p:nvSpPr>
              <p:spPr>
                <a:xfrm>
                  <a:off x="297976" y="4307005"/>
                  <a:ext cx="8458200" cy="1211523"/>
                </a:xfrm>
                <a:prstGeom prst="roundRect">
                  <a:avLst>
                    <a:gd name="adj" fmla="val 149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Prediction</a:t>
                  </a:r>
                  <a:endParaRPr lang="en-GB" dirty="0">
                    <a:solidFill>
                      <a:schemeClr val="bg1">
                        <a:lumMod val="50000"/>
                      </a:schemeClr>
                    </a:solidFill>
                  </a:endParaRPr>
                </a:p>
              </p:txBody>
            </p:sp>
            <p:sp>
              <p:nvSpPr>
                <p:cNvPr id="14" name="Rounded Rectangle 13"/>
                <p:cNvSpPr/>
                <p:nvPr/>
              </p:nvSpPr>
              <p:spPr>
                <a:xfrm>
                  <a:off x="2149360" y="4458837"/>
                  <a:ext cx="3129725"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Crime locations</a:t>
                  </a:r>
                </a:p>
                <a:p>
                  <a:pPr algn="ctr"/>
                  <a:r>
                    <a:rPr lang="en-GB" dirty="0" smtClean="0">
                      <a:solidFill>
                        <a:schemeClr val="bg1">
                          <a:lumMod val="50000"/>
                        </a:schemeClr>
                      </a:solidFill>
                    </a:rPr>
                    <a:t>Journey </a:t>
                  </a:r>
                  <a:r>
                    <a:rPr lang="en-GB" dirty="0">
                      <a:solidFill>
                        <a:schemeClr val="bg1">
                          <a:lumMod val="50000"/>
                        </a:schemeClr>
                      </a:solidFill>
                    </a:rPr>
                    <a:t>to crime</a:t>
                  </a:r>
                </a:p>
              </p:txBody>
            </p:sp>
            <p:sp>
              <p:nvSpPr>
                <p:cNvPr id="15" name="Rounded Rectangle 14"/>
                <p:cNvSpPr/>
                <p:nvPr/>
              </p:nvSpPr>
              <p:spPr>
                <a:xfrm>
                  <a:off x="5427260" y="4454287"/>
                  <a:ext cx="3129725" cy="920087"/>
                </a:xfrm>
                <a:prstGeom prst="roundRect">
                  <a:avLst>
                    <a:gd name="adj" fmla="val 8369"/>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grpSp>
        </p:gr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457" y="5483318"/>
              <a:ext cx="2844000"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384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pPr algn="r"/>
            <a:r>
              <a:rPr lang="en-GB" sz="4000" dirty="0" smtClean="0"/>
              <a:t>Near future</a:t>
            </a:r>
            <a:endParaRPr lang="en-GB" dirty="0"/>
          </a:p>
        </p:txBody>
      </p:sp>
      <p:grpSp>
        <p:nvGrpSpPr>
          <p:cNvPr id="24" name="Group 23"/>
          <p:cNvGrpSpPr/>
          <p:nvPr/>
        </p:nvGrpSpPr>
        <p:grpSpPr>
          <a:xfrm>
            <a:off x="152400" y="2486593"/>
            <a:ext cx="7696200" cy="3944487"/>
            <a:chOff x="318448" y="2486593"/>
            <a:chExt cx="8465024" cy="3944487"/>
          </a:xfrm>
        </p:grpSpPr>
        <p:grpSp>
          <p:nvGrpSpPr>
            <p:cNvPr id="23" name="Group 22"/>
            <p:cNvGrpSpPr/>
            <p:nvPr/>
          </p:nvGrpSpPr>
          <p:grpSpPr>
            <a:xfrm>
              <a:off x="318448" y="2486593"/>
              <a:ext cx="8465024" cy="3944487"/>
              <a:chOff x="297976" y="1574041"/>
              <a:chExt cx="8465024" cy="3944487"/>
            </a:xfrm>
          </p:grpSpPr>
          <p:grpSp>
            <p:nvGrpSpPr>
              <p:cNvPr id="17" name="Group 16"/>
              <p:cNvGrpSpPr/>
              <p:nvPr/>
            </p:nvGrpSpPr>
            <p:grpSpPr>
              <a:xfrm>
                <a:off x="304800" y="1574041"/>
                <a:ext cx="8458200" cy="1219200"/>
                <a:chOff x="304800" y="1905000"/>
                <a:chExt cx="8458200" cy="1219200"/>
              </a:xfrm>
            </p:grpSpPr>
            <p:sp>
              <p:nvSpPr>
                <p:cNvPr id="16" name="Rounded Rectangle 15"/>
                <p:cNvSpPr/>
                <p:nvPr/>
              </p:nvSpPr>
              <p:spPr>
                <a:xfrm>
                  <a:off x="304800" y="1905000"/>
                  <a:ext cx="8458200" cy="121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Inputs</a:t>
                  </a:r>
                  <a:endParaRPr lang="en-GB" dirty="0">
                    <a:solidFill>
                      <a:schemeClr val="bg1">
                        <a:lumMod val="50000"/>
                      </a:schemeClr>
                    </a:solidFill>
                  </a:endParaRPr>
                </a:p>
              </p:txBody>
            </p:sp>
            <p:sp>
              <p:nvSpPr>
                <p:cNvPr id="10" name="Rounded Rectangle 9"/>
                <p:cNvSpPr/>
                <p:nvPr/>
              </p:nvSpPr>
              <p:spPr>
                <a:xfrm>
                  <a:off x="2473402" y="2057400"/>
                  <a:ext cx="2953858" cy="9144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Real offender </a:t>
                  </a:r>
                  <a:r>
                    <a:rPr lang="en-GB" dirty="0" smtClean="0">
                      <a:solidFill>
                        <a:schemeClr val="bg1">
                          <a:lumMod val="50000"/>
                        </a:schemeClr>
                      </a:solidFill>
                    </a:rPr>
                    <a:t>data at individual level</a:t>
                  </a:r>
                  <a:endParaRPr lang="en-GB" dirty="0">
                    <a:solidFill>
                      <a:schemeClr val="bg1">
                        <a:lumMod val="50000"/>
                      </a:schemeClr>
                    </a:solidFill>
                  </a:endParaRPr>
                </a:p>
              </p:txBody>
            </p:sp>
            <p:sp>
              <p:nvSpPr>
                <p:cNvPr id="11" name="Rounded Rectangle 10"/>
                <p:cNvSpPr/>
                <p:nvPr/>
              </p:nvSpPr>
              <p:spPr>
                <a:xfrm>
                  <a:off x="5568985" y="2057400"/>
                  <a:ext cx="2988000" cy="9144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Crowd-sourced dynamically streamed data</a:t>
                  </a:r>
                  <a:endParaRPr lang="en-GB" dirty="0">
                    <a:solidFill>
                      <a:schemeClr val="bg1">
                        <a:lumMod val="50000"/>
                      </a:schemeClr>
                    </a:solidFill>
                  </a:endParaRPr>
                </a:p>
              </p:txBody>
            </p:sp>
          </p:grpSp>
          <p:grpSp>
            <p:nvGrpSpPr>
              <p:cNvPr id="18" name="Group 17"/>
              <p:cNvGrpSpPr/>
              <p:nvPr/>
            </p:nvGrpSpPr>
            <p:grpSpPr>
              <a:xfrm>
                <a:off x="301388" y="2952460"/>
                <a:ext cx="8458200" cy="1219200"/>
                <a:chOff x="301388" y="3120216"/>
                <a:chExt cx="8458200" cy="1219200"/>
              </a:xfrm>
            </p:grpSpPr>
            <p:sp>
              <p:nvSpPr>
                <p:cNvPr id="19" name="Rounded Rectangle 18"/>
                <p:cNvSpPr/>
                <p:nvPr/>
              </p:nvSpPr>
              <p:spPr>
                <a:xfrm>
                  <a:off x="301388" y="3120216"/>
                  <a:ext cx="8458200" cy="121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Behaviour</a:t>
                  </a:r>
                  <a:endParaRPr lang="en-GB" dirty="0">
                    <a:solidFill>
                      <a:schemeClr val="bg1">
                        <a:lumMod val="50000"/>
                      </a:schemeClr>
                    </a:solidFill>
                  </a:endParaRPr>
                </a:p>
              </p:txBody>
            </p:sp>
            <p:sp>
              <p:nvSpPr>
                <p:cNvPr id="12" name="Rounded Rectangle 11"/>
                <p:cNvSpPr/>
                <p:nvPr/>
              </p:nvSpPr>
              <p:spPr>
                <a:xfrm>
                  <a:off x="2473402" y="3270910"/>
                  <a:ext cx="2953858"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Offender behaviour </a:t>
                  </a:r>
                  <a:r>
                    <a:rPr lang="en-GB" dirty="0" smtClean="0">
                      <a:solidFill>
                        <a:schemeClr val="bg1">
                          <a:lumMod val="50000"/>
                        </a:schemeClr>
                      </a:solidFill>
                    </a:rPr>
                    <a:t>model based on individuals</a:t>
                  </a:r>
                  <a:endParaRPr lang="en-GB" dirty="0">
                    <a:solidFill>
                      <a:schemeClr val="bg1">
                        <a:lumMod val="50000"/>
                      </a:schemeClr>
                    </a:solidFill>
                  </a:endParaRPr>
                </a:p>
              </p:txBody>
            </p:sp>
            <p:sp>
              <p:nvSpPr>
                <p:cNvPr id="13" name="Rounded Rectangle 12"/>
                <p:cNvSpPr/>
                <p:nvPr/>
              </p:nvSpPr>
              <p:spPr>
                <a:xfrm>
                  <a:off x="5568985" y="3252859"/>
                  <a:ext cx="2988001"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Individual victim </a:t>
                  </a:r>
                  <a:r>
                    <a:rPr lang="en-GB" dirty="0">
                      <a:solidFill>
                        <a:schemeClr val="bg1">
                          <a:lumMod val="50000"/>
                        </a:schemeClr>
                      </a:solidFill>
                    </a:rPr>
                    <a:t>daily </a:t>
                  </a:r>
                  <a:r>
                    <a:rPr lang="en-GB" dirty="0" smtClean="0">
                      <a:solidFill>
                        <a:schemeClr val="bg1">
                          <a:lumMod val="50000"/>
                        </a:schemeClr>
                      </a:solidFill>
                    </a:rPr>
                    <a:t>routines estimated</a:t>
                  </a:r>
                  <a:endParaRPr lang="en-GB" dirty="0">
                    <a:solidFill>
                      <a:schemeClr val="bg1">
                        <a:lumMod val="50000"/>
                      </a:schemeClr>
                    </a:solidFill>
                  </a:endParaRPr>
                </a:p>
              </p:txBody>
            </p:sp>
          </p:grpSp>
          <p:grpSp>
            <p:nvGrpSpPr>
              <p:cNvPr id="22" name="Group 21"/>
              <p:cNvGrpSpPr/>
              <p:nvPr/>
            </p:nvGrpSpPr>
            <p:grpSpPr>
              <a:xfrm>
                <a:off x="297976" y="4307005"/>
                <a:ext cx="8458200" cy="1211523"/>
                <a:chOff x="297976" y="4307005"/>
                <a:chExt cx="8458200" cy="1211523"/>
              </a:xfrm>
            </p:grpSpPr>
            <p:sp>
              <p:nvSpPr>
                <p:cNvPr id="20" name="Rounded Rectangle 19"/>
                <p:cNvSpPr/>
                <p:nvPr/>
              </p:nvSpPr>
              <p:spPr>
                <a:xfrm>
                  <a:off x="297976" y="4307005"/>
                  <a:ext cx="8458200" cy="1211523"/>
                </a:xfrm>
                <a:prstGeom prst="roundRect">
                  <a:avLst>
                    <a:gd name="adj" fmla="val 149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Prediction</a:t>
                  </a:r>
                  <a:endParaRPr lang="en-GB" dirty="0">
                    <a:solidFill>
                      <a:schemeClr val="bg1">
                        <a:lumMod val="50000"/>
                      </a:schemeClr>
                    </a:solidFill>
                  </a:endParaRPr>
                </a:p>
              </p:txBody>
            </p:sp>
            <p:sp>
              <p:nvSpPr>
                <p:cNvPr id="14" name="Rounded Rectangle 13"/>
                <p:cNvSpPr/>
                <p:nvPr/>
              </p:nvSpPr>
              <p:spPr>
                <a:xfrm>
                  <a:off x="2473402" y="4458837"/>
                  <a:ext cx="2953857"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Crime locations</a:t>
                  </a:r>
                </a:p>
                <a:p>
                  <a:pPr algn="ctr"/>
                  <a:r>
                    <a:rPr lang="en-GB" dirty="0" smtClean="0">
                      <a:solidFill>
                        <a:schemeClr val="bg1">
                          <a:lumMod val="50000"/>
                        </a:schemeClr>
                      </a:solidFill>
                    </a:rPr>
                    <a:t>Journey </a:t>
                  </a:r>
                  <a:r>
                    <a:rPr lang="en-GB" dirty="0">
                      <a:solidFill>
                        <a:schemeClr val="bg1">
                          <a:lumMod val="50000"/>
                        </a:schemeClr>
                      </a:solidFill>
                    </a:rPr>
                    <a:t>to crime</a:t>
                  </a:r>
                </a:p>
              </p:txBody>
            </p:sp>
            <p:sp>
              <p:nvSpPr>
                <p:cNvPr id="15" name="Rounded Rectangle 14"/>
                <p:cNvSpPr/>
                <p:nvPr/>
              </p:nvSpPr>
              <p:spPr>
                <a:xfrm>
                  <a:off x="5568984" y="4454287"/>
                  <a:ext cx="2988000" cy="920087"/>
                </a:xfrm>
                <a:prstGeom prst="roundRect">
                  <a:avLst>
                    <a:gd name="adj" fmla="val 8369"/>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grpSp>
        </p:gr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244" y="5483318"/>
              <a:ext cx="2715213"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rot="5400000">
            <a:off x="6522919" y="3960124"/>
            <a:ext cx="3937663" cy="990600"/>
            <a:chOff x="1600200" y="1219200"/>
            <a:chExt cx="6090052" cy="990600"/>
          </a:xfrm>
        </p:grpSpPr>
        <p:sp>
          <p:nvSpPr>
            <p:cNvPr id="3" name="Rounded Rectangle 2"/>
            <p:cNvSpPr/>
            <p:nvPr/>
          </p:nvSpPr>
          <p:spPr>
            <a:xfrm>
              <a:off x="1600200" y="1219200"/>
              <a:ext cx="6090052" cy="990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a:solidFill>
                    <a:schemeClr val="bg1">
                      <a:lumMod val="50000"/>
                    </a:schemeClr>
                  </a:solidFill>
                </a:rPr>
                <a:t>Error </a:t>
              </a:r>
              <a:r>
                <a:rPr lang="en-GB" sz="2800" smtClean="0">
                  <a:solidFill>
                    <a:schemeClr val="bg1">
                      <a:lumMod val="50000"/>
                    </a:schemeClr>
                  </a:solidFill>
                </a:rPr>
                <a:t>constraint</a:t>
              </a:r>
              <a:endParaRPr lang="en-GB" sz="2800" dirty="0">
                <a:solidFill>
                  <a:schemeClr val="bg1">
                    <a:lumMod val="50000"/>
                  </a:schemeClr>
                </a:solidFill>
              </a:endParaRPr>
            </a:p>
          </p:txBody>
        </p:sp>
        <p:sp>
          <p:nvSpPr>
            <p:cNvPr id="21" name="Rounded Rectangle 20"/>
            <p:cNvSpPr/>
            <p:nvPr/>
          </p:nvSpPr>
          <p:spPr>
            <a:xfrm>
              <a:off x="5617719" y="1371601"/>
              <a:ext cx="1757223" cy="685801"/>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Dynamic data</a:t>
              </a:r>
              <a:endParaRPr lang="en-GB" dirty="0">
                <a:solidFill>
                  <a:schemeClr val="bg1">
                    <a:lumMod val="50000"/>
                  </a:schemeClr>
                </a:solidFill>
              </a:endParaRPr>
            </a:p>
          </p:txBody>
        </p:sp>
      </p:grpSp>
      <p:sp>
        <p:nvSpPr>
          <p:cNvPr id="5" name="TextBox 4"/>
          <p:cNvSpPr txBox="1"/>
          <p:nvPr/>
        </p:nvSpPr>
        <p:spPr>
          <a:xfrm>
            <a:off x="392887" y="421808"/>
            <a:ext cx="4267200" cy="1015663"/>
          </a:xfrm>
          <a:prstGeom prst="rect">
            <a:avLst/>
          </a:prstGeom>
          <a:noFill/>
        </p:spPr>
        <p:txBody>
          <a:bodyPr wrap="square" rtlCol="0">
            <a:spAutoFit/>
          </a:bodyPr>
          <a:lstStyle/>
          <a:p>
            <a:r>
              <a:rPr lang="en-GB" sz="2000" dirty="0" smtClean="0"/>
              <a:t>This is a likely model for all agent-based (and other) socio-economic studies, not just crime.</a:t>
            </a:r>
            <a:endParaRPr lang="en-GB" sz="2000" dirty="0"/>
          </a:p>
        </p:txBody>
      </p:sp>
    </p:spTree>
    <p:extLst>
      <p:ext uri="{BB962C8B-B14F-4D97-AF65-F5344CB8AC3E}">
        <p14:creationId xmlns:p14="http://schemas.microsoft.com/office/powerpoint/2010/main" val="2206278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lstStyle/>
          <a:p>
            <a:pPr algn="r"/>
            <a:r>
              <a:rPr lang="en-GB" sz="4000" dirty="0" smtClean="0"/>
              <a:t>Individuals</a:t>
            </a:r>
            <a:endParaRPr lang="en-GB" dirty="0"/>
          </a:p>
        </p:txBody>
      </p:sp>
      <p:sp>
        <p:nvSpPr>
          <p:cNvPr id="3" name="Content Placeholder 2"/>
          <p:cNvSpPr>
            <a:spLocks noGrp="1"/>
          </p:cNvSpPr>
          <p:nvPr>
            <p:ph idx="1"/>
          </p:nvPr>
        </p:nvSpPr>
        <p:spPr>
          <a:xfrm>
            <a:off x="228600" y="2667000"/>
            <a:ext cx="8229600" cy="3992563"/>
          </a:xfrm>
        </p:spPr>
        <p:txBody>
          <a:bodyPr>
            <a:normAutofit/>
          </a:bodyPr>
          <a:lstStyle/>
          <a:p>
            <a:pPr marL="0" indent="0">
              <a:buNone/>
            </a:pPr>
            <a:r>
              <a:rPr lang="en-GB" sz="2600" dirty="0" smtClean="0"/>
              <a:t>Crime prediction: Burglar committed to crime.</a:t>
            </a:r>
          </a:p>
          <a:p>
            <a:pPr marL="0" indent="0">
              <a:buNone/>
            </a:pPr>
            <a:endParaRPr lang="en-GB" sz="2600" dirty="0" smtClean="0"/>
          </a:p>
          <a:p>
            <a:pPr marL="0" indent="0">
              <a:buNone/>
            </a:pPr>
            <a:r>
              <a:rPr lang="en-GB" sz="2600" dirty="0" smtClean="0"/>
              <a:t>Sales opportunity prediction: Pregnant woman who is trying to hide it from an abusive family.</a:t>
            </a:r>
          </a:p>
          <a:p>
            <a:pPr marL="0" indent="0">
              <a:buNone/>
            </a:pPr>
            <a:endParaRPr lang="en-GB" sz="2600" dirty="0"/>
          </a:p>
          <a:p>
            <a:pPr marL="0" indent="0">
              <a:buNone/>
            </a:pPr>
            <a:r>
              <a:rPr lang="en-GB" sz="2600" dirty="0" smtClean="0"/>
              <a:t>Do we consider one to have more rights? Which rights can we forfeit, and which can we not? If both are engaged in neutral behaviour, say buying a car, what are their rights then?</a:t>
            </a:r>
            <a:endParaRPr lang="en-GB" sz="2600" dirty="0"/>
          </a:p>
        </p:txBody>
      </p:sp>
    </p:spTree>
    <p:extLst>
      <p:ext uri="{BB962C8B-B14F-4D97-AF65-F5344CB8AC3E}">
        <p14:creationId xmlns:p14="http://schemas.microsoft.com/office/powerpoint/2010/main" val="3573915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Modelling process</a:t>
            </a:r>
            <a:endParaRPr lang="en-GB" dirty="0"/>
          </a:p>
        </p:txBody>
      </p:sp>
      <p:sp>
        <p:nvSpPr>
          <p:cNvPr id="3" name="Content Placeholder 2"/>
          <p:cNvSpPr>
            <a:spLocks noGrp="1"/>
          </p:cNvSpPr>
          <p:nvPr>
            <p:ph idx="1"/>
          </p:nvPr>
        </p:nvSpPr>
        <p:spPr>
          <a:xfrm>
            <a:off x="457200" y="2420888"/>
            <a:ext cx="8229600" cy="3705275"/>
          </a:xfrm>
        </p:spPr>
        <p:txBody>
          <a:bodyPr>
            <a:normAutofit/>
          </a:bodyPr>
          <a:lstStyle/>
          <a:p>
            <a:pPr marL="0" indent="0">
              <a:spcAft>
                <a:spcPts val="1200"/>
              </a:spcAft>
              <a:buNone/>
            </a:pPr>
            <a:r>
              <a:rPr lang="en-GB" sz="3600" dirty="0" smtClean="0"/>
              <a:t>Model inputs</a:t>
            </a:r>
          </a:p>
          <a:p>
            <a:pPr marL="0" indent="0">
              <a:spcAft>
                <a:spcPts val="1200"/>
              </a:spcAft>
              <a:buNone/>
            </a:pPr>
            <a:r>
              <a:rPr lang="en-GB" dirty="0" smtClean="0">
                <a:solidFill>
                  <a:schemeClr val="bg1">
                    <a:lumMod val="50000"/>
                  </a:schemeClr>
                </a:solidFill>
              </a:rPr>
              <a:t>Model behaviour</a:t>
            </a:r>
          </a:p>
          <a:p>
            <a:pPr marL="0" indent="0">
              <a:spcAft>
                <a:spcPts val="1200"/>
              </a:spcAft>
              <a:buNone/>
            </a:pPr>
            <a:r>
              <a:rPr lang="en-GB" sz="2800" dirty="0" smtClean="0">
                <a:solidFill>
                  <a:schemeClr val="bg1">
                    <a:lumMod val="65000"/>
                  </a:schemeClr>
                </a:solidFill>
              </a:rPr>
              <a:t>Model outputs</a:t>
            </a:r>
            <a:endParaRPr lang="en-GB" sz="2800" dirty="0">
              <a:solidFill>
                <a:schemeClr val="bg1">
                  <a:lumMod val="65000"/>
                </a:schemeClr>
              </a:solidFill>
            </a:endParaRPr>
          </a:p>
        </p:txBody>
      </p:sp>
    </p:spTree>
    <p:extLst>
      <p:ext uri="{BB962C8B-B14F-4D97-AF65-F5344CB8AC3E}">
        <p14:creationId xmlns:p14="http://schemas.microsoft.com/office/powerpoint/2010/main" val="3349785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Consent and privacy</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Classical area of concern.</a:t>
            </a:r>
            <a:endParaRPr lang="en-GB" sz="2800" dirty="0"/>
          </a:p>
        </p:txBody>
      </p:sp>
    </p:spTree>
    <p:extLst>
      <p:ext uri="{BB962C8B-B14F-4D97-AF65-F5344CB8AC3E}">
        <p14:creationId xmlns:p14="http://schemas.microsoft.com/office/powerpoint/2010/main" val="3962651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5334000" cy="3657600"/>
          </a:xfrm>
        </p:spPr>
        <p:txBody>
          <a:bodyPr>
            <a:normAutofit/>
          </a:bodyPr>
          <a:lstStyle/>
          <a:p>
            <a:pPr marL="0" indent="0">
              <a:buNone/>
            </a:pPr>
            <a:r>
              <a:rPr lang="en-GB" sz="2800" dirty="0" err="1" smtClean="0"/>
              <a:t>Ars</a:t>
            </a:r>
            <a:r>
              <a:rPr lang="en-GB" sz="2800" dirty="0" smtClean="0"/>
              <a:t> </a:t>
            </a:r>
            <a:r>
              <a:rPr lang="en-GB" sz="2800" dirty="0" err="1" smtClean="0"/>
              <a:t>Technica</a:t>
            </a:r>
            <a:r>
              <a:rPr lang="en-GB" sz="2800" dirty="0" smtClean="0"/>
              <a:t> (May 2015)</a:t>
            </a:r>
          </a:p>
          <a:p>
            <a:pPr marL="0" indent="0">
              <a:buNone/>
            </a:pPr>
            <a:endParaRPr lang="en-GB" sz="2800" dirty="0" smtClean="0"/>
          </a:p>
          <a:p>
            <a:pPr marL="0" indent="0">
              <a:buNone/>
            </a:pPr>
            <a:r>
              <a:rPr lang="en-GB" sz="2800" dirty="0" smtClean="0"/>
              <a:t>A sales executive claims she was fired after she uninstalled an </a:t>
            </a:r>
            <a:r>
              <a:rPr lang="en-GB" sz="2800" dirty="0" err="1" smtClean="0"/>
              <a:t>Xora</a:t>
            </a:r>
            <a:r>
              <a:rPr lang="en-GB" sz="2800" dirty="0" smtClean="0"/>
              <a:t> app that allowed her company to track her out of office hours.</a:t>
            </a:r>
          </a:p>
        </p:txBody>
      </p:sp>
      <p:sp>
        <p:nvSpPr>
          <p:cNvPr id="4" name="TextBox 3"/>
          <p:cNvSpPr txBox="1"/>
          <p:nvPr/>
        </p:nvSpPr>
        <p:spPr>
          <a:xfrm>
            <a:off x="228600" y="4752975"/>
            <a:ext cx="8610599" cy="2092881"/>
          </a:xfrm>
          <a:prstGeom prst="rect">
            <a:avLst/>
          </a:prstGeom>
          <a:noFill/>
        </p:spPr>
        <p:txBody>
          <a:bodyPr wrap="square" rtlCol="0">
            <a:spAutoFit/>
          </a:bodyPr>
          <a:lstStyle/>
          <a:p>
            <a:r>
              <a:rPr lang="en-GB" sz="2800" dirty="0" smtClean="0"/>
              <a:t>“[</a:t>
            </a:r>
            <a:r>
              <a:rPr lang="en-GB" sz="2800" dirty="0"/>
              <a:t>Her boss] admitted that employees would be monitored while off duty and bragged that he knew how fast she was driving at specific moments ever since she installed the app on her phone.”</a:t>
            </a:r>
          </a:p>
          <a:p>
            <a:endParaRPr lang="en-GB" dirty="0"/>
          </a:p>
        </p:txBody>
      </p:sp>
    </p:spTree>
    <p:extLst>
      <p:ext uri="{BB962C8B-B14F-4D97-AF65-F5344CB8AC3E}">
        <p14:creationId xmlns:p14="http://schemas.microsoft.com/office/powerpoint/2010/main" val="3081243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Consent and privacy</a:t>
            </a:r>
            <a:endParaRPr lang="en-GB" dirty="0"/>
          </a:p>
        </p:txBody>
      </p:sp>
      <p:sp>
        <p:nvSpPr>
          <p:cNvPr id="3" name="Content Placeholder 2"/>
          <p:cNvSpPr>
            <a:spLocks noGrp="1"/>
          </p:cNvSpPr>
          <p:nvPr>
            <p:ph idx="1"/>
          </p:nvPr>
        </p:nvSpPr>
        <p:spPr/>
        <p:txBody>
          <a:bodyPr/>
          <a:lstStyle/>
          <a:p>
            <a:pPr marL="0" indent="0">
              <a:buNone/>
            </a:pPr>
            <a:r>
              <a:rPr lang="en-GB" sz="2800" dirty="0" smtClean="0"/>
              <a:t>Classical area of concern.</a:t>
            </a:r>
          </a:p>
          <a:p>
            <a:pPr marL="0" indent="0">
              <a:buNone/>
            </a:pPr>
            <a:endParaRPr lang="en-GB" sz="2800" dirty="0"/>
          </a:p>
          <a:p>
            <a:pPr marL="0" indent="0">
              <a:buNone/>
            </a:pPr>
            <a:r>
              <a:rPr lang="en-GB" sz="2800" dirty="0" smtClean="0"/>
              <a:t>We consider ourselves to have a right to choose which data is collected.</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813561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011616" cy="5701691"/>
          </a:xfrm>
        </p:spPr>
        <p:txBody>
          <a:bodyPr>
            <a:normAutofit/>
          </a:bodyPr>
          <a:lstStyle/>
          <a:p>
            <a:pPr marL="0" indent="0">
              <a:buNone/>
            </a:pPr>
            <a:r>
              <a:rPr lang="en-GB" sz="2800" dirty="0" smtClean="0"/>
              <a:t>LA Times (Jan 2014)</a:t>
            </a:r>
          </a:p>
          <a:p>
            <a:pPr marL="0" indent="0">
              <a:buNone/>
            </a:pPr>
            <a:r>
              <a:rPr lang="en-GB" sz="2800" dirty="0" smtClean="0"/>
              <a:t>Customer </a:t>
            </a:r>
            <a:r>
              <a:rPr lang="en-GB" sz="2800" dirty="0"/>
              <a:t>of </a:t>
            </a:r>
            <a:r>
              <a:rPr lang="en-GB" sz="2800" dirty="0" smtClean="0"/>
              <a:t>OfficeMax gets junk mail disclosing how much information </a:t>
            </a:r>
            <a:r>
              <a:rPr lang="en-GB" sz="2800" dirty="0"/>
              <a:t> </a:t>
            </a:r>
            <a:r>
              <a:rPr lang="en-GB" sz="2800" dirty="0" smtClean="0"/>
              <a:t>is being collected about him</a:t>
            </a:r>
            <a:r>
              <a:rPr lang="en-GB" sz="2800" dirty="0" smtClean="0"/>
              <a:t>. On the envelope he is described as “Mike Seay, Daughter Killed in Car Crash, Or Current Business”</a:t>
            </a:r>
            <a:endParaRPr lang="en-GB" sz="2800" dirty="0" smtClean="0"/>
          </a:p>
        </p:txBody>
      </p:sp>
      <p:sp>
        <p:nvSpPr>
          <p:cNvPr id="4" name="Rectangle 3"/>
          <p:cNvSpPr/>
          <p:nvPr/>
        </p:nvSpPr>
        <p:spPr>
          <a:xfrm>
            <a:off x="304800" y="4149080"/>
            <a:ext cx="8735888" cy="1815882"/>
          </a:xfrm>
          <a:prstGeom prst="rect">
            <a:avLst/>
          </a:prstGeom>
        </p:spPr>
        <p:txBody>
          <a:bodyPr wrap="square">
            <a:spAutoFit/>
          </a:bodyPr>
          <a:lstStyle/>
          <a:p>
            <a:r>
              <a:rPr lang="en-GB" sz="2800" dirty="0" smtClean="0"/>
              <a:t>“…in </a:t>
            </a:r>
            <a:r>
              <a:rPr lang="en-GB" sz="2800" dirty="0"/>
              <a:t>a world where bits of personal data are mined from customers and silently sold off and shuffled among corporations, </a:t>
            </a:r>
            <a:r>
              <a:rPr lang="en-GB" sz="2800" dirty="0" smtClean="0"/>
              <a:t>Seay appears </a:t>
            </a:r>
            <a:r>
              <a:rPr lang="en-GB" sz="2800" dirty="0"/>
              <a:t>to be the victim of some marketing gone horribly wrong.”</a:t>
            </a:r>
          </a:p>
        </p:txBody>
      </p:sp>
    </p:spTree>
    <p:extLst>
      <p:ext uri="{BB962C8B-B14F-4D97-AF65-F5344CB8AC3E}">
        <p14:creationId xmlns:p14="http://schemas.microsoft.com/office/powerpoint/2010/main" val="4182355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Consent and privacy</a:t>
            </a:r>
            <a:endParaRPr lang="en-GB" dirty="0"/>
          </a:p>
        </p:txBody>
      </p:sp>
      <p:sp>
        <p:nvSpPr>
          <p:cNvPr id="3" name="Content Placeholder 2"/>
          <p:cNvSpPr>
            <a:spLocks noGrp="1"/>
          </p:cNvSpPr>
          <p:nvPr>
            <p:ph idx="1"/>
          </p:nvPr>
        </p:nvSpPr>
        <p:spPr/>
        <p:txBody>
          <a:bodyPr/>
          <a:lstStyle/>
          <a:p>
            <a:pPr marL="0" indent="0">
              <a:buNone/>
            </a:pPr>
            <a:r>
              <a:rPr lang="en-GB" sz="2800" dirty="0" smtClean="0"/>
              <a:t>Classical area of concern.</a:t>
            </a:r>
          </a:p>
          <a:p>
            <a:pPr marL="0" indent="0">
              <a:buNone/>
            </a:pPr>
            <a:endParaRPr lang="en-GB" sz="2800" dirty="0"/>
          </a:p>
          <a:p>
            <a:pPr marL="0" indent="0">
              <a:buNone/>
            </a:pPr>
            <a:r>
              <a:rPr lang="en-GB" sz="2800" dirty="0" smtClean="0"/>
              <a:t>We consider ourselves to have a right to choose which data is collected.</a:t>
            </a:r>
          </a:p>
          <a:p>
            <a:pPr marL="0" indent="0">
              <a:buNone/>
            </a:pPr>
            <a:endParaRPr lang="en-GB" sz="2800" dirty="0" smtClean="0"/>
          </a:p>
          <a:p>
            <a:pPr marL="0" indent="0">
              <a:buNone/>
            </a:pPr>
            <a:r>
              <a:rPr lang="en-GB" sz="2800" dirty="0" smtClean="0"/>
              <a:t>We consider ourselves to have a right to choose how data is used.</a:t>
            </a:r>
          </a:p>
          <a:p>
            <a:pPr marL="0" indent="0">
              <a:buNone/>
            </a:pPr>
            <a:endParaRPr lang="en-GB" dirty="0"/>
          </a:p>
        </p:txBody>
      </p:sp>
    </p:spTree>
    <p:extLst>
      <p:ext uri="{BB962C8B-B14F-4D97-AF65-F5344CB8AC3E}">
        <p14:creationId xmlns:p14="http://schemas.microsoft.com/office/powerpoint/2010/main" val="375673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algn="r"/>
            <a:r>
              <a:rPr lang="en-GB" sz="4000" dirty="0" smtClean="0"/>
              <a:t>Input data</a:t>
            </a:r>
            <a:endParaRPr lang="en-GB" sz="4000" dirty="0"/>
          </a:p>
        </p:txBody>
      </p:sp>
      <p:sp>
        <p:nvSpPr>
          <p:cNvPr id="3" name="Rectangle 2"/>
          <p:cNvSpPr/>
          <p:nvPr/>
        </p:nvSpPr>
        <p:spPr>
          <a:xfrm>
            <a:off x="323528" y="908720"/>
            <a:ext cx="8424936" cy="5647700"/>
          </a:xfrm>
          <a:prstGeom prst="rect">
            <a:avLst/>
          </a:prstGeom>
        </p:spPr>
        <p:txBody>
          <a:bodyPr wrap="square">
            <a:spAutoFit/>
          </a:bodyPr>
          <a:lstStyle/>
          <a:p>
            <a:r>
              <a:rPr lang="en-GB" sz="2400" dirty="0" smtClean="0"/>
              <a:t>A first sweep might distinguish:</a:t>
            </a:r>
          </a:p>
          <a:p>
            <a:endParaRPr lang="en-GB" sz="2400" dirty="0"/>
          </a:p>
          <a:p>
            <a:pPr marL="342900" lvl="0" indent="-342900">
              <a:spcAft>
                <a:spcPts val="600"/>
              </a:spcAft>
              <a:buFont typeface="+mj-lt"/>
              <a:buAutoNum type="arabicPeriod"/>
            </a:pPr>
            <a:r>
              <a:rPr lang="en-GB" sz="2400" dirty="0"/>
              <a:t>Data volunteered for the exact purposes of the model.</a:t>
            </a:r>
          </a:p>
          <a:p>
            <a:pPr marL="342900" lvl="0" indent="-342900">
              <a:spcAft>
                <a:spcPts val="600"/>
              </a:spcAft>
              <a:buFont typeface="+mj-lt"/>
              <a:buAutoNum type="arabicPeriod"/>
            </a:pPr>
            <a:r>
              <a:rPr lang="en-GB" sz="2400" dirty="0"/>
              <a:t>Data casually volunteered for another purpose or to secure access to services.</a:t>
            </a:r>
          </a:p>
          <a:p>
            <a:pPr marL="342900" lvl="0" indent="-342900">
              <a:spcAft>
                <a:spcPts val="600"/>
              </a:spcAft>
              <a:buFont typeface="+mj-lt"/>
              <a:buAutoNum type="arabicPeriod"/>
            </a:pPr>
            <a:r>
              <a:rPr lang="en-GB" sz="2400" dirty="0"/>
              <a:t>Data volunteered for another purpose and explicitly not for modelling.</a:t>
            </a:r>
          </a:p>
          <a:p>
            <a:pPr marL="342900" lvl="0" indent="-342900">
              <a:spcAft>
                <a:spcPts val="600"/>
              </a:spcAft>
              <a:buFont typeface="+mj-lt"/>
              <a:buAutoNum type="arabicPeriod"/>
            </a:pPr>
            <a:r>
              <a:rPr lang="en-GB" sz="2400" dirty="0"/>
              <a:t>Data not volunteered but collected covertly.</a:t>
            </a:r>
          </a:p>
          <a:p>
            <a:pPr marL="342900" lvl="0" indent="-342900">
              <a:spcAft>
                <a:spcPts val="600"/>
              </a:spcAft>
              <a:buFont typeface="+mj-lt"/>
              <a:buAutoNum type="arabicPeriod"/>
            </a:pPr>
            <a:r>
              <a:rPr lang="en-GB" sz="2400" dirty="0"/>
              <a:t>Data obtained by force</a:t>
            </a:r>
            <a:r>
              <a:rPr lang="en-GB" sz="2400" dirty="0" smtClean="0"/>
              <a:t>.</a:t>
            </a:r>
          </a:p>
          <a:p>
            <a:pPr lvl="0"/>
            <a:endParaRPr lang="en-GB" sz="2400" dirty="0"/>
          </a:p>
          <a:p>
            <a:r>
              <a:rPr lang="en-GB" sz="2400" dirty="0"/>
              <a:t>At present, it is unclear to what degree society might wish to distinguish between (1) and (2</a:t>
            </a:r>
            <a:r>
              <a:rPr lang="en-GB" sz="2400" dirty="0" smtClean="0"/>
              <a:t>) but cases like the two discussed are starting to outline the ground – which is, essentially “is it creepy?” vs. “consent desensitisation”. </a:t>
            </a:r>
            <a:endParaRPr lang="en-GB" sz="2400" dirty="0"/>
          </a:p>
        </p:txBody>
      </p:sp>
    </p:spTree>
    <p:extLst>
      <p:ext uri="{BB962C8B-B14F-4D97-AF65-F5344CB8AC3E}">
        <p14:creationId xmlns:p14="http://schemas.microsoft.com/office/powerpoint/2010/main" val="383149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5472608" cy="4525963"/>
          </a:xfrm>
        </p:spPr>
        <p:txBody>
          <a:bodyPr>
            <a:normAutofit/>
          </a:bodyPr>
          <a:lstStyle/>
          <a:p>
            <a:pPr marL="0" indent="0">
              <a:buNone/>
            </a:pPr>
            <a:endParaRPr lang="en-GB" sz="2800" dirty="0" smtClean="0"/>
          </a:p>
          <a:p>
            <a:pPr marL="0" indent="0">
              <a:spcAft>
                <a:spcPts val="1200"/>
              </a:spcAft>
              <a:buNone/>
            </a:pPr>
            <a:r>
              <a:rPr lang="en-GB" sz="2800" dirty="0"/>
              <a:t>I</a:t>
            </a:r>
            <a:r>
              <a:rPr lang="en-GB" sz="2800" dirty="0" smtClean="0"/>
              <a:t>ndividual level.</a:t>
            </a:r>
          </a:p>
          <a:p>
            <a:pPr marL="0" indent="0">
              <a:spcAft>
                <a:spcPts val="1200"/>
              </a:spcAft>
              <a:buNone/>
            </a:pPr>
            <a:r>
              <a:rPr lang="en-GB" sz="2800" dirty="0"/>
              <a:t>A</a:t>
            </a:r>
            <a:r>
              <a:rPr lang="en-GB" sz="2800" dirty="0" smtClean="0"/>
              <a:t>gents interact with environment and each other.</a:t>
            </a:r>
          </a:p>
          <a:p>
            <a:pPr marL="0" indent="0">
              <a:spcAft>
                <a:spcPts val="1200"/>
              </a:spcAft>
              <a:buNone/>
            </a:pPr>
            <a:r>
              <a:rPr lang="en-GB" sz="2800" dirty="0"/>
              <a:t>M</a:t>
            </a:r>
            <a:r>
              <a:rPr lang="en-GB" sz="2800" dirty="0" smtClean="0"/>
              <a:t>odel behaviour and decision making.</a:t>
            </a:r>
          </a:p>
          <a:p>
            <a:pPr marL="0" indent="0">
              <a:buNone/>
            </a:pPr>
            <a:endParaRPr lang="en-GB" dirty="0"/>
          </a:p>
        </p:txBody>
      </p:sp>
      <p:sp>
        <p:nvSpPr>
          <p:cNvPr id="4" name="Rectangle 3"/>
          <p:cNvSpPr/>
          <p:nvPr/>
        </p:nvSpPr>
        <p:spPr>
          <a:xfrm>
            <a:off x="3923928" y="260648"/>
            <a:ext cx="4919616" cy="769441"/>
          </a:xfrm>
          <a:prstGeom prst="rect">
            <a:avLst/>
          </a:prstGeom>
        </p:spPr>
        <p:txBody>
          <a:bodyPr wrap="none">
            <a:spAutoFit/>
          </a:bodyPr>
          <a:lstStyle/>
          <a:p>
            <a:r>
              <a:rPr lang="en-GB" sz="4400" dirty="0" smtClean="0"/>
              <a:t>Agent-Based Models</a:t>
            </a:r>
          </a:p>
        </p:txBody>
      </p:sp>
      <p:graphicFrame>
        <p:nvGraphicFramePr>
          <p:cNvPr id="6" name="Object 5"/>
          <p:cNvGraphicFramePr>
            <a:graphicFrameLocks noChangeAspect="1"/>
          </p:cNvGraphicFramePr>
          <p:nvPr>
            <p:extLst>
              <p:ext uri="{D42A27DB-BD31-4B8C-83A1-F6EECF244321}">
                <p14:modId xmlns:p14="http://schemas.microsoft.com/office/powerpoint/2010/main" val="214231387"/>
              </p:ext>
            </p:extLst>
          </p:nvPr>
        </p:nvGraphicFramePr>
        <p:xfrm>
          <a:off x="6300192" y="4221088"/>
          <a:ext cx="2680839" cy="2297187"/>
        </p:xfrm>
        <a:graphic>
          <a:graphicData uri="http://schemas.openxmlformats.org/presentationml/2006/ole">
            <mc:AlternateContent xmlns:mc="http://schemas.openxmlformats.org/markup-compatibility/2006">
              <mc:Choice xmlns:v="urn:schemas-microsoft-com:vml" Requires="v">
                <p:oleObj spid="_x0000_s3152" name="Photo Editor Photo" r:id="rId4" imgW="2187130" imgH="1874682" progId="MSPhotoEd.3">
                  <p:embed/>
                </p:oleObj>
              </mc:Choice>
              <mc:Fallback>
                <p:oleObj name="Photo Editor Photo" r:id="rId4" imgW="2187130" imgH="1874682"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221088"/>
                        <a:ext cx="2680839" cy="2297187"/>
                      </a:xfrm>
                      <a:prstGeom prst="rect">
                        <a:avLst/>
                      </a:prstGeom>
                      <a:noFill/>
                      <a:ln w="38100">
                        <a:solidFill>
                          <a:schemeClr val="accent1"/>
                        </a:solidFill>
                        <a:miter lim="800000"/>
                        <a:headEnd/>
                        <a:tailEnd/>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1749637"/>
              </p:ext>
            </p:extLst>
          </p:nvPr>
        </p:nvGraphicFramePr>
        <p:xfrm>
          <a:off x="6300192" y="1916832"/>
          <a:ext cx="2678831" cy="2304256"/>
        </p:xfrm>
        <a:graphic>
          <a:graphicData uri="http://schemas.openxmlformats.org/presentationml/2006/ole">
            <mc:AlternateContent xmlns:mc="http://schemas.openxmlformats.org/markup-compatibility/2006">
              <mc:Choice xmlns:v="urn:schemas-microsoft-com:vml" Requires="v">
                <p:oleObj spid="_x0000_s3153" name="Photo Editor Photo" r:id="rId6" imgW="3048264" imgH="2286198" progId="MSPhotoEd.3">
                  <p:embed/>
                </p:oleObj>
              </mc:Choice>
              <mc:Fallback>
                <p:oleObj name="Photo Editor Photo" r:id="rId6" imgW="3048264" imgH="2286198"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916832"/>
                        <a:ext cx="2678831" cy="2304256"/>
                      </a:xfrm>
                      <a:prstGeom prst="rect">
                        <a:avLst/>
                      </a:prstGeom>
                      <a:noFill/>
                      <a:ln w="38100">
                        <a:solidFill>
                          <a:schemeClr val="accent1"/>
                        </a:solidFill>
                        <a:miter lim="800000"/>
                        <a:headEnd/>
                        <a:tailEnd/>
                      </a:ln>
                      <a:effectLst/>
                    </p:spPr>
                  </p:pic>
                </p:oleObj>
              </mc:Fallback>
            </mc:AlternateContent>
          </a:graphicData>
        </a:graphic>
      </p:graphicFrame>
    </p:spTree>
    <p:extLst>
      <p:ext uri="{BB962C8B-B14F-4D97-AF65-F5344CB8AC3E}">
        <p14:creationId xmlns:p14="http://schemas.microsoft.com/office/powerpoint/2010/main" val="1862548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568952" cy="5472608"/>
          </a:xfrm>
        </p:spPr>
        <p:txBody>
          <a:bodyPr>
            <a:normAutofit fontScale="55000" lnSpcReduction="20000"/>
          </a:bodyPr>
          <a:lstStyle/>
          <a:p>
            <a:pPr marL="0" indent="0">
              <a:spcBef>
                <a:spcPts val="0"/>
              </a:spcBef>
              <a:spcAft>
                <a:spcPts val="600"/>
              </a:spcAft>
              <a:buNone/>
            </a:pPr>
            <a:endParaRPr lang="en-GB" sz="4400" dirty="0" smtClean="0"/>
          </a:p>
          <a:p>
            <a:pPr marL="0" indent="0">
              <a:spcBef>
                <a:spcPts val="0"/>
              </a:spcBef>
              <a:spcAft>
                <a:spcPts val="600"/>
              </a:spcAft>
              <a:buNone/>
            </a:pPr>
            <a:r>
              <a:rPr lang="en-GB" sz="4400" dirty="0" smtClean="0"/>
              <a:t>We might not be able to predict all the data uses now.</a:t>
            </a:r>
          </a:p>
          <a:p>
            <a:pPr marL="0" indent="0">
              <a:spcBef>
                <a:spcPts val="0"/>
              </a:spcBef>
              <a:spcAft>
                <a:spcPts val="600"/>
              </a:spcAft>
              <a:buNone/>
            </a:pPr>
            <a:endParaRPr lang="en-GB" sz="4400" dirty="0" smtClean="0"/>
          </a:p>
          <a:p>
            <a:pPr marL="400050" lvl="1" indent="0">
              <a:spcBef>
                <a:spcPts val="0"/>
              </a:spcBef>
              <a:spcAft>
                <a:spcPts val="600"/>
              </a:spcAft>
              <a:buNone/>
            </a:pPr>
            <a:r>
              <a:rPr lang="en-GB" sz="4400" dirty="0"/>
              <a:t>Most obvious in the case of using pre-internet personal data: people talking with friends or within a small geographical area prior to the internet may now adjust their data-release behaviour in light of the potential spread of information and its use. </a:t>
            </a:r>
          </a:p>
          <a:p>
            <a:pPr marL="0" indent="0">
              <a:spcBef>
                <a:spcPts val="0"/>
              </a:spcBef>
              <a:spcAft>
                <a:spcPts val="600"/>
              </a:spcAft>
              <a:buNone/>
            </a:pPr>
            <a:endParaRPr lang="en-GB" sz="4400" dirty="0" smtClean="0"/>
          </a:p>
          <a:p>
            <a:pPr marL="0" indent="0">
              <a:spcBef>
                <a:spcPts val="0"/>
              </a:spcBef>
              <a:spcAft>
                <a:spcPts val="600"/>
              </a:spcAft>
              <a:buNone/>
            </a:pPr>
            <a:r>
              <a:rPr lang="en-GB" sz="4400" dirty="0" smtClean="0"/>
              <a:t>People’s </a:t>
            </a:r>
            <a:r>
              <a:rPr lang="en-GB" sz="4400" dirty="0"/>
              <a:t>ability to make informed judgements on the potential use of data in the past was limited and this should be taken into </a:t>
            </a:r>
            <a:r>
              <a:rPr lang="en-GB" sz="4400" dirty="0" smtClean="0"/>
              <a:t>account.</a:t>
            </a:r>
          </a:p>
          <a:p>
            <a:pPr marL="0" indent="0">
              <a:spcBef>
                <a:spcPts val="0"/>
              </a:spcBef>
              <a:spcAft>
                <a:spcPts val="600"/>
              </a:spcAft>
              <a:buNone/>
            </a:pPr>
            <a:endParaRPr lang="en-GB" sz="4400" dirty="0" smtClean="0"/>
          </a:p>
          <a:p>
            <a:pPr marL="0" indent="0">
              <a:spcBef>
                <a:spcPts val="0"/>
              </a:spcBef>
              <a:spcAft>
                <a:spcPts val="600"/>
              </a:spcAft>
              <a:buNone/>
            </a:pPr>
            <a:r>
              <a:rPr lang="en-GB" sz="4400" dirty="0" smtClean="0"/>
              <a:t>Yet </a:t>
            </a:r>
            <a:r>
              <a:rPr lang="en-GB" sz="4400" dirty="0"/>
              <a:t>how do any of us know what uses the future may hold? </a:t>
            </a:r>
            <a:r>
              <a:rPr lang="en-GB" sz="4400" dirty="0" smtClean="0"/>
              <a:t>Limited </a:t>
            </a:r>
            <a:r>
              <a:rPr lang="en-GB" sz="4400" dirty="0"/>
              <a:t>the uses of historical (i.e. all) data to only uses predictable at the time of release nevertheless seems counter-productive.  </a:t>
            </a:r>
          </a:p>
          <a:p>
            <a:pPr marL="0" indent="0">
              <a:buNone/>
            </a:pPr>
            <a:endParaRPr lang="en-GB" dirty="0"/>
          </a:p>
        </p:txBody>
      </p:sp>
      <p:sp>
        <p:nvSpPr>
          <p:cNvPr id="4" name="Title 1"/>
          <p:cNvSpPr>
            <a:spLocks noGrp="1"/>
          </p:cNvSpPr>
          <p:nvPr>
            <p:ph type="title"/>
          </p:nvPr>
        </p:nvSpPr>
        <p:spPr>
          <a:xfrm>
            <a:off x="609600" y="228600"/>
            <a:ext cx="8229600" cy="1143000"/>
          </a:xfrm>
        </p:spPr>
        <p:txBody>
          <a:bodyPr>
            <a:normAutofit/>
          </a:bodyPr>
          <a:lstStyle/>
          <a:p>
            <a:pPr marL="0" indent="0" algn="r">
              <a:spcBef>
                <a:spcPts val="0"/>
              </a:spcBef>
              <a:spcAft>
                <a:spcPts val="600"/>
              </a:spcAft>
            </a:pPr>
            <a:r>
              <a:rPr lang="en-GB" sz="4000" dirty="0" smtClean="0"/>
              <a:t>Issue not temporally stable</a:t>
            </a:r>
          </a:p>
        </p:txBody>
      </p:sp>
    </p:spTree>
    <p:extLst>
      <p:ext uri="{BB962C8B-B14F-4D97-AF65-F5344CB8AC3E}">
        <p14:creationId xmlns:p14="http://schemas.microsoft.com/office/powerpoint/2010/main" val="3000684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Input data</a:t>
            </a:r>
            <a:endParaRPr lang="en-GB" dirty="0"/>
          </a:p>
        </p:txBody>
      </p:sp>
      <p:sp>
        <p:nvSpPr>
          <p:cNvPr id="3" name="Content Placeholder 2"/>
          <p:cNvSpPr>
            <a:spLocks noGrp="1"/>
          </p:cNvSpPr>
          <p:nvPr>
            <p:ph idx="1"/>
          </p:nvPr>
        </p:nvSpPr>
        <p:spPr>
          <a:xfrm>
            <a:off x="251520" y="2420888"/>
            <a:ext cx="8640960" cy="3705275"/>
          </a:xfrm>
        </p:spPr>
        <p:txBody>
          <a:bodyPr>
            <a:normAutofit/>
          </a:bodyPr>
          <a:lstStyle/>
          <a:p>
            <a:pPr marL="0" indent="0">
              <a:buNone/>
            </a:pPr>
            <a:r>
              <a:rPr lang="en-GB" sz="2800" dirty="0" smtClean="0"/>
              <a:t>In addition, it is often not clear to people that data can be combined to their detriment.</a:t>
            </a:r>
            <a:endParaRPr lang="en-GB" sz="2800" dirty="0"/>
          </a:p>
        </p:txBody>
      </p:sp>
    </p:spTree>
    <p:extLst>
      <p:ext uri="{BB962C8B-B14F-4D97-AF65-F5344CB8AC3E}">
        <p14:creationId xmlns:p14="http://schemas.microsoft.com/office/powerpoint/2010/main" val="1819271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3962400" cy="5486400"/>
          </a:xfrm>
        </p:spPr>
        <p:txBody>
          <a:bodyPr/>
          <a:lstStyle/>
          <a:p>
            <a:pPr marL="0" indent="0">
              <a:buNone/>
            </a:pPr>
            <a:r>
              <a:rPr lang="en-GB" sz="2800" dirty="0" smtClean="0"/>
              <a:t>Uber</a:t>
            </a:r>
            <a:r>
              <a:rPr lang="en-GB" sz="2800" dirty="0"/>
              <a:t> </a:t>
            </a:r>
            <a:r>
              <a:rPr lang="en-GB" sz="2800" dirty="0" smtClean="0"/>
              <a:t>(Mar 2012) “Rides of Glory”</a:t>
            </a:r>
          </a:p>
          <a:p>
            <a:pPr marL="0" indent="0">
              <a:buNone/>
            </a:pPr>
            <a:endParaRPr lang="en-GB" dirty="0" smtClean="0"/>
          </a:p>
          <a:p>
            <a:pPr marL="0" indent="0">
              <a:buNone/>
            </a:pPr>
            <a:endParaRPr lang="en-GB" dirty="0" smtClean="0"/>
          </a:p>
          <a:p>
            <a:pPr marL="0" indent="0">
              <a:buNone/>
            </a:pPr>
            <a:r>
              <a:rPr lang="en-GB" sz="2800" dirty="0" smtClean="0"/>
              <a:t>People who took rides between 10pm and 4pm Friday/Saturday, and then a ride away from this area the following morning. </a:t>
            </a:r>
            <a:endParaRPr lang="en-GB" sz="2800" dirty="0"/>
          </a:p>
        </p:txBody>
      </p:sp>
    </p:spTree>
    <p:extLst>
      <p:ext uri="{BB962C8B-B14F-4D97-AF65-F5344CB8AC3E}">
        <p14:creationId xmlns:p14="http://schemas.microsoft.com/office/powerpoint/2010/main" val="450167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lnSpcReduction="10000"/>
          </a:bodyPr>
          <a:lstStyle/>
          <a:p>
            <a:pPr marL="0" indent="0">
              <a:buNone/>
            </a:pPr>
            <a:r>
              <a:rPr lang="en-GB" sz="2400" dirty="0"/>
              <a:t>Anthony </a:t>
            </a:r>
            <a:r>
              <a:rPr lang="en-GB" sz="2400" dirty="0" err="1"/>
              <a:t>Tockar</a:t>
            </a:r>
            <a:r>
              <a:rPr lang="en-GB" sz="2400" dirty="0"/>
              <a:t>, </a:t>
            </a:r>
            <a:r>
              <a:rPr lang="en-GB" sz="2400" dirty="0" err="1"/>
              <a:t>Neustar</a:t>
            </a:r>
            <a:r>
              <a:rPr lang="en-GB" sz="2400" dirty="0"/>
              <a:t> </a:t>
            </a:r>
            <a:r>
              <a:rPr lang="en-GB" sz="2400" dirty="0" smtClean="0"/>
              <a:t>Research (Sept 2014) NYC </a:t>
            </a:r>
            <a:r>
              <a:rPr lang="en-GB" sz="2400" dirty="0"/>
              <a:t>Taxi and Limousine </a:t>
            </a:r>
            <a:r>
              <a:rPr lang="en-GB" sz="2400" dirty="0" smtClean="0"/>
              <a:t>Commission released 2013 taxi rides analysis</a:t>
            </a:r>
          </a:p>
          <a:p>
            <a:pPr marL="0" indent="0">
              <a:buNone/>
            </a:pPr>
            <a:endParaRPr lang="en-GB" sz="2400" dirty="0" smtClean="0"/>
          </a:p>
          <a:p>
            <a:pPr marL="0" indent="0">
              <a:buNone/>
            </a:pPr>
            <a:r>
              <a:rPr lang="en-GB" sz="2400" dirty="0" smtClean="0"/>
              <a:t>Track known famous users.</a:t>
            </a: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smtClean="0"/>
          </a:p>
          <a:p>
            <a:pPr marL="0" indent="0" algn="just">
              <a:buNone/>
            </a:pPr>
            <a:endParaRPr lang="en-GB" sz="2400" dirty="0" smtClean="0"/>
          </a:p>
          <a:p>
            <a:pPr marL="0" indent="0" algn="just">
              <a:buNone/>
            </a:pPr>
            <a:r>
              <a:rPr lang="en-GB" sz="2400" dirty="0" smtClean="0"/>
              <a:t>Also Larry </a:t>
            </a:r>
            <a:r>
              <a:rPr lang="en-GB" sz="2400" dirty="0"/>
              <a:t>Flynt’s Hustler Club users “only one of the 5 likely drop-off addresses was inhabited; a search for that address revealed its resident’s name... Using websites like </a:t>
            </a:r>
            <a:r>
              <a:rPr lang="en-GB" sz="2400" dirty="0" err="1"/>
              <a:t>Spokeo</a:t>
            </a:r>
            <a:r>
              <a:rPr lang="en-GB" sz="2400" dirty="0"/>
              <a:t> and Facebook, I was also able to find out his property value, ethnicity, relationship status, court records and even a profile </a:t>
            </a:r>
            <a:r>
              <a:rPr lang="en-GB" sz="2400" dirty="0" smtClean="0"/>
              <a:t>picture…”</a:t>
            </a:r>
            <a:endParaRPr lang="en-GB" sz="2400" dirty="0"/>
          </a:p>
          <a:p>
            <a:endParaRPr lang="en-GB" sz="2400" dirty="0" smtClean="0"/>
          </a:p>
        </p:txBody>
      </p:sp>
    </p:spTree>
    <p:extLst>
      <p:ext uri="{BB962C8B-B14F-4D97-AF65-F5344CB8AC3E}">
        <p14:creationId xmlns:p14="http://schemas.microsoft.com/office/powerpoint/2010/main" val="3117572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Axiomatic rights</a:t>
            </a:r>
            <a:endParaRPr lang="en-GB" dirty="0"/>
          </a:p>
        </p:txBody>
      </p:sp>
      <p:sp>
        <p:nvSpPr>
          <p:cNvPr id="3" name="Content Placeholder 2"/>
          <p:cNvSpPr>
            <a:spLocks noGrp="1"/>
          </p:cNvSpPr>
          <p:nvPr>
            <p:ph idx="1"/>
          </p:nvPr>
        </p:nvSpPr>
        <p:spPr>
          <a:xfrm>
            <a:off x="323528" y="1484784"/>
            <a:ext cx="8568952" cy="5256584"/>
          </a:xfrm>
        </p:spPr>
        <p:txBody>
          <a:bodyPr>
            <a:normAutofit fontScale="62500" lnSpcReduction="20000"/>
          </a:bodyPr>
          <a:lstStyle/>
          <a:p>
            <a:pPr marL="0" lvl="0" indent="0">
              <a:buNone/>
            </a:pPr>
            <a:r>
              <a:rPr lang="en-GB" sz="3400" dirty="0" smtClean="0"/>
              <a:t>A more nuanced approach might consider the rights underlying consent:</a:t>
            </a:r>
          </a:p>
          <a:p>
            <a:pPr marL="0" lvl="0" indent="0">
              <a:buNone/>
            </a:pPr>
            <a:endParaRPr lang="en-GB" sz="3400" dirty="0" smtClean="0"/>
          </a:p>
          <a:p>
            <a:pPr marL="514350" lvl="0" indent="-514350">
              <a:spcAft>
                <a:spcPts val="600"/>
              </a:spcAft>
              <a:buFont typeface="+mj-lt"/>
              <a:buAutoNum type="alphaLcParenR"/>
            </a:pPr>
            <a:r>
              <a:rPr lang="en-GB" sz="3400" dirty="0" smtClean="0"/>
              <a:t>The </a:t>
            </a:r>
            <a:r>
              <a:rPr lang="en-GB" sz="3400" dirty="0"/>
              <a:t>right to privacy and secrecy (for example of behaviour that is not illegal, but which society has mixed views on).</a:t>
            </a:r>
          </a:p>
          <a:p>
            <a:pPr marL="514350" lvl="0" indent="-514350">
              <a:spcAft>
                <a:spcPts val="600"/>
              </a:spcAft>
              <a:buFont typeface="+mj-lt"/>
              <a:buAutoNum type="alphaLcParenR"/>
            </a:pPr>
            <a:r>
              <a:rPr lang="en-GB" sz="3400" dirty="0"/>
              <a:t>The right to disappear (including the right to grow as a person, and have prior behaviour forgotten within the constraints of legality).</a:t>
            </a:r>
          </a:p>
          <a:p>
            <a:pPr marL="514350" lvl="0" indent="-514350">
              <a:spcAft>
                <a:spcPts val="600"/>
              </a:spcAft>
              <a:buFont typeface="+mj-lt"/>
              <a:buAutoNum type="alphaLcParenR"/>
            </a:pPr>
            <a:r>
              <a:rPr lang="en-GB" sz="3400" dirty="0"/>
              <a:t>The right to correct representation (that is, the right not to be misrepresented or your actions misinterpreted).</a:t>
            </a:r>
          </a:p>
          <a:p>
            <a:pPr marL="514350" lvl="0" indent="-514350">
              <a:spcAft>
                <a:spcPts val="600"/>
              </a:spcAft>
              <a:buFont typeface="+mj-lt"/>
              <a:buAutoNum type="alphaLcParenR"/>
            </a:pPr>
            <a:r>
              <a:rPr lang="en-GB" sz="3400" dirty="0"/>
              <a:t>The right to choose your representation (that is, the right to maintain multiple data personalities in an attempt to separate data audiences</a:t>
            </a:r>
            <a:r>
              <a:rPr lang="en-GB" sz="3400" dirty="0" smtClean="0"/>
              <a:t>).</a:t>
            </a:r>
            <a:endParaRPr lang="en-GB" sz="3400" dirty="0"/>
          </a:p>
          <a:p>
            <a:pPr marL="514350" lvl="0" indent="-514350">
              <a:spcAft>
                <a:spcPts val="600"/>
              </a:spcAft>
              <a:buFont typeface="+mj-lt"/>
              <a:buAutoNum type="alphaLcParenR"/>
            </a:pPr>
            <a:r>
              <a:rPr lang="en-GB" sz="3400" dirty="0"/>
              <a:t>The right to isolation (that is, the right to be left alone by society, within the bounds of what is needed to maintain society for everyone).</a:t>
            </a:r>
          </a:p>
          <a:p>
            <a:pPr marL="0" indent="0">
              <a:buNone/>
            </a:pPr>
            <a:r>
              <a:rPr lang="en-GB" sz="3400" dirty="0"/>
              <a:t> </a:t>
            </a:r>
          </a:p>
          <a:p>
            <a:pPr marL="0" indent="0">
              <a:buNone/>
            </a:pPr>
            <a:r>
              <a:rPr lang="en-GB" sz="3400" dirty="0"/>
              <a:t>All of which may be used to argue a derived right (f) to control how your data is </a:t>
            </a:r>
            <a:r>
              <a:rPr lang="en-GB" sz="3400" dirty="0" smtClean="0"/>
              <a:t>used on a </a:t>
            </a:r>
            <a:r>
              <a:rPr lang="en-GB" sz="3400" i="1" dirty="0" smtClean="0"/>
              <a:t>day to day </a:t>
            </a:r>
            <a:r>
              <a:rPr lang="en-GB" sz="3400" dirty="0" smtClean="0"/>
              <a:t>basis.</a:t>
            </a:r>
          </a:p>
          <a:p>
            <a:endParaRPr lang="en-GB" dirty="0"/>
          </a:p>
        </p:txBody>
      </p:sp>
    </p:spTree>
    <p:extLst>
      <p:ext uri="{BB962C8B-B14F-4D97-AF65-F5344CB8AC3E}">
        <p14:creationId xmlns:p14="http://schemas.microsoft.com/office/powerpoint/2010/main" val="55065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5757635"/>
              </p:ext>
            </p:extLst>
          </p:nvPr>
        </p:nvGraphicFramePr>
        <p:xfrm>
          <a:off x="457200" y="228600"/>
          <a:ext cx="3276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86200" y="1268760"/>
            <a:ext cx="5006280" cy="5386090"/>
          </a:xfrm>
          <a:prstGeom prst="rect">
            <a:avLst/>
          </a:prstGeom>
          <a:noFill/>
        </p:spPr>
        <p:txBody>
          <a:bodyPr wrap="square" rtlCol="0">
            <a:spAutoFit/>
          </a:bodyPr>
          <a:lstStyle/>
          <a:p>
            <a:r>
              <a:rPr lang="en-GB" sz="2800" dirty="0" smtClean="0"/>
              <a:t>However, these rights may be trumped by others, especially those of protecting wider society.</a:t>
            </a:r>
          </a:p>
          <a:p>
            <a:endParaRPr lang="en-GB" sz="2800" dirty="0" smtClean="0"/>
          </a:p>
          <a:p>
            <a:r>
              <a:rPr lang="en-GB" sz="2800" dirty="0" smtClean="0"/>
              <a:t>In some cases we’d weigh up by level affected.</a:t>
            </a:r>
          </a:p>
          <a:p>
            <a:endParaRPr lang="en-GB" sz="2800" dirty="0"/>
          </a:p>
          <a:p>
            <a:r>
              <a:rPr lang="en-GB" sz="2800" dirty="0" smtClean="0"/>
              <a:t>However, we might consider inviolable rights – for example, against torture.</a:t>
            </a:r>
          </a:p>
          <a:p>
            <a:endParaRPr lang="en-GB" sz="2600" dirty="0"/>
          </a:p>
          <a:p>
            <a:endParaRPr lang="en-GB" sz="1200" dirty="0"/>
          </a:p>
          <a:p>
            <a:endParaRPr lang="en-GB" sz="2600" dirty="0"/>
          </a:p>
        </p:txBody>
      </p:sp>
    </p:spTree>
    <p:extLst>
      <p:ext uri="{BB962C8B-B14F-4D97-AF65-F5344CB8AC3E}">
        <p14:creationId xmlns:p14="http://schemas.microsoft.com/office/powerpoint/2010/main" val="2041557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Modelling process</a:t>
            </a:r>
            <a:endParaRPr lang="en-GB" dirty="0"/>
          </a:p>
        </p:txBody>
      </p:sp>
      <p:sp>
        <p:nvSpPr>
          <p:cNvPr id="3" name="Content Placeholder 2"/>
          <p:cNvSpPr>
            <a:spLocks noGrp="1"/>
          </p:cNvSpPr>
          <p:nvPr>
            <p:ph idx="1"/>
          </p:nvPr>
        </p:nvSpPr>
        <p:spPr>
          <a:xfrm>
            <a:off x="457200" y="2420888"/>
            <a:ext cx="8229600" cy="3705275"/>
          </a:xfrm>
        </p:spPr>
        <p:txBody>
          <a:bodyPr>
            <a:normAutofit/>
          </a:bodyPr>
          <a:lstStyle/>
          <a:p>
            <a:pPr marL="0" indent="0">
              <a:spcAft>
                <a:spcPts val="1200"/>
              </a:spcAft>
              <a:buNone/>
            </a:pPr>
            <a:r>
              <a:rPr lang="en-GB" dirty="0">
                <a:solidFill>
                  <a:schemeClr val="bg1">
                    <a:lumMod val="50000"/>
                  </a:schemeClr>
                </a:solidFill>
              </a:rPr>
              <a:t>Model</a:t>
            </a:r>
            <a:r>
              <a:rPr lang="en-GB" sz="3600" dirty="0" smtClean="0"/>
              <a:t> </a:t>
            </a:r>
            <a:r>
              <a:rPr lang="en-GB" dirty="0">
                <a:solidFill>
                  <a:schemeClr val="bg1">
                    <a:lumMod val="50000"/>
                  </a:schemeClr>
                </a:solidFill>
              </a:rPr>
              <a:t>inputs</a:t>
            </a:r>
          </a:p>
          <a:p>
            <a:pPr marL="0" indent="0">
              <a:spcAft>
                <a:spcPts val="1200"/>
              </a:spcAft>
              <a:buNone/>
            </a:pPr>
            <a:r>
              <a:rPr lang="en-GB" sz="3600" dirty="0"/>
              <a:t>Model behaviour</a:t>
            </a:r>
          </a:p>
          <a:p>
            <a:pPr marL="0" indent="0">
              <a:spcAft>
                <a:spcPts val="1200"/>
              </a:spcAft>
              <a:buNone/>
            </a:pPr>
            <a:r>
              <a:rPr lang="en-GB" dirty="0">
                <a:solidFill>
                  <a:schemeClr val="bg1">
                    <a:lumMod val="50000"/>
                  </a:schemeClr>
                </a:solidFill>
              </a:rPr>
              <a:t>Model outputs</a:t>
            </a:r>
          </a:p>
        </p:txBody>
      </p:sp>
    </p:spTree>
    <p:extLst>
      <p:ext uri="{BB962C8B-B14F-4D97-AF65-F5344CB8AC3E}">
        <p14:creationId xmlns:p14="http://schemas.microsoft.com/office/powerpoint/2010/main" val="2640763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pPr algn="r"/>
            <a:r>
              <a:rPr lang="en-GB" sz="4000" dirty="0" smtClean="0"/>
              <a:t>Behaviour</a:t>
            </a:r>
            <a:endParaRPr lang="en-GB" dirty="0"/>
          </a:p>
        </p:txBody>
      </p:sp>
      <p:sp>
        <p:nvSpPr>
          <p:cNvPr id="3" name="Rectangle 2"/>
          <p:cNvSpPr/>
          <p:nvPr/>
        </p:nvSpPr>
        <p:spPr>
          <a:xfrm>
            <a:off x="254986" y="980729"/>
            <a:ext cx="8709502" cy="6186309"/>
          </a:xfrm>
          <a:prstGeom prst="rect">
            <a:avLst/>
          </a:prstGeom>
        </p:spPr>
        <p:txBody>
          <a:bodyPr wrap="square">
            <a:spAutoFit/>
          </a:bodyPr>
          <a:lstStyle/>
          <a:p>
            <a:endParaRPr lang="en-GB" sz="2400" dirty="0" smtClean="0"/>
          </a:p>
          <a:p>
            <a:r>
              <a:rPr lang="en-GB" sz="2400" dirty="0" smtClean="0"/>
              <a:t>In </a:t>
            </a:r>
            <a:r>
              <a:rPr lang="en-GB" sz="2400" dirty="0"/>
              <a:t>general we do not </a:t>
            </a:r>
            <a:r>
              <a:rPr lang="en-GB" sz="2400" dirty="0" smtClean="0"/>
              <a:t>often consider </a:t>
            </a:r>
            <a:r>
              <a:rPr lang="en-GB" sz="2400" dirty="0"/>
              <a:t>the potential ethics involved in modelling </a:t>
            </a:r>
            <a:r>
              <a:rPr lang="en-GB" sz="2400" dirty="0" smtClean="0"/>
              <a:t>execution; </a:t>
            </a:r>
            <a:r>
              <a:rPr lang="en-GB" sz="2400" dirty="0"/>
              <a:t>b</a:t>
            </a:r>
            <a:r>
              <a:rPr lang="en-GB" sz="2400" dirty="0" smtClean="0"/>
              <a:t>ut  there are issues, especially during model verification and validation:</a:t>
            </a:r>
          </a:p>
          <a:p>
            <a:endParaRPr lang="en-GB" sz="2400" dirty="0"/>
          </a:p>
          <a:p>
            <a:r>
              <a:rPr lang="en-GB" sz="2400" dirty="0" smtClean="0"/>
              <a:t>Do our models represent the world, or are they </a:t>
            </a:r>
            <a:r>
              <a:rPr lang="en-GB" sz="2400" i="1" dirty="0" smtClean="0"/>
              <a:t>our</a:t>
            </a:r>
            <a:r>
              <a:rPr lang="en-GB" sz="2400" dirty="0" smtClean="0"/>
              <a:t> interpretation of the world? How does this impact individuals represented in the model?</a:t>
            </a:r>
          </a:p>
          <a:p>
            <a:endParaRPr lang="en-GB" sz="2400" dirty="0" smtClean="0"/>
          </a:p>
          <a:p>
            <a:r>
              <a:rPr lang="en-GB" sz="2400" dirty="0" smtClean="0"/>
              <a:t>Is it clear to people that models will combine data to generate new data about them? The model might, for example, only work if it placed them in the area of a crime.</a:t>
            </a:r>
            <a:endParaRPr lang="en-GB" sz="2400" dirty="0"/>
          </a:p>
          <a:p>
            <a:endParaRPr lang="en-GB" sz="2400" dirty="0"/>
          </a:p>
          <a:p>
            <a:r>
              <a:rPr lang="en-GB" sz="2400" dirty="0" smtClean="0"/>
              <a:t>If we believe we have accurately captured the world, and someone’s data doesn’t validate, does this suggest they were lying? </a:t>
            </a:r>
          </a:p>
          <a:p>
            <a:endParaRPr lang="en-GB" dirty="0" smtClean="0"/>
          </a:p>
          <a:p>
            <a:endParaRPr lang="en-GB" dirty="0"/>
          </a:p>
        </p:txBody>
      </p:sp>
    </p:spTree>
    <p:extLst>
      <p:ext uri="{BB962C8B-B14F-4D97-AF65-F5344CB8AC3E}">
        <p14:creationId xmlns:p14="http://schemas.microsoft.com/office/powerpoint/2010/main" val="3486719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784976" cy="4525963"/>
          </a:xfrm>
        </p:spPr>
        <p:txBody>
          <a:bodyPr>
            <a:normAutofit/>
          </a:bodyPr>
          <a:lstStyle/>
          <a:p>
            <a:pPr marL="0" indent="0">
              <a:buNone/>
            </a:pPr>
            <a:r>
              <a:rPr lang="en-GB" sz="2800" dirty="0" smtClean="0"/>
              <a:t>One </a:t>
            </a:r>
            <a:r>
              <a:rPr lang="en-GB" sz="2800" dirty="0"/>
              <a:t>of the advantages of ABMs is the potential for agents (or meta-agents) to judge the ethical risks themselves and make appropriate data release or behavioural decisions. </a:t>
            </a:r>
            <a:endParaRPr lang="en-GB" sz="2800" dirty="0" smtClean="0"/>
          </a:p>
          <a:p>
            <a:pPr marL="0" indent="0">
              <a:buNone/>
            </a:pPr>
            <a:endParaRPr lang="en-GB" sz="2800" dirty="0"/>
          </a:p>
          <a:p>
            <a:pPr marL="0" indent="0">
              <a:buNone/>
            </a:pPr>
            <a:r>
              <a:rPr lang="en-GB" sz="2800" dirty="0" smtClean="0"/>
              <a:t>The </a:t>
            </a:r>
            <a:r>
              <a:rPr lang="en-GB" sz="2800" dirty="0"/>
              <a:t>associated rulesets could be set from modelling community standards or by the individuals represented in the models.</a:t>
            </a:r>
          </a:p>
          <a:p>
            <a:endParaRPr lang="en-GB" dirty="0"/>
          </a:p>
        </p:txBody>
      </p:sp>
      <p:sp>
        <p:nvSpPr>
          <p:cNvPr id="4" name="Title 1"/>
          <p:cNvSpPr txBox="1">
            <a:spLocks/>
          </p:cNvSpPr>
          <p:nvPr/>
        </p:nvSpPr>
        <p:spPr>
          <a:xfrm>
            <a:off x="6096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000" smtClean="0"/>
              <a:t>Behaviour</a:t>
            </a:r>
            <a:endParaRPr lang="en-GB" dirty="0"/>
          </a:p>
        </p:txBody>
      </p:sp>
    </p:spTree>
    <p:extLst>
      <p:ext uri="{BB962C8B-B14F-4D97-AF65-F5344CB8AC3E}">
        <p14:creationId xmlns:p14="http://schemas.microsoft.com/office/powerpoint/2010/main" val="3482692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Modelling process</a:t>
            </a:r>
            <a:endParaRPr lang="en-GB" dirty="0"/>
          </a:p>
        </p:txBody>
      </p:sp>
      <p:sp>
        <p:nvSpPr>
          <p:cNvPr id="3" name="Content Placeholder 2"/>
          <p:cNvSpPr>
            <a:spLocks noGrp="1"/>
          </p:cNvSpPr>
          <p:nvPr>
            <p:ph idx="1"/>
          </p:nvPr>
        </p:nvSpPr>
        <p:spPr>
          <a:xfrm>
            <a:off x="457200" y="2420888"/>
            <a:ext cx="8229600" cy="3705275"/>
          </a:xfrm>
        </p:spPr>
        <p:txBody>
          <a:bodyPr>
            <a:normAutofit/>
          </a:bodyPr>
          <a:lstStyle/>
          <a:p>
            <a:pPr marL="0" indent="0">
              <a:spcAft>
                <a:spcPts val="1200"/>
              </a:spcAft>
              <a:buNone/>
            </a:pPr>
            <a:r>
              <a:rPr lang="en-GB" sz="2800" dirty="0">
                <a:solidFill>
                  <a:schemeClr val="bg1">
                    <a:lumMod val="65000"/>
                  </a:schemeClr>
                </a:solidFill>
              </a:rPr>
              <a:t>Model</a:t>
            </a:r>
            <a:r>
              <a:rPr lang="en-GB" sz="3600" dirty="0" smtClean="0"/>
              <a:t> </a:t>
            </a:r>
            <a:r>
              <a:rPr lang="en-GB" sz="2800" dirty="0">
                <a:solidFill>
                  <a:schemeClr val="bg1">
                    <a:lumMod val="65000"/>
                  </a:schemeClr>
                </a:solidFill>
              </a:rPr>
              <a:t>inputs</a:t>
            </a:r>
          </a:p>
          <a:p>
            <a:pPr marL="0" indent="0">
              <a:spcAft>
                <a:spcPts val="1200"/>
              </a:spcAft>
              <a:buNone/>
            </a:pPr>
            <a:r>
              <a:rPr lang="en-GB" dirty="0" smtClean="0">
                <a:solidFill>
                  <a:schemeClr val="bg1">
                    <a:lumMod val="50000"/>
                  </a:schemeClr>
                </a:solidFill>
              </a:rPr>
              <a:t>Model behaviour</a:t>
            </a:r>
          </a:p>
          <a:p>
            <a:pPr marL="0" indent="0">
              <a:spcAft>
                <a:spcPts val="1200"/>
              </a:spcAft>
              <a:buNone/>
            </a:pPr>
            <a:r>
              <a:rPr lang="en-GB" sz="3600" dirty="0"/>
              <a:t>Model outputs</a:t>
            </a:r>
          </a:p>
        </p:txBody>
      </p:sp>
    </p:spTree>
    <p:extLst>
      <p:ext uri="{BB962C8B-B14F-4D97-AF65-F5344CB8AC3E}">
        <p14:creationId xmlns:p14="http://schemas.microsoft.com/office/powerpoint/2010/main" val="264076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46848" cy="4525963"/>
          </a:xfrm>
        </p:spPr>
        <p:txBody>
          <a:bodyPr>
            <a:normAutofit/>
          </a:bodyPr>
          <a:lstStyle/>
          <a:p>
            <a:pPr marL="0" indent="0">
              <a:buNone/>
            </a:pPr>
            <a:r>
              <a:rPr lang="en-GB" dirty="0" smtClean="0"/>
              <a:t>Typical social science model:</a:t>
            </a:r>
          </a:p>
          <a:p>
            <a:pPr marL="400050" lvl="1" indent="0">
              <a:buNone/>
            </a:pPr>
            <a:r>
              <a:rPr lang="en-GB" dirty="0" smtClean="0"/>
              <a:t>Agents are burglars.</a:t>
            </a:r>
          </a:p>
          <a:p>
            <a:pPr marL="400050" lvl="1" indent="0">
              <a:buNone/>
            </a:pPr>
            <a:r>
              <a:rPr lang="en-GB" dirty="0" smtClean="0"/>
              <a:t>Environment is a city.</a:t>
            </a:r>
          </a:p>
          <a:p>
            <a:pPr marL="400050" lvl="1" indent="0">
              <a:buNone/>
            </a:pPr>
            <a:r>
              <a:rPr lang="en-GB" dirty="0" smtClean="0"/>
              <a:t>Behaviour is from crime theory.</a:t>
            </a:r>
          </a:p>
          <a:p>
            <a:pPr marL="0" indent="0">
              <a:buNone/>
            </a:pPr>
            <a:endParaRPr lang="en-GB" dirty="0"/>
          </a:p>
        </p:txBody>
      </p:sp>
      <p:sp>
        <p:nvSpPr>
          <p:cNvPr id="4" name="Rectangle 3"/>
          <p:cNvSpPr/>
          <p:nvPr/>
        </p:nvSpPr>
        <p:spPr>
          <a:xfrm>
            <a:off x="3923928" y="260648"/>
            <a:ext cx="4919616" cy="769441"/>
          </a:xfrm>
          <a:prstGeom prst="rect">
            <a:avLst/>
          </a:prstGeom>
        </p:spPr>
        <p:txBody>
          <a:bodyPr wrap="none">
            <a:spAutoFit/>
          </a:bodyPr>
          <a:lstStyle/>
          <a:p>
            <a:r>
              <a:rPr lang="en-GB" sz="4400" dirty="0" smtClean="0"/>
              <a:t>Agent-Based Models</a:t>
            </a:r>
          </a:p>
        </p:txBody>
      </p:sp>
      <p:pic>
        <p:nvPicPr>
          <p:cNvPr id="2" name="si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60032" y="1811466"/>
            <a:ext cx="3983512" cy="2822961"/>
          </a:xfrm>
          <a:prstGeom prst="rect">
            <a:avLst/>
          </a:prstGeom>
        </p:spPr>
      </p:pic>
      <p:sp>
        <p:nvSpPr>
          <p:cNvPr id="5" name="Rectangle 4"/>
          <p:cNvSpPr/>
          <p:nvPr/>
        </p:nvSpPr>
        <p:spPr>
          <a:xfrm>
            <a:off x="467544" y="5026840"/>
            <a:ext cx="7632848" cy="1569660"/>
          </a:xfrm>
          <a:prstGeom prst="rect">
            <a:avLst/>
          </a:prstGeom>
        </p:spPr>
        <p:txBody>
          <a:bodyPr wrap="square">
            <a:spAutoFit/>
          </a:bodyPr>
          <a:lstStyle/>
          <a:p>
            <a:r>
              <a:rPr lang="en-GB" sz="3200" dirty="0" smtClean="0"/>
              <a:t>Predict crime locations.</a:t>
            </a:r>
          </a:p>
          <a:p>
            <a:r>
              <a:rPr lang="en-GB" sz="3200" dirty="0" smtClean="0"/>
              <a:t>Analyse where crime theory fails to predict correctly.</a:t>
            </a:r>
            <a:endParaRPr lang="en-GB" sz="3200" dirty="0"/>
          </a:p>
        </p:txBody>
      </p:sp>
      <p:sp>
        <p:nvSpPr>
          <p:cNvPr id="6" name="Rectangle 5"/>
          <p:cNvSpPr/>
          <p:nvPr/>
        </p:nvSpPr>
        <p:spPr>
          <a:xfrm>
            <a:off x="4851624" y="4609441"/>
            <a:ext cx="4104456" cy="417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pPr algn="r"/>
            <a:r>
              <a:rPr lang="en-GB" sz="4000" dirty="0"/>
              <a:t>Model outputs</a:t>
            </a:r>
          </a:p>
        </p:txBody>
      </p:sp>
      <p:sp>
        <p:nvSpPr>
          <p:cNvPr id="3" name="Rectangle 2"/>
          <p:cNvSpPr/>
          <p:nvPr/>
        </p:nvSpPr>
        <p:spPr>
          <a:xfrm>
            <a:off x="221942" y="1340768"/>
            <a:ext cx="8640960" cy="5262979"/>
          </a:xfrm>
          <a:prstGeom prst="rect">
            <a:avLst/>
          </a:prstGeom>
        </p:spPr>
        <p:txBody>
          <a:bodyPr wrap="square">
            <a:spAutoFit/>
          </a:bodyPr>
          <a:lstStyle/>
          <a:p>
            <a:r>
              <a:rPr lang="en-GB" sz="2400" dirty="0"/>
              <a:t>The use of real individual data in models could potentially be a positive move. ABMs can avoid </a:t>
            </a:r>
            <a:r>
              <a:rPr lang="en-GB" sz="2400" dirty="0" smtClean="0"/>
              <a:t>the Ecological Fallacy.</a:t>
            </a:r>
          </a:p>
          <a:p>
            <a:endParaRPr lang="en-GB" sz="2400" dirty="0"/>
          </a:p>
          <a:p>
            <a:r>
              <a:rPr lang="en-GB" sz="2400" dirty="0" smtClean="0"/>
              <a:t>However, if people are to act on these models to change policy, we need to consider </a:t>
            </a:r>
            <a:r>
              <a:rPr lang="en-GB" sz="2400" dirty="0"/>
              <a:t>the scale at which people become individually identifiable, and the scale at which they consider they are being </a:t>
            </a:r>
            <a:r>
              <a:rPr lang="en-GB" sz="2400" dirty="0" smtClean="0"/>
              <a:t>singled </a:t>
            </a:r>
            <a:r>
              <a:rPr lang="en-GB" sz="2400" dirty="0"/>
              <a:t>out for action based on models. </a:t>
            </a:r>
            <a:endParaRPr lang="en-GB" sz="2400" dirty="0" smtClean="0"/>
          </a:p>
          <a:p>
            <a:endParaRPr lang="en-GB" sz="2400" dirty="0"/>
          </a:p>
          <a:p>
            <a:r>
              <a:rPr lang="en-GB" sz="2400" dirty="0" smtClean="0"/>
              <a:t>It is unlikely we would action specific policies for individuals, but the smaller the scale, the more likely effects will play out at the individual level.</a:t>
            </a:r>
          </a:p>
          <a:p>
            <a:endParaRPr lang="en-GB" sz="2400" dirty="0" smtClean="0"/>
          </a:p>
          <a:p>
            <a:r>
              <a:rPr lang="en-GB" sz="2400" dirty="0" smtClean="0"/>
              <a:t>How do we decide what is the appropriate scale?</a:t>
            </a:r>
          </a:p>
          <a:p>
            <a:endParaRPr lang="en-GB" sz="2400" dirty="0"/>
          </a:p>
        </p:txBody>
      </p:sp>
    </p:spTree>
    <p:extLst>
      <p:ext uri="{BB962C8B-B14F-4D97-AF65-F5344CB8AC3E}">
        <p14:creationId xmlns:p14="http://schemas.microsoft.com/office/powerpoint/2010/main" val="176299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712968" cy="4353347"/>
          </a:xfrm>
        </p:spPr>
        <p:txBody>
          <a:bodyPr>
            <a:normAutofit/>
          </a:bodyPr>
          <a:lstStyle/>
          <a:p>
            <a:pPr marL="0" indent="0">
              <a:buNone/>
            </a:pPr>
            <a:r>
              <a:rPr lang="en-GB" sz="2800" dirty="0" smtClean="0"/>
              <a:t>We might also ask just how accurate models should be before people (policy makers or those targeting individuals) should be allowed to act upon them. </a:t>
            </a:r>
          </a:p>
          <a:p>
            <a:pPr marL="0" indent="0">
              <a:buNone/>
            </a:pPr>
            <a:endParaRPr lang="en-GB" sz="2800" dirty="0"/>
          </a:p>
          <a:p>
            <a:pPr marL="0" indent="0">
              <a:buNone/>
            </a:pPr>
            <a:r>
              <a:rPr lang="en-GB" sz="2800" dirty="0" smtClean="0"/>
              <a:t>In what way is accuracy important? </a:t>
            </a:r>
          </a:p>
          <a:p>
            <a:pPr marL="0" indent="0">
              <a:buNone/>
            </a:pPr>
            <a:endParaRPr lang="en-GB" sz="2800" dirty="0"/>
          </a:p>
          <a:p>
            <a:pPr marL="0" indent="0">
              <a:buNone/>
            </a:pPr>
            <a:r>
              <a:rPr lang="en-GB" sz="2800" dirty="0"/>
              <a:t>Does the potential for inaccuracy change the status of predictions, and is improving predictions therefore a moral act? </a:t>
            </a:r>
          </a:p>
          <a:p>
            <a:pPr marL="0" indent="0">
              <a:buNone/>
            </a:pPr>
            <a:endParaRPr lang="en-GB" sz="2800" dirty="0" smtClean="0"/>
          </a:p>
          <a:p>
            <a:pPr marL="0" indent="0">
              <a:buNone/>
            </a:pPr>
            <a:endParaRPr lang="en-GB" sz="2800" dirty="0" smtClean="0"/>
          </a:p>
          <a:p>
            <a:pPr marL="0" indent="0">
              <a:buNone/>
            </a:pPr>
            <a:endParaRPr lang="en-GB" sz="2800" dirty="0" smtClean="0"/>
          </a:p>
          <a:p>
            <a:endParaRPr lang="en-GB" dirty="0"/>
          </a:p>
        </p:txBody>
      </p:sp>
    </p:spTree>
    <p:extLst>
      <p:ext uri="{BB962C8B-B14F-4D97-AF65-F5344CB8AC3E}">
        <p14:creationId xmlns:p14="http://schemas.microsoft.com/office/powerpoint/2010/main" val="560542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lstStyle/>
          <a:p>
            <a:pPr algn="r"/>
            <a:r>
              <a:rPr lang="en-GB" dirty="0" smtClean="0"/>
              <a:t>The paradox for uneasy </a:t>
            </a:r>
            <a:r>
              <a:rPr lang="en-GB" dirty="0" err="1" smtClean="0"/>
              <a:t>predictees</a:t>
            </a:r>
            <a:endParaRPr lang="en-GB" dirty="0"/>
          </a:p>
        </p:txBody>
      </p:sp>
      <p:sp>
        <p:nvSpPr>
          <p:cNvPr id="3" name="Content Placeholder 2"/>
          <p:cNvSpPr>
            <a:spLocks noGrp="1"/>
          </p:cNvSpPr>
          <p:nvPr>
            <p:ph idx="1"/>
          </p:nvPr>
        </p:nvSpPr>
        <p:spPr>
          <a:xfrm>
            <a:off x="323528" y="1844824"/>
            <a:ext cx="8229600" cy="4525963"/>
          </a:xfrm>
        </p:spPr>
        <p:txBody>
          <a:bodyPr>
            <a:normAutofit fontScale="92500" lnSpcReduction="10000"/>
          </a:bodyPr>
          <a:lstStyle/>
          <a:p>
            <a:pPr marL="0" indent="0">
              <a:buNone/>
            </a:pPr>
            <a:endParaRPr lang="en-GB" dirty="0" smtClean="0"/>
          </a:p>
          <a:p>
            <a:pPr marL="0" indent="0">
              <a:buNone/>
            </a:pPr>
            <a:r>
              <a:rPr lang="en-GB" sz="3000" dirty="0" smtClean="0"/>
              <a:t>If </a:t>
            </a:r>
            <a:r>
              <a:rPr lang="en-GB" sz="3000" dirty="0"/>
              <a:t>people are acting on model predictions, more accurate predictions are surely better than weak predictions that erroneously represent us, and which we might want to contest. </a:t>
            </a:r>
            <a:endParaRPr lang="en-GB" sz="3000" dirty="0" smtClean="0"/>
          </a:p>
          <a:p>
            <a:pPr marL="0" indent="0">
              <a:buNone/>
            </a:pPr>
            <a:endParaRPr lang="en-GB" sz="3000" dirty="0" smtClean="0"/>
          </a:p>
          <a:p>
            <a:pPr marL="0" indent="0">
              <a:buNone/>
            </a:pPr>
            <a:r>
              <a:rPr lang="en-GB" sz="3000" dirty="0" smtClean="0"/>
              <a:t>However</a:t>
            </a:r>
            <a:r>
              <a:rPr lang="en-GB" sz="3000" dirty="0"/>
              <a:t>, more accurate predictions could reproduce data we consider to be private and wouldn’t, ourselves, </a:t>
            </a:r>
            <a:r>
              <a:rPr lang="en-GB" sz="3000" dirty="0" smtClean="0"/>
              <a:t>release.</a:t>
            </a:r>
          </a:p>
          <a:p>
            <a:pPr marL="0" indent="0">
              <a:buNone/>
            </a:pPr>
            <a:r>
              <a:rPr lang="en-GB" dirty="0" smtClean="0"/>
              <a:t> </a:t>
            </a:r>
          </a:p>
        </p:txBody>
      </p:sp>
    </p:spTree>
    <p:extLst>
      <p:ext uri="{BB962C8B-B14F-4D97-AF65-F5344CB8AC3E}">
        <p14:creationId xmlns:p14="http://schemas.microsoft.com/office/powerpoint/2010/main" val="1336761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78896" cy="4525963"/>
          </a:xfrm>
        </p:spPr>
        <p:txBody>
          <a:bodyPr>
            <a:normAutofit fontScale="77500" lnSpcReduction="20000"/>
          </a:bodyPr>
          <a:lstStyle/>
          <a:p>
            <a:pPr marL="0" indent="0">
              <a:buNone/>
            </a:pPr>
            <a:r>
              <a:rPr lang="en-GB" dirty="0" smtClean="0"/>
              <a:t>NY Times (2012)</a:t>
            </a:r>
          </a:p>
          <a:p>
            <a:pPr marL="0" indent="0">
              <a:buNone/>
            </a:pPr>
            <a:endParaRPr lang="en-GB" dirty="0"/>
          </a:p>
          <a:p>
            <a:pPr marL="0" indent="0">
              <a:buNone/>
            </a:pPr>
            <a:r>
              <a:rPr lang="en-GB" dirty="0" smtClean="0"/>
              <a:t>The work of Alan </a:t>
            </a:r>
            <a:r>
              <a:rPr lang="en-GB" dirty="0" err="1" smtClean="0"/>
              <a:t>Andreasen</a:t>
            </a:r>
            <a:r>
              <a:rPr lang="en-GB" dirty="0" smtClean="0"/>
              <a:t> (UCLA) on changing purchases with life course was used by the retailer Target to identify 25 goods that allowed a prediction of pregnancy.</a:t>
            </a:r>
          </a:p>
          <a:p>
            <a:pPr marL="0" indent="0">
              <a:buNone/>
            </a:pPr>
            <a:endParaRPr lang="en-GB" dirty="0" smtClean="0"/>
          </a:p>
          <a:p>
            <a:pPr marL="0" indent="0">
              <a:buNone/>
            </a:pPr>
            <a:r>
              <a:rPr lang="en-GB" dirty="0" smtClean="0"/>
              <a:t>This was used to send coupons, including to a high-school girl who had kept the pregnancy (until then) from her parents.</a:t>
            </a:r>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aAPgDASIAAhEBAxEB/8QAGwAAAgMBAQEAAAAAAAAAAAAAAAMEBQYBAgf/xABMEAABAwIDAgkHCQYFBAIDAQABAAIDBBEFEiEGMRMUNEFRYXGRsSIjU3OBktEVMjNCVKHB4fAWNVJigqIkY3KTsjZVwvElQ0R0g4T/xAAaAQADAQEBAQAAAAAAAAAAAAAAAQIDBAUG/8QAKREAAgICAQQCAgICAwAAAAAAAAECEQMhEgQTMUEFUSIyFGEjM1KBof/aAAwDAQACEQMRAD8A+rUFJTyUUbnxNc43uSOtSOI0voGdy84byCLsPiVKQBH4jS+gZ3I4jS+gZ3J6EAI4jS+gZ3I4jS+gZ3KQhAEfiNL6BncjiNL6BncnrqAI/EaX0DO5HEaX0DO5SEIAj8RpfQM7kcRpfQM7lIQgCPxGl9AzuRxGl9AzuUhCAI/EaX0DO5HEaX0DO5SEIAj8RpfQM7kcRpfQM7lIQgCPxGl9AzuRxGl9AzuUhCAI/EaX0DO5HEaX0DO5SFy6AEcRpfQM7kcRpfQM7kVVdTUTM9TMyNvNc6n2KmqNsKJmkEUs3XbKPvXPl6nDi/eSRpDFOf6oueI0voGdyOI0voGdyzp2zdfSh09Z+SkQbY0jjaenlj6xZwWEfkelk65mr6XMlfEuuI0voGdyOI0voGdy8UeJ0de29NO1/VfUexSrrtjKMlcXaOdpp0xHEaX0DO5cNBSk34FoI3WUhdVCIE8EUUEodDHqx2VwYBrbxQpFa3NRyg8zCUJMDxhvIIuw+JUlRsN5BF2HxKkpgQ8SxOHC6cTzte5pcGgMFzcqt/bDD7X4Gpt/pb8VeuaHaOAI61nKdrf22qG5Rbgt1v5WrnyynFqn5JlZOftFStwoYiI5TGX5A3KM1+9WTZmupxOL5C3N7LXVNtY0DB2NAAHDN8Cks2lpm0LYOL1FxHkvk0vayTy8ZOMn6Fyp0y0oMXgxChkq42vYyMnMHDXTVV/7Y4f6Gp9wfFI2eFtnKwH+f/iouC4zDQYeIZKSaU5iczGXCzeaVR3Vi5eDTYdiEOJ0oqYA8MJIs8WOilrxE5r4mua0tDhexFiF7XYrrZoCEITAEIQgAQhCABCEIAEIXCgAJWcxvaUUznUtEQ+YaPk3tZ1dZTNpsXdRQikgdaeUauH1G/FY5eD8l8i8b7WLz7Z6HS9MpLnPwe5ZZZ5TLNI6R53ucbrwgAkgDnNlIqKVsUzoYpXTSscWuYIyCLb185xnNOR6lqOiOhejFI0uDo3jJ867T5PavN1FNFHWudG8PY4scNQWmxC0uDbUOzNp8RcLHRs3R/q+KzKF09P1WTp5XB/9GWXDDKqkfTwQRcHeurL7LYwXEYdUPuQLwuJ1P8q1C+z6bqI9RjU4nhZcbxy4sVVckm9W7wQiq5JN6t3ghbszF4byCLsPiVKUXDeQRdh8SpSYHFnoI5BtrUPMbspiFnW03DnWgc5rQS4gAc5XjjEN/pWX/wBQUThyr+hNWU+1rHvwgZGOfaVpOUXtoVZRsIwxjctncCBa2t7KTcHrXUuH5OX2Fbszez0Uo2eqmGJwc4vABaQT5KjYRidRhdCKd2GVMhDi64YRv9i1b3siaXPcGtG8k2ASY66jlfkiqoXuP1WyAlZrC0lxfgXF+jzh1Y6upRM6nkgJJGSQWPapa4ELdaWyjqEITAEIQgAQhCABCEIAF4keI2Oe42a0XJXtVu0ExhwWpcDYluXv0WeWfCDl9FQjykl9mHrap1dWy1L98jrjqHMEhNghEmcvfwccbcz3WubXAsBznVMbSxOZwpqCyEvDGPdHqXc+l9AF8K4ZMj5/Z9CpRgq+hMRa2Vhfo0OBPZdTBiD5aieollyv4N4iIbY3J6uq68DDJblrpYWP4QxtY52ryOjRIFLNwHDFrWssSMzgCR0gbyris2NaRLcJeWT6WocI6ZzakMjjualjn6v15x9a40XG1RY1sTWxuhjps5YWg+VvBPWCR3KE+jqI2h74SA4gDnNzuB6CucVqOEjj4B4fIbMBbbN2LTvZFriR24P2MrTn4CRzWiR8Qc/KALm5sbDqsoy9FhDC5zgC12UsO8fkvK5cjblbRtFUqPUcj4ZWSxnK9hDmnrC+j0dS2ro4qhu6RodboXzZbTZOYyYPwZN+CeWjs3/ivZ+GytZXj9M4euhcFL6Leq5JN6t3ghFVySb1bvBC+nPJF4byCLsPiVJUbDeQRdh8SpSYGY25J+TKdtzlM2ovv0KpMO2UmxOgbVxTxMa+4DXNPMbK625/d1N678CpuyP/AE9B2u8StlJxx2jZNqGjMQ1eJ7L4gIZy50Q1dFmu17elvQt3xmLinGs3msme/Va6zG3bRajdz3cPBT4HOOw1ydeJuH3FElySkKW0mZkuxDavEnNDrMHlBjj5ETfxKmVexVVBTmWCdk7mi5Zlyk9nWpOwgF6w218j8VrzuTlNxdIcpuLpGT2QxuaeR2H1MjpCG5onu1NhvBWonnipoXTTSNjY3UucbALC4EMu2Fm6ASyi3VqrLbqR4jo47ng3OcT0Ei1vxSlBOdIUopyLE7YYOHZeGeR/EIzZWtJWU9dCJqaVskZ52lZLBcO2erqGOOWUcbcPLDpC1wd1DctBg2CQ4NFKyGV8nCuzEvtopmorwKSii0QuKh2hxmow6aGGly5yM78wv5P6usJzUFbMm6RfoSaedtRTRzM1a9ocFSYbj0kuLTUVWWgOeRC4C1rHcUpZIxq/YWjQoVPimI1FLilBTxFvBzus+4uSLgJWNYpXUlfTUlGIy6YfXG83sk8sVd+hOSReqn2paTgUtuZzSe9RWY1iNBVRxYvTsbHKbNlZuCtcUg43hdREBcujNu3eFlmay4ZxXmjXDNKaf9nz+CcwPJyNka8ZXsducE5tZHlMclKx0QfnZGHEBptbfzgqIDcJ9JTCqqBEZWxDKSXO3CwuvioTnajE+glGPljTXmSogmlZcxPLzY7yTf4Lhlp3simc54niAbweW7XWOmt9F5bQzyMzsDTe5Y0O1eBvLRzheKamfVyOjjBLgwuAAuTbmWvLNdNeSah5XotBVwz1bBE6M8PUMe8NiLXWBvqb27l4gqGR1bXS1jZTJVCQPDj5IsdT0XuNOpV/AywySCQPhkjbexab/lv3pTWOcbBpNgTa3RvWj6iftbI7UfTLOmc18cMc8jZJXTSO8p17uDQG36rrpzsj4WrijNSyJ7i1wG64Dcw6bkqrLC1jXkeS++U332XFH8hpU0V2r8MkVZBML8jWOfEHPDRYXudbdllp9jgfk6Y8xl/ALIEk7zfTnW62apjT4LDcWMt3n27vuXd8V+fVOa+jm6v8cKiWNVySb1bvBCKrkk3q3eCF9UzyELw3kEXYfEqSo2G8gi7D4lSUwMxtz+7qb134FTNk3Nbs9BdwGrt/aU3aLB5MZo44opWxvjfmGYaHSyz37EV50NTBb2/BbLi4U2aqnGmw2zxGnqqiGngeH8ACXluoueZaCKjkZsmKOx4Q0pbbrLd3eoWFbHQ0c7J6uXh3sN2sAs0Hp61pOZKUlSS9ClJUkjEbFV0MFVPBI8MM7QWF2gJF9PvWxqaqGkp3zzyNZGwXJJWcxjY7jU76ihkbG55zOiePJv0joVczY7FpXtbNLE1o5y8ut2BU1CTuynxk7sXswH1W03GA0geXI7qv/wC1scSiw+qiFJXmO0p8hrnWJPV1pWDYLBg1OWRkySP1kkO93wCi7QbONxl0c0c3BTRjKLi7SFMpKUiW05FPi2xzaamkqaSpLmxtLnMl6BroQpmxdfPUwT00z3PbDYsLjcgG+n3KE/ZvaKZnF5a0Og6HTOI7losDwWPBqZzA/hJZDd77Wv8AkqlJcabsqTXGmyzOgWNjrqCpxavqa6fLHIwxRXBOm64t2fetZWRyTUc0ULg2R7C1pPMbKvwnA4aOgZHUwxSzXJc4tB7rrgyxlOSSOaSbZH2TqhLh7qZzrugcQP8ASdyqYMNdiJxMxaVEE2aI+12n3K9o8Iko8bnqoixtNKy2Qb7/AK8V6wfDJ6CprZJXNInkzMy9Gu/vWXblJRjJeLFT0mUXyj8o12FOfpPFJlkFue41U/Gv+psM7R/yTqrAXPxuGvpy1rM4dK09I5x2pmMYPVV1bBVUs7I3wjTMNxve6XCaTte0KnRH2xt8mQ338MLe6VewA8BHf+EeCpI8ArKmqjmxWsFQ2M3bG0aK/tYLfGm5OTVWWvNmBx/Dzh+JvAFopSXx2+8KHSzMhmLpGktcxzDl3i4tcLeYrhseKUboX+S4asfztKwVVSzUVQ6nqGZJG9xHSF8v8h0kuny9yK/FnudNmWWHF+STHWQNEEzxJw1MwsY0DyXb7Enm36hLoJI4+Mtkl4IywljHWJ1JHR2FRULgWeVp/R0dtU0WbJ6fIyEzB2RscZfrZ3l3Nr8wC8RVdRPiE0glc5zmShgJ6QdB+uZV6Ff8mVp/Qu0tlnBJnZT07mxujdTve+7Re93HfvHMqzeEL1FHJPK2KFhfI82DRzqJ5HlpJFRioWyRh1E/EK+OmaDZxu8jmbzr6JGxscbWNFmtFgOgKtwPB24XTXfZ1RJrI7o6h1K0X1fxvSfx8Vy8s8bqs3dnrwhVVySb1bvBCKrkk3q3eCF6TOUXhvIIuw+JUpRcN5BF2HxKlJgQsSxSlwmnE9U4hpdlaGi5JVX+2mFfw1A//n+aRtz+7qY/534FJwDZ7DcRwaKoqIXOlcXAuDyOcrWMY8bZoox42zQUGMUGJg8Vna9wFyw6OHsKmr55jWFy7O4jDNSzGx8qJ53tI3g9K2oxAOwT5QA3wcLb2XslKCVNClFLaF4ltBh+FuyTyF0u/g2C7vy9qro9tsOc8B8U8bT9YtBt3FUGAYUcer55qyRzmt8uUje9x5lpKzZHDJadzaeIwS28l7XE69YJVOMI6ZTjFaZc01VBWQianlbJG7c5pUPF8ap8GhY+dr3mR2VrWC5Ky+x9XLS4u+hfoyUOzN6Ht/RU7bn6Gj/1u8EuC50Lh+VGkoa2HEKSOqp3Zo3i46R1Fcr66LDqKSqmvkjFzlFyVidl8Y+Tq000zrU05Gp+o7mPYVptqddnan+n/kEnCpUJxqVErCcWgxilM8DXtDXFrmvFiD+ikYxtDTYLJFHNHJI6QE2YBoOnVV+xH7rn9d/4hUldUTbU44xlLE5sbfIBI+a2+rj0diaguTXpD4rk16NZiG0dBhwh4cvJmbna1jbm3SVD/bTCv4aj/bHxU+swLD68R8Zp85ibla4OINujRY7ajD6bDK+KGkj4NjosxFydbnpRCMJaHBRejRftrhQ3ioHXwf5q9hmZUQsmidmY9oc09IKpKfZXB5aaJ7qUkuYCfOO6O1WVZV0uDYdwrxkhiAa1rR7AApko+IkuvRMXVinbbVz3Ew0DMg6SXEDrsrrANomYyZInQmGeMXIBu0jpBQ4SSsHBpWXSh4jhdNiUPB1DNR8143t9qmLhIG8hYzhGceMlaJUnF2jD1+zVfRkuibxmLpYPKHaPgqhwLHFrwWuG8EWIX0+4I5kuamp6gATQxyW/jaCvEzfDY5O8cqO+HXSSqSs+aXHSgakAak8wX0L5Hwwm/EoPcCkQ0VLTm8NPHGelrQFzx+Ene5o1fXx9RMPQ7P4hXEHgjBH/AByi3cN612F4NS4WzzYzyu+dI4ans6ArCyLL1um+Pw9Ptbf2zjy9Tky6fgF1CF6BzCarkk3q3eCEVXJJvVu8EJMBeG8gi7D4lSlFw3kEXYfEqUmBl9uf3dTeu/Aqbsl/09B2u8SoW3P7upvXfgUjAdo8Ow3B4qaokeJWlxLWsJ3npW1N49GtNw0d26+ZR/6nfgptP/0L/wD5HeBWdxvFJNocQhhpYXZR5MTT85xO8noW0Zh4bgYw640g4K/XayJfjFJg9RSZnthP/wA3+j8VrzuXz3AcUOAYhNDVxuDT5ErRqWkc/WtHV7YYZHTudTyOnlI8lgYQL9ZIRki3K0E4tysoMD/6xPrZfxVnt19BR/63eCg7H0k1Tiz65+rIgbu6Xn9FTtuvoKP/AFu8Fbf+RFP90QK3BjU7M0eIwNvLFFaVoHzm339oXpuMGv2UqaSZ154A2xJ+e3MNVpNnQDs9SAi4Meo9pWQ2iwc4TXZohamnJMdvqnnalF8nTCLt0y+2HH/xc/rv/ELRMhjjc5zI2tLjdxaLXKzuw/7sqPXfgFpllk/Zmc/2ZxYfbj96w+p/ErcrDbcfvWH1P4lVi/YeP9jZUfIoPVt8FUbX0c9XhA4uwyGKQPc1u8ixH4q3o+RQerb4KHjON0+DMidOyR5lJDQwdG9Qr5aJV8tGVwHaSDC6Xis9KXMzEl7LX16QVrMKmwyqZJU4c2IF584Wtyuv0FVVbUbMYnRumlkha8i92+TID2byqvYrP8rz5b8HwXld4tfr3rWSUk34NGk02blZWKGbaTEqky1EkdNA7K1jD+uharmWa2akZT1+IU0rgyUy3AOl7E7lwZacop+Dml5SPEbJsAxynpRUPlpqnTK87iTbxRjMb6vaeCkM8kbHxD5jiLale8Ye2q2lw2KFwe6Nwc+xvYXv4BLxmmZWbVQUzy5rZIgCWnUfOWEtJxXi0S/os6DAmUNUKgVk8pAIyudordV+GYTDhgkEUkr+EtfO69lYLrxx4x8UaJUgQhC0GCEIQAmq5JN6t3ghFVySb1bvBCTAXhvIIuw+JUlRsN5BF2HxKlJgQ8RwymxSAQ1TC5oOZpBsQVWfsbhN903+4p+MYkcLouHEfCOLg1ovYXKpRtXWluf5PBZ/EL271nLqI43xbF3OOrLyhwegw0l1LTtY4ixdvcfaVNVThW0NPicnAlhhmtcNJuHdhRjmMvwkQhkIkdLm3mwAFvih5ouPO9A5WrG4lgOH4o7PURWktbhGGzlXR7FYax4c+SeQD6pdYfcEn9qq1oD34d5HTqPvVrhOOQYqXRta6OVouWO1uOkFEOpi3xTGsnpMnU1LDSQNhp4mxxt3NaNFExfBabGYWR1Be0sN2uYbEKLjWPSYXURwRwCQubmJcbKu/a6r+xN7ypfUQjKm9k80maWjpI6KljpoQRHG2wubpeIUEGJUj6aoaSx3ON4PSEjBsTkxOkdNJAYi12Xqd1hQ8V2lZQzOpqeMTSt0cSfJaejrKp5oqPNsfL2WGE4TBhFKaenL3Bzsxc83JKnLJt2pr4HtNVRAMPUWk9hK0tHVsraSOpivkkbcA70RzRyPXkFLkPVVi2z9Ji88c07pGvjFvIda46CoeH7SuqMTdS1MbI2OcWxuHSDuPar8mwJ6E8eVS3FjjL2jjGCNjWNFmtFgOpJrKGmxCAw1UTZGXvY8x6QqzA8cmxSsnhliYxrG5mlp67WKuyiE1NckJO9ozjtiMNL7iSdrf4cw+CucPwylwyDgqWIMadSd5cesqmj2oc/F+AyM4qZODD769F+xaMJxzdzw/A+bl7BVuIYDQ4jJwszC2Q73sNie1Rcbx6bDK6KGOJr2Fud999rkWHcrinqI6mBk0Tg5jxcEKOUMjcfNE6eiHh+CUWGuL4GEvItnebmy9y4XTy4nHiDs3DRtyix05/ioGKY7NQYtDSsia6N2XMTv1NtFcVE8dLA+eV2VjBdxSj23cV6BV4GLqysu1VXNKW0VGC0fxAudb2blMwjaTj9RxWeHg5yCRlOjrc3UlHqMbdJgppl8hUOD7QSV9dJS1ETYna5ADrpvB61bVlWyipJKiQ+Sxt+09CuOSMo8l4GmnskIVPgOL1GKsmM0AZwZADm7jfm7R+Kt1UJKatAnYqq5JN6t3ghFVySb1bvBCbGLw3kEXYfEqUouG8gi7D4lSkwKPa390N9a3wKbs3+44O13iUra390N9a3wKqcOwKqr6Bk0de6KN9/N62Gtulccm1n0r0ZttS0cn4IbXx8Vtbhm3y7r/W/FSds/nUfZJ/4qywrZ6nw2QTOeZpgLBxFg3sCrtsjZ9H2Sf+KiUJRxScvYmmosu6Wop2YdBwksbQIm3u4dCzWDBsm1WelHmA6R2m4NINvvsmTbMsbhXG4ZXvk4MSZCBY6XKm7JTwOpZIAxrZmG7iBq4Hd8E7lKcYyVBttJkLas2xanJ5owf7irtuP4VZo42wHdqD8FSbVi+LU4O4xgH3irQbLYYQCWSHqL9CiPPuS4grt0W73Wic5vMLhZLZWJlRic00wzva3MC7pJ1K1r22hLGj6tgFlNkXtZXzsccrjHoD1HVaZf9kLKl+yNVKyGZhjmaxzTva8AhemtY2MNjADQLAN3BZfaDBDHxnE+MOcCQeDI3XIG/wBqmbJEnCZLkkCY2ud2gVLI+5waDlujMinlqJqkxC5iLnm2+194WswHFflGhMcrv8RELO/mHM5VGzQBxuoBFwWO/wCS8YjTS4Bi7KqnHmZCco5utpXJjvGu4vHsiOtjNkf3nP6v8VoMZrBRYXNL9Ytys7Tos/sl+85+uL8Qm7XVRdJDRtOgGd3buH4rSE+HTtjTqBUHD3NwRteL6y5exvT3ra4XVitw6GcG5c2zu0b1lXY012DjDRRODcgbnzc/Tu6dVYbI1fkTUbj8052/ilglGM0l7X/ootJkXasXxeEdMIH9xXvAK+TDa5+GVfktc6zb/Vd8CvG1f74g9U3/AJFT9pcJ4xAK2BvnYh5YH1m/EJNS5ynHygp22iBtD/1FB2M8VZbWyOZhUbGnR8wDusAE+ICzkla+urKWWT57MjC7+Kx3rQ7XtJwyFwFw2YX6tChS5QyNAnabJWzcEceDQuY0B0l3OPSbqwFLAJ+HELBLuz5RfvUHZ17XYJT2IOUEHqNyrO4vZdmNLgjSPhGS2io34fiUWJU4AD3XNuZ4+K847ivyo2lpaW7hIA5zR/Edw9i0mKU8dVh08UguMhPYRqFm9kqZk1bJUP1dC0ZR1nnXLkg1PgvEiGt19mkwyhZh9DHTs1IF3O6Xc5UxcQu6KSVI1Qqq5JN6t3ghFVySb1bvBCGAvDeQRdh8SpKjYbyCLsPiVJTAq9oKCfEMN4KnAMjXhwBNr/q6bgtJLRYXFBOAJG3JAN7XN1PQs+C58/Yq3YKi2lwurxEU7qVrXGPMHAutvtr9yvUJzgpx4sGrVCqaIxUsUTrEsYGn2BUFJgtbQ7Q8NThopCSS4u+qfq27VpEKZY1Kv6BpMz+0GDVmIVkU9NkIazKQ51iDe6ifJm0v2o/7q1aFEsEXJyt7JcE3ZXYNT4hT0rm4hLwjy+7fKuQO1VuKbOTuqzWYdIGPccxYTax6QVo0KnijKKixuKaoyMmFbQ1jRFUyXj/nkFu4b1oMKw1uGUQgDy9xOZ7jzlTkIhhjB37BRSM9gmD1lFis887WiNwIaQ6+a5urivoY8QpH08o0cNDztPMVJQnHHGMePoaSSoz2z2D1mH1s0lS1oaWZWkOvm13rwcFrJ9pDVVLWmna/OHB2+3zRbuWkQpWCPFR+hcVVHMo/hCztLg1bSbRuqYmtFKXOJdm5jzW7Vo0K5Y1Km/Q2kzO49g9ZX4lBNTtaWBoa4l1supN/vWhtpYrqERgottewSoytXs1UNxZklI1vF3PDzd1smuostHWUkddSPppQcjxY23jrT0JRxRjdexKKRkhgmOYe9zaKbMwne14F+0FTcHwSthr+P185dIAQGh1736VoEKI4IxdgopC52GSCRg3uaQFTbNYVV4cag1TGtz2DQHXvbnV6haOCclJ+htbs6hcXVoMTVckm9W7wQiq5JN6t3ghJgLw3kEXYfEqUouG8gi7D4lSkwFyR8ILZ3t/0m3MR+K5wP+Y/vTUJUArgrfXf3rnA7vOSafzdnw+8pjntaQC4AncCd68ySxxNzSPawdLjZLQHkQW/+2T2u7Pgjgf8yT3lBm2hwuAkGpDyN/BtLh3jReosdopattLeSOZ/zWyRkXUc4XVitEwxb/OP7+34pcTDNFnMsgvfc7t/XsCkXS6a/ANv0nxV1sYcBrfhJPeXRFlt5x/td2fBNUaVjJaoNkaHBrL2cNNT+SdID3wP+a/T+bs+H3lcEGn0snvI4vTeij90IpcoY5jbeQ8iw5ufwIRSCjvAf5knvLw9pbKxoe+z7316j8fuUlJlB4xD7fBJoDph/wAyT3lzgNQeEk0/m7PgmrqdAJbBlt5yQ26Xdnw+8rvBf5j+9MJUKpxjD6Q2mq4w7+EHMe4JNpeRaRIMN/8A7JB2O7figwG9+Fk1/m7fj9wUWlxzDayURQ1LS87muBaT2XU8pJxkrQaYiJhkiD+Efc9B7V74L+d/eimvxdl96YqSGK4Hd5yTT+bs+HiuCC1vOy6fzdnw+9KqsVoaKVsdRUsY925pNz3KU54a0uO4C5RxChfA6fSSe8umG4PnJBfod2/H7gquLaigknjiLJ4xK7Kx8keUOPj9yuE3GvI2qPDI8jic7zfmJ0Gq9rqECE1XJJvVu8EIquSTerd4ISYC8N5BF2HxKlKLhvIIuw+JUpMAXL2XVS7TVzqTDhHG7LJOct+gc/661E5qEXJibpWUu0uIRV1bHHC/MyAEFw3ZueyqZJJJiDLK+TKLDO4mwRHFJIDwcT3gby1pNlOwvBqjFAZI3NZCHWL3c56gvIfPJPXs53cmRY5GNpp4XaF9nNPTbmVxgOFVstUysmL4o287vnP6uoKzwjZ6OhkklnLZn3sy4+aPirqy7MPTPTkaRh7ZxLpxaIC1tTzdaaUqm+hGltTzW512+zUcsztlE51EHNJBaQ7Q23b/AB+5aZRa+jZXUzoXm19zrXsVcXTsqLpny+7yLNc8k6AAnVfScEgMGGxsc7M4WBN73LQG3/tWYwzZyR2NTwyWYylIJeDe99Rl6PwW1jjZFG2ONoaxoAa0DQBaZZJ6ReSSeke0qQXniNt1+bq7E1Jk+ni06ebq7FgzIbzKFiOK0+GsBkJfI/SOJurnnqXvEq5mHUElS4XLR5Lf4jzBUbCMMyVtYw1WKVZ83EPqDoHQOtY5MnHSJbJIosTxfy6+Z1JTu3U8R8oj+YpNqSkqXUuFYS2qli0kkO5p6LnnUs4liNGzhq+hYIfrOhfmLO0KDhWM0lHSy8M2USSzOkaAwkyAnSyyfG0r3/ZOhFbNNJUGPEqeGkYGXAABdv8AnNd0jQ2WqjvwbbuzaDXpVJBRT4zWsrsQgEUEX0MDhqet3wV7YAWtotMUXbZUUeIBaBotb2WVTjtXitHLFLRRl8IHlBsee56+cDrCtqf6BultOi3wVRtFiUtMIKSCTgX1BcXy2+jY0XcR1rph5RcfJU1MGHtfJU1OIS0lVVx8IaaR9g1xGmYjW3UVFp4sYltIRXOedW1ENQHRn2brL1Q0OK1eFmuifFK1zzlZVtDiW9IcVymfWYLT1NRU00ZpagcFwDJQW5zz6E2Fr/cuj0bjo6/D6aWOqpcLhcG2DqqR4YHOG8sHwWyjeJI2vbezgCLiyx+H0+C09K/ERTTSTU7wx0Mzx5o82+wt0FaHCcap8W4VsTSx8VswuCNegjQrOa+jOaLJCELIzE1XJJvVu8EIquSTerd4ISYC8N5BF2HxKlKLhvIIuw+JUpMAWb2qblmoZnRCVjXObkJsHE2t4LRqHitAMSoXQXyuuHMd0OG5ZZYuUGkTJWjtJEZcPbHUUrIMzS10TDoB0aKRDBFTxNihY1kbRYNaLALsYcI2h/zgBe3SvStKho6hcQqGBSaQWgaN2p5uvsCcUqm0hHafFL2A5cQk1JqQz/DMic++vCOIFvYEwIlEb41iQ6OC/wCKslTQ0uLQVtVVBtKTUZfJMjvJyi3QraMv4NvChofbyg03F1Uhs9pEw/xEJ7ebq7E5Kk+ni9vgoYiHjFI+phhexhk4CZshjH1wOZUban5MxwVFdJJUSFjm2y+VGL6EDoI/Fa1eOCj4ThMjc9rZra2WU8XJ8kyXGyjnqK7HGOpaWmfTUkmkk8os4t57BXkMTYomRtHksaGj2L2hVGFbbtjSBBRdBWgxVKLUzBa2i8VdBS1rQKmFsgAtr0c47NEyn0gb2JiSBHzzFq2SfEJYKyGfgon5IqWM5GgDQHcbq3wjAzV0NTHNQ8Rp6hgAaXl0jnA3Dtd1uhastaTfKL9Nl1avJqkaOetFJhGCTUVRJPVTRyl0TYSGjRwboCb89rCyt4aeCnblgiZG0m9mNAH3JiFDbZDbZ1C4upCE1XJJvVu8EIquSTerd4ISYC8N5BF2HxKlKLhvIIuw+JUpMBcjXuFmPyHptfmXMknpf7U1cSoBeST0n9q5kl9N/b2fn3omqaemDTPMyIONhncBc9CYCCLg3HUigFhk3PNf+lGSX0v9qahFALLJLaSf29v5dyVE2R0QLZAwa6Zb9P5dyklJpfoG9p8Uq2I7klv9N/autZILXlv/AE9n596ZoluqYGOyvmjaeguARpAcyS+l/t7Pz71zg5vTf2phliDc5kaG9N9EMljlF43teP5TdGgPGSX039q8PDxLGM+pvY23aH8u5SEmXlEPt8ENAesknpf7VzJLcee/tTUJ0MS2OUWzTX/p7Pz716yS2+l/tXmrqYqSmfPK9rWsH1jbXmCz2D7WcYqXUuJsZTyFxDHDRt7/ADTfnVKDatDUW/BoiyU7pbf09v5dyMkuvnv7R1/l3Jt0HcpoQiFr3RAiSwO4WvbevYbJ6TT/AErlNydnYmpJaEKyS6ed/t7P17VwRzemv/T2fn3p1wjROhisktvpf7V0sksbS2/p7fy7l7c9jfnOA7Sugg6g3RoR4Y14cS5+YcwtayYuLqYxNVySb1bvBCKrkk3q3eCEmAvDeQRdh8SpSi4byCLsPiVKTAFX4xiYwyk4RsTppXnLFG0XLnKwVVi3L8L/AP2T/wACnFbGvJh6xmK4hUGerpqmR55uDdZvUBzL3SPxugcDTMq2AfV4MlvcVr2w42NpTKZm/Jtvm3HRutvvdexjVJibqigoKrLVZHBjsptfpB57Lfn6o25/0VdFtPijLMrsJmeP444yD3LQ0GIQ4jT8NDmADi1zXtyuaRvBCq6b5TwTZ2omrpeN1Ed3tFy6w6L/AHqbglKaajc91S2ofUSGZz2iwubbupZyryjOVeSxKVTfQjtPimHcl0xzQg3vqefr7SsvZB5rnPZQVD49HticW9tl86tfVxzE7yedfS3tD2lpFwRYhfO6uDidZNTk6RPIBPOOb7lwdYnpmWQTbS1zboup+BySxYxTiEkZ3ZXNB0I50iehqaaninmjyxzasN/bqrjZKBj6qedwu6Noa3qvv8FzYoyeRIzinyo1iTJ9PFr08/UnJMptNEL778/V2/FewzpGhdXEuoqIqWF80zwyNgu5xO5NAYzH612MV8lACYH00hEcbzZs3wPR2qlka6ohcJGO4xT6PBGpb1jpClYgyXG8WmqKGF0zJjoGjVthbXoVjQYJiGIVAjr4ZqaSCxFUNHOb/Dfn05+ZdaaijpTUUM2a2hmha2nrnF1OXCOKY7w4/V6+3mWyuqau2dZV19LVMmMYpm2bHlu2+8Htv4K3a3KwN10Flzzae0YSae0eaf6BnYvT5GRjM97WjpJsvETwKYPJuACTr+ZVPTw09VROxfFAJA4F7WP1bEzmAHSsHJqkiLEY/HA2aOphkmdM+xeI5CBkG86bubVWMLsSghbGylje1osHPqCSfbZUsfFKaPjbZ4GipOSamY8WbG7QacxG89pUuklxOohZQ3McQjF6kfOLOkG+89mi5oy/K/si9nnhxU4yZKilhLeDMQc54cwvGtrkdoVvhUDoKYhzmHO8uDYzdrAeYKkFCybBuPvZ5Mbg+KH6jIwdRbnJFyT1qdUQRYWYq+i83C57RLE0+S5rjbMBzEXVQbX5MaLtC4Ny6ussTVckm9W7wQiq5JN6t3ghJgLw3kEXYfEqUouG8gi7D4lSkwBVONCZklFURU8k4gnzPbGLutlIVqhNOhp0VPy5L/2ev/2x8VU0FNSYdXurYcIxMvN8rXNaQy++2q1iE1KhqRUHGnuBBwevIO8cGPijZ2B0FLUE0zqZklQ98cbgAWtNracyt0JWqFegKTSkmBpJvqfHtKcUqm+hbrznxU+xDVjceo3O2jYwg5akssenmK2S8Phikex742ucw3aSNW9izy4+5GiZRtFRtNTh2BuLRYQua4dm78UrZKnfHQyVDxYTO8jraP0VeyRsljdHI0Oa4Wc07iEMYyNjWMaGtaLADcAl2v8AJzDjuz2kyn/EQjt8E1Kl5RF7fBaso7U1EVJTvqJnBkcYu4nmXz7GsbqMbqGsY1zYM1ooRvceYnrW7xKibiOHzUb3lglFsw5tbqnwTZVuGVXGqmZs8jdIwG2DevtWuNxirfk0g4rbJmz+DNwmhAfY1EvlSuHT0DqCtrI0Qobbdshu3YIKEFIQqAZqZodrcWN1VwOlwphop6aWelBPBSxtz2aT81w36dKtaf6BnYmaKHG6YqKUwnFJ4w2iNPSxOzudIwNdIRuAHQp9DR8Vjdnyl7iblt7AXNgAdwF9yl6ISjBLYJFNTulwgOpJqeSalzOMUkbc2UE3yuG/TpXp5mxaaKJtO+GkjeHvdK3KZLagAdF1b6IS7fq9BQWXVxdWoxNVySb1bvBCKrkk3q3eCEmAvDeQRdh8SpSi4byCLsPiVKTAXJwlvNhpP83Z8bLz57oZ9/66E5cslQC/O9DO8rnn+cM69T1fn9yaoWKT1NPSOmpzE3Jq90t7AdVt5SbpWJ6JA4xziP7/ANdKPP8AQz71X4FWz1dLnqp43TP8sRtsC1vNorWyUWpK0C2LPC23M+/r/JLj4bJ5sNtrbNe/P+SkFJpvoRpznxTrYHfP33R2v0ldHDaXDOvU/rpTLINgCSbAc6dDFee6Gff1fmj/ABFt0feV6ZLHISGPa6wB0N9DuXuyKAV5/oj+/wDXQvL+E4Rujb623259/wByelSfTxadPN1JNAd890M+9c8/fdH3n9dKahOgFN4fTMI+uxPV+f3LvnuhneVmcXx+vpMUmp4JIxGy1rsvzBWOzmJ1GIwzmpc1zmOAbYW0ssI5oynwRCkm6LQ8PbQMv7ev8kef10j6tT1/kmoIW9FiY+FEYyhtua978/5L153nDPv/AF0opx5hnYmJJaAV5/TRn3/rpXBxjnEfeer80sYhD8ouoHOyzBge0H67ekJUVbK/G56MxPETIWua8t0Lrm+vYQq4sKJXn+hn3rp4bWwZftPX+SRHiME2ISUURzvhbmkI3NvuHapaVBR4bwuY58tua1+n4L2hdTATVckm9W7wQiq5JN6t3ghJgLw3kEXYfEqUouG8gi7D4lSkwBeS9oIBIBO4LqzO0MnA47QSlr38GM2Vm868yzyT4KxN0i/qJY7GDjDYpZAQyzhm7QCqbC6Weup54cQhqnRzOzXmdawB8kW39uifT1WHYvWxVEdQ9k8INoiA09d7/gVKGM4d9oHun4LNuMnbehaY6lw+kor8Wp2RkixIGp9qkqD8tYf9oHun4JdTj1FTwxy3fKyR+QFjdx9tlpzglpjtIsik0oywDS2p0t19ial04DYQLW1PVz9gV+xjC4NFybDpKr6nG6GG8bJeMTc0UPluPdu9qqMQgfXVUj6iuphGx7rNe8uZExthfJoHOJOt9AvccOz+UNqMUbO0fUMoZH7rbDvWiii1FDNmYncNLM0gxsibEXNN2lwc4kA84bcC60Kro8ZweJgZHW0zGtFg1rgAF6+XcK/7hB74Sdt+BO2/BYJEovUQm26/N1di80uIUlaXCmqI5snzsjr2XuQAzxG26/h2fBQyRqhYxJJFhVQ+J+RwZoef2dfR1qaoGNj/AOIqNL2bfs13+zf7FMv1Yn4EMo8DawNdHSggah5Ga/XfW6RWR0FOYJcPETJuGY3NCRuJsc1uZZrFGZcTqLsDbuvp9a/1u07/AGqRhLbNLuDFjPG3PfV3lfN7Of2LhWa3x4mXLdUbobkFA3IK9A2FUwtTsB006LfgFGxSorqSAT0dM2pDfnxXIcR0t+ClQC0DRa2nR+QUSokxUV0TYYIDSl3nHl5LwOzT8U4jRQ7QY62mrIxT00YrmR2fK7yuBv8AVHWqIY9i4fnFfJfrtbuUevLjiVUX/OMz737SkLsjFJHTGKSNfgWOMmjqy2iZ8oFucti8nh7fir/DpKyambLWxMge7URNNy0dBPSsBgJcMeo8l78JbTosbreUMmKPmkFZTwMiDzkcx5zFvNcfmsMkUnoyyRSZPQhCyMhNVySb1bvBCKrkk3q3eCEmAvDeQRdh8SpSi4byCLsPiVKTAFktrHOZiFM9ri1wjJBG8arWqvq8JhrK6nq5HvDoNzQRZ2t9Vjmg5wpEyVqjC8K/heFzuEl75wde9N4/Wfa5/fK+hcFH/A3uRwUf8De5c38SX/Ijtv7PnvH6z7XP75Xl1RPO+MSzSSAOFsxJtqvonBR/wN7lCxLCIMSEQe58fBOzDg7C6T6WXqQOD+ydzJdN9CO0+Kak0nJxbdc+K7zUp5tmnSiccZA4YSj5u7O4H7rKt/YR328f7f5rYIWiySRanJGP/YR3/cB/tfmj9hHf9wH+1+a2CE+7IO5IpsAwA4K+dxnEvDZfq2ta/wAVaSfTxe3wTUmU/wCJhF9+bn6lnJ3tkt3scoGN/uio0Js2/Zrv7Bv9inqNiNM6roJYGOyueNCd3YepRJXFolmHxIAYnUWaW3eTr9brHUd6fhQFicjrmaIZuZwzDyR186lT4LVVFRJNJTVIe9xJALHAdQN9yfQYNVRzBnBSsYXtc50pbZuU30AJ15l5scUud0YqLs1IQUBBXqm4un+gb2KLigxGSAQ4dwccj980h0YOoc5UmlINMwi1rcyakgRjtoNnppKkVVKY3zyMzTQtNi4je5oWeFDWufkFFUZibW4Mr6J8mRPxb5RlOeRrMkQ5mDnPaV5igqhjk8z5nmlMLcjOYOvr4DvW8crSo1WRpFFgOz9RTMnqHSxMrgwtjYTm4K/Obc60WHGt4uG17WcM3QvjNw/r6kunwuKkxOesgOQVDRwsfMXA6O7d6nrOUrIlKzqEIUkiarkk3q3eCEVXJJvVu8EJMBeG8gi7D4lSlFw3kEXYfEqUmAuRz2i7Iy/qBA5v0PauZ5PRH3h+v/aahKgFB8noj3hczy+hPvDq+J7k5CKASJJdPMEf1D9f+kZ5fQn3gnIRQCi+Sx80T7R1/r2pbOFiZlEJda+uYdfX2d6koRQCeElv9Ae3MF0PkNrwkf1D9f8ApNXh0jGua1zgC42aCd6KA8Z5fQn3h1fn3I4Sb0B94Jq6igE8JL6A+8P1/wC15eJXSMdwZ8m+mbfv6+zvT0ptVBJIYmTRukG9ocCR7EUFHS+X0J94LmeW48wfeHV+vYmrqKASHym14C2/8w03fE9y7nk9EfeCahFAJL5RuhJ/qHX+vajPLc+YPvDr+A705CKARHwscYZwZNufNv8AvXrNJ6I94TUIoBOeXTzJ94dX59y4Hy6eYI/qHV+fcnoRQCc8voT7wXS+TW0RPtHX+vamoRQC2OeXEOjLRzG411XtdQmAmq5JN6t3ghFVySb1bvBCTAXhvIIuw+JUpRcN5BF2HxKlJgCEIQAIQhAAhCEACEIQAKhxOaSSuc+KjmndSAGNzALB+8jffdYadKvlyyadDTopnyyvc+rjqJbCpiY1gPk5XZARb+opMFTNT0lPUvmnl4anc6RpdfUWsR0b1f5UZQnY7KrCKh8s9TGJhLGwNLSJeFFze/lexQYpg2qhy1MEpZVPHFmNtI27iMxN9wBJ3DRaINAGgA7EBgBvYX6bIsLM5LiMrnSGnnc0yRyEt4bO6MjddtvJKnSwycajphVVAZwL5CRIbl1xY3/DcrXIOgLtkcgszTK6rnyPkqmQzOjidEHylgfdoJOUA5rkkdVuZThU8HjPBuqDKXvytYyXWPyb+Uzo/m61bFjSQbC43abkZG5s1hfpsiws6Ny6uLqkkEIQgAQhCABCEIAEIQgBNVySb1bvBCKvkk3q3eCEmAvDeQRdh8SpSzLaiZjQ1s0jQNwDiAu8aqPtEvvlAGlQs1xqo+0S++UcaqPtEvvlMDSoWa41UfaJffKONVH2iX3ygDSoWa41UfaJffKONVH2iX3ygDSoWa41UfaJffKONVH2iX3ygDSoWa41UfaJffKONVH2iX3ygDSoWa41UfaJffKONVH2iX3ygDSoWa41UfaJffKONVH2iX3ygDSoWa41UfaJffKONVH2iX3ygDSoWa41UfaJffKONVH2iX3ygDSoWa41UfaJffKONVH2iX3ygDSoWa41UfaJffKONVH2iX3ygDSoWa41UfaJffKONVH2iX3ygDSoWa41U/aJffKONVH2iX3ygDSrizfGqj7RL75XDUzuFjNIR1uKALusfwlPKxmoDTmPYNyFScYnLcvDSZSLWzGyEh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060847"/>
            <a:ext cx="2866256" cy="399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555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dirty="0"/>
              <a:t>W</a:t>
            </a:r>
            <a:r>
              <a:rPr lang="en-GB" dirty="0" smtClean="0"/>
              <a:t>hat is the ontological status of predictions as compared to other types of data: should predictions be regarded as private data about us? </a:t>
            </a:r>
          </a:p>
          <a:p>
            <a:pPr marL="0" indent="0">
              <a:buNone/>
            </a:pPr>
            <a:endParaRPr lang="en-GB" dirty="0" smtClean="0"/>
          </a:p>
          <a:p>
            <a:pPr marL="0" indent="0">
              <a:buNone/>
            </a:pPr>
            <a:r>
              <a:rPr lang="en-GB" dirty="0" smtClean="0"/>
              <a:t>Does it matter if the data is not yet real and private? </a:t>
            </a:r>
          </a:p>
          <a:p>
            <a:pPr marL="0" indent="0">
              <a:buNone/>
            </a:pPr>
            <a:r>
              <a:rPr lang="en-GB" dirty="0" smtClean="0"/>
              <a:t>Surely future data about us is more important than past data?</a:t>
            </a:r>
          </a:p>
          <a:p>
            <a:pPr marL="0" indent="0">
              <a:buNone/>
            </a:pPr>
            <a:r>
              <a:rPr lang="en-GB" dirty="0" smtClean="0"/>
              <a:t> </a:t>
            </a:r>
          </a:p>
          <a:p>
            <a:pPr marL="0" indent="0">
              <a:buNone/>
            </a:pPr>
            <a:r>
              <a:rPr lang="en-GB" dirty="0" smtClean="0"/>
              <a:t>Ethicists are increasingly utilising the Principle of Supervenience to argue ‘that there are no moral differences without differences in other non-moral respects’. If predictions are the same data as that which we wouldn’t normally release, is there a moral difference? </a:t>
            </a:r>
          </a:p>
          <a:p>
            <a:endParaRPr lang="en-GB" dirty="0"/>
          </a:p>
        </p:txBody>
      </p:sp>
    </p:spTree>
    <p:extLst>
      <p:ext uri="{BB962C8B-B14F-4D97-AF65-F5344CB8AC3E}">
        <p14:creationId xmlns:p14="http://schemas.microsoft.com/office/powerpoint/2010/main" val="4100554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3"/>
            <a:ext cx="8229600" cy="1944216"/>
          </a:xfrm>
        </p:spPr>
        <p:txBody>
          <a:bodyPr>
            <a:normAutofit/>
          </a:bodyPr>
          <a:lstStyle/>
          <a:p>
            <a:pPr marL="0" indent="0">
              <a:buNone/>
            </a:pPr>
            <a:r>
              <a:rPr lang="en-GB" sz="2800" dirty="0" smtClean="0"/>
              <a:t>Moreover, do we detrimentally limit the ways in which policy makers and others think about solutions and individuals by the ways in which we talk with them about models and the scales at which we model?</a:t>
            </a:r>
          </a:p>
          <a:p>
            <a:pPr marL="0" indent="0">
              <a:buNone/>
            </a:pPr>
            <a:endParaRPr lang="en-GB" sz="2800" dirty="0"/>
          </a:p>
          <a:p>
            <a:pPr marL="0" indent="0">
              <a:buNone/>
            </a:pPr>
            <a:endParaRPr lang="en-GB" sz="2800" dirty="0" smtClean="0"/>
          </a:p>
          <a:p>
            <a:pPr marL="0" indent="0">
              <a:buNone/>
            </a:pPr>
            <a:endParaRPr lang="en-GB" dirty="0" smtClean="0"/>
          </a:p>
          <a:p>
            <a:pPr marL="0" indent="0">
              <a:buNone/>
            </a:pPr>
            <a:endParaRPr lang="en-GB" dirty="0"/>
          </a:p>
        </p:txBody>
      </p:sp>
      <p:sp>
        <p:nvSpPr>
          <p:cNvPr id="2" name="AutoShape 2" descr="data:image/jpeg;base64,/9j/4AAQSkZJRgABAQAAAQABAAD/2wBDAAoHBwgHBgoICAgLCgoLDhgQDg0NDh0VFhEYIx8lJCIfIiEmKzcvJik0KSEiMEExNDk7Pj4+JS5ESUM8SDc9Pjv/2wBDAQoLCw4NDhwQEBw7KCIoOzs7Ozs7Ozs7Ozs7Ozs7Ozs7Ozs7Ozs7Ozs7Ozs7Ozs7Ozs7Ozs7Ozs7Ozs7Ozs7Ozv/wAARCAFaAPgDASIAAhEBAxEB/8QAGwAAAgMBAQEAAAAAAAAAAAAAAAUBAwQGAgf/xABNEAABAwIDAgoGBQsCBAYDAAABAAIDBBEFEiETMQYUNEFRVHOSk7EVIjJTYXFCgZTR0iM1UlVkcpGhssHhM2IHJERlFiUmQ0V0goOi/8QAGQEAAwEBAQAAAAAAAAAAAAAAAAECAwQF/8QAJREAAgICAgEEAwEBAAAAAAAAAAECEQMhEjEiBBMUQTJRgSNh/9oADAMBAAIRAxEAPwD63TU0DqWImCMksBJLBroreK0/V4u4FFLySHs2+SuQBVxWn6vF3AjitP1eLuBWoQBTxWnv/oRdwKeK0/uIu4FYhAFfFabq8XcCOK03V4u4FFRO2nhdI7c0KiPEWOc1rmlt+c7gmot7FZo4rTdXi7gRxWm6vF3ArAQRovSQynitN1eLuBHFabq8XcCuXlAFRpaf3EXcCjitP7iLuBXXXjaMDsuYX+aAPPFaf3EXcCOK0/uIu4FYCpQBVxWm6vF3Ap4rT9Xi7gViEAV8VpurxdwI4rTdXi7gVvOpQBTxWm6vF3AjitN1eLuBWoQBVxWm6vF3AjitN1eLuBXKEAVcVpurxdwI4rTdXi7gXqSVsTS57gGjnKrjq4ZXZWPBKKCz1xWm6vF3Ao4rT9Xi7gVu9CAK+K03V4u4EcVpurxdwKxCAM9TTU7aWUtgjBDCQQwaaIXuq5JN2bvJCTGFLySHs2+Su51VS8kh7NvkredMQIQhAAoUqEAL8TkGWOK+rjc/ILCdBu1IVtZJta1/OGDKP7qaZm2qWB2tvILpiuMTFu5DWBuSFjTvDQFavIXpcxsC8r0vJQB4mkEUTnnmCTi+pdqTqSttfJmLYvrcsp0bb43W0FSJZroZHvDmk3aywBW1UU0WxhaDv3n5q4FZPspEoQhAAhClICFKhSgCVBUqEALcXfaOOMfTdf6gl4BJAHtXsFpxZ96xjP0WX/iq6QGWrjvzG/8ABdMFUDnk7mO26NC9LyFK5joJUKUBAFVVySbs3eSEVXJJuzd5ISYwpeSQ9m3yVvOqqXkkPZt8lYmIlQi6hz2saXOIAG8lAE3VVRO2CF8jtA0JJjHCOOCle6jnhzgaOeTa/wDdcvR8MazF5Gw1eyja130L6reGGUt/RLkkrOnjPtOdqXXP1lM8Ni9V0pGp0CV0LTWSDZ32YOryLXXQRtDGBrdwCeVpaRnC27Z7UoULnNgXl5s0k6WVNRVxQe09t/0bi652ThXDUzSUezMZa6xdmBDh8FpHHKfSJckkM820kMj9zj/LmVlNHtJhcaN1P9lQx4cG5SDcA6JlTxbJmvtHUqpeKFHZchSUk4R40cJpW7KxmlNm3F7DnKyinJ0irocPlbGMz3BoHOSqoq6nncWxzMcRzApFg+HuxPDzU4hLJM+ZxLLutlHNYJFj0lVgVSGRn1Xasf0raGJSfG9ktv6PoIN16XE8F+FNTVVTKOscH59GvtqD0LtRuWeTG4SplkoQi6gAUEqqedkERkkNmjfYXXJV3DyKKSSmbSSNk1Ac5wsPirhjlN+KGk2MqiZk2ISPcfUzZbjoH+Vrwlhc50hG4WXOUE76oxMhO1kfqcv0fmuxpIBBTtjBvbeekrbL4Kjnim5Wy9SEBC5jcLIUoQBTVckm7N3khFVySbs3eSEmMKXkcPZt8laqqXkcPZt8lamIEqxpznQCBv0zqmiwV4O1Y4cyvH+RE+jnXUj47F0bHR6tILbgfUqW4dh9PIJG07A/pA1XRimFTSSxn2nag9BXITtqto9r3kOaSDzLuxz5NoeDCpSpvQ7hq2RgN2hYBuubLoKGqZVU4ka4HmNjzr57JA+SK4JLhu150/4NVLoJhA4+pL/AFRnxKrRvlwrHtHWLxK7LGXdAXobl5mF4nD4LhXZkI6poAuY2u2hs4uF0s/8ADNAZhM1jmOvfQ6J7WR/8o5wGrPWWLjjAwEh1lrl9Q8OPkjlyPj2X0bBSCzAHHmJTaCUSxB/8Vz82IMhYX7NxATHCaoTiRuXLY3subH6j3021seHInpDIrkeFNO6qxJjQQBHEXaldeVzvCKDNUsfbQssurA/M0y/iNcKaG4XTBo3RgJZwtw6Kvw3WwljN2dK24HJnw5rTvYcqwYoHMr3ZibEAhOC/0E51BM5PB6R1FXR1IAvG69l9Coa3jQ1AGlxZcbOOL1G0AGR/8kwwbE44qtkbnj1jYarqzw5rl9kRyNs65BQNRdB3Lzjo+jkcWM1ZUzPe9zmMBEcTSQPnpvSOHAqSp/LvDmk6kZiV2Yhbd1x610nrqF9PVSMZ/pyWe3+678c0tI5XLIk2mFC2GlZliu1vPbnT7DagG8JN/pNuuajD8xbchaaCaSCfOSSWO1HSEZYKSMsWSXLZ1wUquN4e0Oabgi4XtcB6BKEIQBTVckm7N3khFVySbs3eSEmMKXkkPZt8lbzqql5JD2bfJW3TEQs1Wy7AbbitK8vbnYQU06YmZICGS2toQleL0bRXZ8vqyi/1hNLc/Qq8UYH0YltfZkO+9axdSsSbRzjaRokc2x6VELHU8zgwZcjg5qYSAtII3KpzBmzG99y6rscpykts6anlE0DJAfaaCrHC4IS3BJM1IWE3LHWTMrgkqYJ6MTmB8bmHcQQUlbHeMscPZ0XQOaA9w6dUrkjyVUrek5lfGOSLjIznBS0zBLHngIsL2V2ESGOrjJ0zixXvZhoIGuqzRvcx5cTcxvTxemx40+JnHFHHtHUpbjMIfTtk52OTBhu0HpF14qYxLA9h5woi6kbyVxoUYLORUyxuHt+sAtGM020ibMNC02J+BS+AinnZJchzXWPyXQPa2eEtOrXhaz8ZKRjDyjxZx9dRGaB0V7XGh6DzLmIS2mkcJXPE8b7WXdvhzxuY4We02K5vhFhnqCtiFy3SQfDpXfiyJ6YoQ46+js8GrhWULHE+sBY/FMVxvByd9PDG4uBuNwPMuwY8SMDmm4IuvPzQ4yZrCV6ZjkitM746qmuhEtIJct3wm/1c4W2dmrXdChoFy07jopT0FCGWlaHNkabN51PFwx+e4FxY/wBlqbEDE+F4vs3FtvhzfyXiRueEgD5BdHJsx4JOzfhUt6cxOJvGbfVzJgEkw+UsrGZt0rbH5hO1zZFUjeDtEoQhQWU1XJJuzd5IRVckm7N3khJjCl5HD2bfJWKql5JD2bfJWpiBCEaoAoc0B5B3HVeXMEsEkR5wVbKNATzFeQLOuFVkiIlpiBduA1+pUvcCARuO5WzfkamePma8n+Oqxz1UMY9aRo+tdsdqxDTA5QKqSP8ASbdPVyPB6tiqcSBhdmFiDouuC5cqqQ49FbwNoD9SXVrQ2taf0mFMpN1xzLBiXqmGT/db+SmD8gZjc2zib71mkaQ550sVdISXh2bS2oVMj9F1oTH9G/aUsTuloV5Cx4Ub0Mfw0WwrifZS6ElbTZaxwA0cbhMqGTPThp9pmhVeIRZmtkG9p1+SpoXFktjuctW+UDFLjM81rNnVXt6sg/mFgmZG4PjIu0jUdKb4k3/ltpb2CClEpAcXLXE7RTdCHDYnUOJvgJ9W/q/Jdphhfs3Bw9S/qlc8wMdWRuLQSHAarrmNDWgAWCfqZ9ImCuVhI3MwhZxuvzhajqFQW2kI+sLkRqzFKMta7olYD9Y0VL2hpstFaMgil/QeLn4HRUShubNpfpW8DORnJEGV7R7Dg5P2kOaCDcELnJ5og0szgk6WTyhfno4Xf7Qpyrphjf0akIQsTYpquSTdm7yQiq5JN2bvJCTGRS8kh7NvkrVVS8kh7NvkrUxAhCExEOFwQqhe3yVyomOzOa2hQgZzHCGQtqKkA2JY3yXLujlIGYm+VP8AFs9Ris5zhrNBe3QFFNRQzStY0GRx6SvRgqirMPcp0HAijdHVvJNwxpN/mu4WLDsPZQtNrZnDWwW5cWWSlK0bR62eXDQpdiptRNd0PCZEJTjriygcALnO3zUw/JBLo52rxKWKqMLctrXBS6XEas1OXaENyX0CZCkdUSGQRuJPSr48Flkdo0X+a77SMuR0WDm+HRlb1kw6B1PRsifvC1rz5ds2j0eJGCSMtPOlwaYzlOmUpms1RDc5wNOdODoUlZXWPzYZK48zFz1RM0NBJtZNMWqGwYdIL2zjKuNLKzEqsiFj3t3ADcurBHTbMpbY2w2ZtVisUUZvrc26Au3G5c7wawF+Gh009tq8aAcy6ICwWGaSlLRcI0CrmFhm6FavLhcWWJoYqxhlpZWDnabJHWPkcY8rjlfHuHSn7jlJYVznG25RHpdtxcrqxJswmzO2B4kc/m0P1rqMIN8PZ8CR/NJ6KHjc2QG43k8wXQU0DaeIRt3BLNJVQsSd2XoQhcx0FNVySbs3eSEVXJJuzd5ISYwpeSQ9m3yVirpeSQ9m3yVqZIKFKg7kAC8vYHtLSNCs0+IRwvyWLzbm5l6paxtUHWaWuYbEFVxlVitdGOXBG1Di2R42bjrlFj/Fa6XDaWjFoYgCOfnWtQm5yf2CikClQoLsouToFBR6us1XT8YitYE9BVEmLwteQGl4HOFrp521MLZWbnKqlHZFxloWswmQyFznhgP0WphBTNhGlyekq6ylOU5S7GoJdEKUIUFAoNjoULLUVzISWAFzxzJpN9CbS7MlbgrK+pYZnu2LP/bHOVvpqOCljDIYmsaOgKqCvbNMIywtJGmq2Jty6YlT2gAUoQpKBQUFZqmpMTsjRd1r35k0r0JutnueESt32PMUs9ARSyB02UAG9mC1/mtMVdI6pjje1tnm1xzaJgr5Shomoy2VQU0VMzLFGGj4K1ShZ9lVQIQhAymq5JN2bvJCKrkk3Zu8kJMYUvJIezb5K1VUvJIezb5K1MQLydQQvSgoEc/KwxyuYd4P8VZRONPXtBNmvGVw+PMtOJxWc2VvPoUvkJPrX9a9wfiuyPnA5WuMjo7osqqaYTwskH0hdWrjOtOwUOAc0g7ivSi10Ac5NC5lQ6IDUHRbsEksySH9F1x9ajF4C17ahtxzEjmWLD59jXscT6r/AFT/AGXW/PGci8MlHSBCgFSuQ6yUKFKAIKU1rctS6w9oApsUvxFnrsd9S0xupGeRXEyRAxVcRO8Ot/FOgkL3ZfX52kFPWHM0Ec6rL+ycT1R7QhCxNiFgrxZzXDost6zVjLxZugqoumTNWheBkqIT0PG5OUjmJEZc3e03/gnMbszQRzi6vKRi6PalQpWRqCEIQBTVckm7N3khFVySbs3eSEmMKXkkPZt8laqaXkkPZt8lbdMRKFF1KBFNTEJYiz4aJGRkDmub619/QuhO9K8Uo3vaZoRdwGrelbYpU6ZlkVq0RhE9s8BO45m/JNLrhMXrK+hiE1K18MoGrnAaLncO4VcI3YqwyzT1DQ7SNosHfPRby9LKXlHoeN3E+vKUhwzhE2qdHFVwOpZn7gSCD9aeg33LklFxdMtST6K54mzxOjducFy1YySieYZBYA3a/pXWrFiTKd9MROzOOYc6vFPi6ZnlhyVo8YTiDK6lBzDOzRwW4Padzh/FcbUwOpwZKB8kMlrEA3BC5eKHHm4iHRNqsubdGSbLpXpVO2nQoZLVH1y6m6T4Xib3MFPXRvgmaALvPtJve+5ccouLpmqkmSstczNASBq03WpeXtDmFp3EJJ07G1aET7OZltbQ/WnFJJnpo3dLQkVc91G5+0Y+zQSCG3BXKTcOcUoZuLwU8WzzaGQG67PZllXiYYrcmj6fdCS4Jj9PilMzNI1s9vXaNBf4J0uOUXF0zdOyVXKzOwt6VYvJSGJ5Bluw819Fuw6TPStBPrM9U/UqMQp3E7aIAkb2nnXLycLxg9Y9klM97XbwDYhdSxvLHx7MIJqdHdIS3BsZpsao+MU2YAGzmuFiCmV1zNOLpm5KEISApquSTdm7yQiq5JN2bvJCTGRS8kh/cb5K1U0vJIf3G+SuTJBCEJgQTZKcTqTJJsWu0G9MKqYQQPkP0QuSne97y7NZ7zdTKftxczn9RPjHRpfBG7V4v81XTwD0hCyH1C5wuW6aKiZ8rGBrDd56Uz4PwPfO+ok1DBlHz51PpPVZZ8uXRxYOcpf8MWKUWxrHiPcDm3bl09BKZqKKQ73MF0hxOcvq5S06eyn2Hx7KhiYd4aF25vwVnZi/N0aUgxKvjdO5mcDLpqm9ZPsKWSToGi4fEHl0zWk6v1+9P02PlK2L1Mmo0hgZCDe9xzplg8O0qnTWsGtsPrXNx7UyshiOh1cegLs8JgMNG3N7TtStvUvjGjm9LGTlbMPCKlD4GztHrNNlvwepdVYfG9/tj1XX6QvOMOtSC2/MLKMEBFG4n6TyVyPePZ2LWQY3WetqW01OXuNuYLQdy5/Gajaz7MH1YxqsbpNv6Lyz4Rsh1QyZpBmuDvF1glwTDpXGV9Mx7t5JVUDQ5z5tbHd8ldTNlne1gJG0dYD4LH03rsk8vGtHm48spzpGuKANpWMEbWNb7DW6WCfUcpkpWOO+2qXTOay7RYtAyhb6FmSkYDvtdduR2rO/Hpmm6zVlS2mhL3OA6Lq86Bc1jtTt5C0G7I9FGKHOVG7/AEVVExqHE5rjpzJZWYVTVTHPDAJEQjQuuTfcE0wmjfJUs2l9+Z3wHQvRbWNWh5cSjG49kYFR1GDFjTOXQPPrRkaAnoK6pu5Jau+1czmzaBOm+yFwZnyfJmONtt2elKhCxNiqq5JN2bvJCKrkk3Zu8kJMZFLySHs2+StVdLySHs2+SsKaJBebL0vJTAU45PaNkI+lqUlY0STXI9hbMSm21Y929rdB9SzxEiIud811xxxcKkYOKl2eXNZmdJmByC1uhOo7YdhLW/TcL/MlKqaDayQxEe27M75LfWyCeUgkhjBZvxULHGLUYqkTSgvFGOniFVUxRZOfM89K6ZosLBLcHpsrHTkav0HyTM6BRmknKkXijSsT47UENZAOf1ikbYRPK50jNG6C614nPtauV4F8vqhVsY/ixA1eW2uurGuMUZy8ns90MDJJA1rMud1r9IXUtAawAbglOEU42hdzRtyhNZJBFGXHcAubNLlKjXGklYsxSVrpBG7UAfzW6hh2NKxvPa5S2OI1NY0k3zHMfgnIFgpyaioix7k2U1U2wge/oC5acvlLiCMzjzp3jM1gyEHfqUnEZMwf9EBaY4Jx8vsJrk6Z5dG4xtjabE6XTDDYwwvn5mjIz+6xlgDzK5vsCzQUzijDKdrN2UXPxKyj6bFi/FGaxxh0gLBNMyMG+b2k3aA1oA3BYqCEFzpiN+g+S3JTf0bY41sz1s+wpnO59w+a5t8ZfpvudU0xWbPM2Ibm6n5rFExxkLju5l0YlSsUuyrYR52tDABvKc4ZCIqd0zhq/X6uZYhHnc2Mb3myZ1DmxRNiGnNpzBLLJvxHb7Zlibt6oC30sxKahZKGINaZLe0dPktgWE3bHjVIlCEKDQpquSTdm7yQiq5JN2bvJCTGFLySHs2+SsVdLySHs2+SsTRIKmok2UD39DSVcUvxeTJQuH6RsqiraQn0IS7XUXzHoVuzDm5b5fkssVREXFucXvuWprgATzLv6MUaKMWklmH0Bkb/AHXt8LnvbEN7iApo4y2jaTvfdx+ta6KLPUOkO5gsPmsJSq2FWMI2CONrGiwaLLxVSCGmkkP0Wkq3mS3HJdnQFv6ZAXPFXJI1lpHPhxMg9UnMdT0LdGEspK2GWTJmAd0FNGDNZo+kQF3y0jnHGHR7OlBO93rFV17y4bNu7e5aiRDD0BosEus6WUtBN3lccdvkzaXVGjD4crDKRq7d8luO5eWNDWgDmCJXZI3O6As2+TLiuKOfxCTa1jzfcbBVRg29a1/gsFdiBpp7lode5KmnxqkkNnOMZ10d8F3KLrRnHYyYza1EcZFxfMfkEwka4kMG9xssuHASSSTAgiwaD/NMadmecv3hun1rGb2CVmmJgZGGjcBZS9wa0uPMF6WTEpdnSO6ToueKt0avSFEjjLK+S+rirImWASqSvdCXuFi1vT8Fro8SbMxpewsLjYc67mqRkhnRszVJkO6MfzK9SA1EwIPtGwHQpgGSjA+lKblXUkd3F9t2gXM3tsHvRrjYGsDQNAF6QFKxNgQhCAKarkk3Zu8kIquSTdm7yQkxhS8kh7NvkrFXS8kh7NvkrEyWBSjH35aVg6XJuVlrqJtZGGuANtQCrg0pJsmW0cDJG853BuouV5w4ztkLC5+XKBYnRPqqgZA8tJLD8dQsNskjAGgnMNR816Sdq0c/OtM6X/SgAvoGgLdSQ7KBrTvOp+ayQt4zMBb1W6lMhovOm/o3gvsLLnuFUsjIog0EtN7noXQm6pqKeOoiLJG3BSxy4ysclaPmRhkF5ANQLBdPwbEr9i2VxcWjMbrPiOHGhmJLcrCdDzFacFl2csha02DbX+a78kuUNHPy3TH1RKXPDRuCmkZmcZT8gszfy72tjvfnKZxsDGBoG5cUtKjaO3Z6WeueWUj7c4stCrniE0ZYedZx0y5J1o46rodu4uJ9bdYpc7BZWDQ35j/G5XVVVOISQ7Q8yWzyOZfJqPgvRjJtaOTm46Y1wxuyoA63tG6aQMyRAc51KxUbc8cUdtGtBcmS4cj2dMASzF4ZZwxsZFhrY86ZrxKzMwi3Moi6dlSVo5WWgD2lsjC2+/oK9wUQbJGARa9h8ytwnBkMZ9q9rFWvgEUrXlzbt1Ab0rtc9bOdP7L3nUW3N0C2QsyRhqy0zDI8Em7Wea3Lkm/o2gr2ShCFBoClQhAFVVySbs3eSEVXJJuzd5ISYwpeSQ9m3yViqpeSQ9m3yVqZLC+qEIQIpmpYahuWVgclT+D8bZQ6F4ABv6wuU7QrjOUemJwTKqeBsEeUannJ51ahChuykqJUIQgZVPTxVERjlYHNO8FLo8GMUh2coDCd2XVNkKlJrSJcE+yqCnZC2zRrzk7yrQpQpuxpUCgoupQMqlhjlble0EJZNgbDJmiIsTqHXTeyLKozlHoiUFLsqggELLDU856VchCnspKgRZCEDMNbhsVXZwvHKNz2rJBhlY2Q7WoaWnfYalOLIsrWSSVEPHFuzxFE2Jga3cFYospUFghF1CAJQhF0AVVXJJuzd5IRVckm7N3khJjIpeSQ9m3yVirpeSQ9m3yXsqkQYp8UZDVOp209RM9jQ52yZcC+5ePSx/V1b4X+UU5/86rf3I/7q+sr6TD4dtWVEcEe7NI6wQMo9LH9XVvhf5R6XI/+OrfC/wAq+ixGjxCEzUdRHPGDYujdcBUwY5hdVWGjhr4JKhu+NrwSgA9Ln9XVvhf5R6XP6urfC/yiuxzDMMlbFXVsNO9wu1sjwCR0r0cZw5tDx81sPFd22zjL/FAHn0uf1dW+F/lHpg/q6t8L/KrpeEuC1tQynpsSp5ZX6NYyQEla2YhSSsmeyeNzYCWykO0YRvukBR6YP6vrfC/yj0x/2+t8L/Kv9I0fEeO8Yj4tlzbXN6tum6mavpKalFVPURxwWB2jnANsfimBn9Mf9vrfC/yj0v8A9vrfB/yr6HEaPEodtRVMVRGDbNG64XivxfD8MLOPVcNNnvl2j7XskBX6XHUK3wUemB1Ct8FTSY5hdeXikroJjG3M/I8HKOlXOxGjbRcddURCmtfal3q2+aAKPTA6hW+Cj0wOoVvgrS+sp4nwsfMxrpzaJpOr+fRSKyndVPpWzMM7GhzowfWAO42QBl9MDqFb4Kn0wOoVvgrTFVwTSyRRSse+I5XgG5afis7MawyWsNGyugdUA2MQkGb+CAPPphvUK3wSp9MN6hW+Cra3E6HDmB9bVRQNdoDI4C6tp6qGqiEtPKyWN257HXBTAy+mW9RrfBKj0y3qNb4KvrcQo8Pi2tZUxU7P0pHABSyupZKQ1bJ43U9s20DgW2+aQGf0y3qNb4JR6ab1Gt8ErQ+upY6UVb542wOAIkLvVIO7VZ6rHcKoZtlV19PBJa+WSQA2TAg4y3qNb4BV1HiMVa6RjGSxviIDmytykXFwvVHiFHiMZko6mOdgNi6NwIBVFH+d6/8A/X/SkAxQpQEAU1XJJuzd5IU1XJJuzd5ISZRFLySHs2+S9nevFLySHs2+SsVEC6n/AD1W9nH5FK+E+E1tbV0NbRwQ1hpC4upZ3Wa+43/MJrT/AJ6rf3I/IqrF8EZixjfxuppZYr5JKeQtOvSNxQCOfOKNOAY7BFhgwuupoXOljjIIJLdHAhZMUw6ioeB2E1lLTxxVDZadzZWCziXEX1+Oq6nDeDtHhsFRHnlqX1X+vLO7M6TS2qx0vAqhp6mKR1VVzwU7s0NNLJeOM81h8EwoTY+97OHUD2YW3EnDD3EwuIFhm36hbOBFHHWYbWVstPAymrpy9lG31mxW0sQee6fuweB2ONxYuftmQmENv6uUm6MLwWnwiSqNM94jqZTKYyfVY477fNIBDwKoaRsmLSiliD48SlDHZBdovuHQqMI/NXCz/wC1P/SunwvCIMKNTsHPdxmd0783MXb7Kmn4P0tNT4hAySTLiEj5JSeYuFjZFjPmxqJ8A4FSYdUuc+ixKi2tLIfoSEesz+4XU4jEyrxDgrR1DRJTvYXujd7L3BgtcJ1WcFcPr+DseCT53QRMa1j/AKTbbjfpVuIcHaTEaCnpZHyMdS2ME0brPjIFrgosKE+BzU0XC+rpWYVLh874A97Q9pje0GwdlG4p1wgpKapwardPBHK6OB5YXsBy6cy84Nwep8IklnE01VUzaSTzuzPIG4fAJjVUzaullp3khsrCw232IskFHN8H6Slh4CQzRU8ccklD672tALvV5yuTqa7GD/wzbTuwhraPYNAqOMC9r78tl9HpcKhpMGZhbHOMTIdkHE62tZZJODNJLwaGAmSTi4jDM+mawN07AVYx+e+CnaO/oSfGoq2HhziGL4fmfNh9PC50I3Sxm+YfNdpU4JBVVeH1L3vDsPcTGBuNxbVe4sHghxiqxMPeZamNkb2n2QG7vNFgcjg+JMrKfhViNE82ks9hG8HZeayzQYfh3BHC6qTB3yt2ccz62FzWvZISNb7zcrsMJ4NUGDGtFK07OtkzyRu9kaWIHwWGLgNQxyxtdWVclHE/aMonyXiab3HxsOhFgZcbwvEJMdp8XpsOgxOIU+zNPM8AsN75hcEJnwWr6Ktw+RtHRcRNPM6OWnsBkfz7l7xTg6cRq21UOJ1tFKG5DsH2BHyOi04PgtLgtIaemL3Z3F8kkjrue47ySixCKspoMQ/4hxU9ZG2aKGgMkccgu3MXWJsl1PGylpeGNFTgMpormONu5pMdzZdNjHB2DFaiKrbUT0lXCC1lRA6zrHeD0he8KwCjwqilpmZ5jOS6eSY5nSk7ySgZzWMkH/hVSdjT+bVr4eUVJJwYkqXU0Tpw6IbQtGa2Yc60wcCKOKaJr62rmo4X54qOSS8bSNR8SAm+MYRDjWHPoZ3uZG5zXXZv0N/7IAuoaKmoqcMpaeOFp1IjaGi6povztiHzj/pW5rcrQ3oWCi/O2IfOP+lIVjJAUIQMrquSTdm7yQoquSTdm7yQkygpuSQ9m3yXvVeKXkkPZt8lYVRAmLKx+OVfFZ4oxs48wkjLr7/iFo2OLdcpfAP4kU/56rf3Y/Iqmvr6uLEGUdHFE95iMzjK8tFgbWHxTAu2OLdcpfAP4lIhxbrlL4B/EvNNiW0bWvma1jaV5abHmDQb/wA0sbwkqpsMZUR0rWybUslvdzYxa4JtrqLJBY12OLdcpfAd+JGxxfrlL4B/EsTccmOINic2JkD2AxvId+VJbf1Tu3/WqafhBVVNfBTtjiY2SGOV1w4n1rmwsLDdzoCxnscX65TeAfxI2OLdcpvAd+JLaXHa6ufG2mpodIxJLneRoXEWH8F7HCCSetrqSmjjzU7S6NzybPy+2NOhFBYw2WLdcpfAd+JGxxfrlL4DvxJVJwiq6aCN88ERfJS7cZHG1y4AD/8ApeZuE1TROYyrpmEtqNlM6JxIa3LmzfVzooLG+xxfrlL4B/Eo2OL9bpfAP4lm9O/+nTiuRpJacjQ7RxvZov8AHRYZuFwhdRudA3ZVFO58j82kTwQLH4ZtLoHY32WL9bpfAd+JGyxfrdL4DvxJaeEFXtGScXi4uBDtPWOb8p0c2i2V2JVMNa+lp44y5tMZ7yE20NrICy7ZYv1ul8B34kbLF+tUvgu/Elnp6uhZRvqYoI452CR0pzZG3I9W9tDrzrdiOJVcNZDSUUEcsr43SnaOyjK22g+OqALdni/WqXwXfiRssX61S+C78Swux2qbX5DTRiATiBxz+tmLc17dCx03C6aqgtHQnjLad0rob3NwRa3SCDdAh1ssX61S+C78SNni/WqTwXfiSiThNUBtI2MUz5J3Pa4jOQwttpa176rR6eqeOmPYR7Bs2wLsxzZ8t72tuQBvMeL9ZpPBd+JRs8X6zSeC78SWVPCaWGjZM2naXPpGz2JNgS4Nt/NRNwnlo30gqYWGOdj3PlZcBlrAXBG65TAabPGOs0ngu/Ep2eM9ZpPBd+JYqPGqyulj2FNFsmsjdMXSajOL6c2iz0/CKtno6mpZTRv2Ti1rGh9/atc6btOZADTZ4z1ik8J34lXhQqBiFfxl8bn52asaQPZ+JWnDKs11CycvjcSSDsySLg/HVeKL86Yh+9H/AEpAMEIQkNFdVySbs3eSEVXJJuzd5ISZRFLySHs2+SsKrpeSQ9m3yXsqiBfTfnmt/dj8ivdZhdHXvY+oiLnM0BDi3ToNjqPgkmI0+3x2qO3njsyPSOUt5j0KniP7ZWfaX/eto4nJWYSzxi6HcmA4fLJK90b/AMt/qNErg12ltRey9PwLDXtc0Q7MPILhE8svYW5j0JHxD9rrPtLvvRxD9srPtL/vT9iRPyIj4YNQidk2yN4wA1uc5RYWGl7bldT0FNSkmFmUljYzr9Fu4Lm/R467W/aH/egUH7bW/aHfel7Mg+REeHAsOcYjsP8ASFm2cRcXvY6669KmPA8NieHx0rGPGb1hoTm33POkfEP22t+0O+9HEP22t+0O+9HsyD5EDoJMIoZWhr4Q4CHYgEn2NNP5BeIcEoIGMayEnI4uBc4uJJFjcnfokfo/Tltb9od96PR/7dW/aHfej2ZB8iI+GEUHEoqLi7TTwkFkZ3C27TnVQ4P4WGvaKVuV7XMLeazjci3zSb0f+3Vv2h33o4h+3Vv2hyPZkP5MR0MBw8VDJti7NGGhoznL6vs6XsbLU+igkqDO6O8hjMRN/ok3suc9H/t1b9ocj0f+3Vv2lyPZkHyIjuowShqWRMljeWRNDWs2hDSBzEX1+te63CqTECw1DCTHcNLXFpsd405ki4gR/wBfW/aHKOIHr9b9ocj2ZB8iA89C0HHBVbIiQf7jlva17br25159BYfmDmwlrhDsA5riDk6Lj5JNxA9frftDkcQPX637Q5HsyF8iA0PBrDSyNoZK0xuc4PbK4OJO8k3udy9u4P4c6ujrTC4zxm7XZzvta9umyUcQPX637Q5HED1+u+0OR7Mg+REajg5hohmh2L8swAN5HXABuADfQX6FYMCocgbIx8wDHR/lXl92utca/JJ+IHr9d9ocp9Hk/wDX132gpe0x/Ij+hs3AqCOWGRkbmmBrWtAeQCG+zcc9l5jwCihZIyN07WyEktE7rA3vprpqlfo87/SFd9oKPR7v1hXeOUe0xfIidBRUUGH04gp2lrASTckkk6kknnWei1xXEP3mf0pR6Pd+sK3xytfB6HY1NezaySflGetI7MfZ6VMoOKsuGVSdIeoQhZm6K6nkk3Zu8kIquSTdm7yQkxoil5JD2bfJeivNLySHs2+S9neqJObqhfHKv92PyKT4xV1NPVxiJ0jW5Ltawe27Na27o5k1r54occqhJIxhLI7ZnAX0K8cbpSeURd8LuxvxR52RPmxCyurL1hdUvaWyloAIJYzPa+W3MPirKafEamqhY2WR0IznPcNzND7AnTXT5J3xul6xF3wjjlN1iLxAq/pG/wBCJkmKuw8SmSbaSzBoAe2+W53erpzKaWrrZa6COeqc0PhaTYhvrG99MuvMnvG6XrEXfCON0vWIe+Eg3+hbDU4h6Hq6hxvOzO2Nob+jpe3x3rTh1Sx8BYKt07tSHPbY/wCVpFXTdYi74UirpusRd8Jip/o5ukxHEHxyCaoeGXjzyABxjBJzHdppbTVEmLYtAyN4Y+VuTak5NXMaSD9ZFiuk41S9Yi74U8apesRd8JFfwSRVmJsrWxTlwgAbeQAEl5ZfLbovfX6lnjrcSkwuF8c0skz3jOGvaSBkJt7OmvMuk45S9Yi74Rxqk6xEP/zCQv4K6+trYsHpnQFz6uYN1Yy+4XOn1W+tZzimIOrmljHGlllha0hurLtBIPwOv1hPBVUvWItP94Rxql6xF3wgP4KcErameZzX1Dpm7IOfmaPyb7kW3dCqpsTqG6yzlwZO3aSCxYGm+m7Tm0TvjVLzTxd8I41S2/1ou8Ew3+hJBiVW2ppXVEziyQA5G2DtSdSLai1txVbMVxWSD1GO2xqGva18eUGMgnL/ACtddBxql554u8Ecapt+3iv++Eh/wVxYlOcHpauYmIvqAHl4tZucjX6l4nxCY4rM2KpIiEQdG0OFnHKTuIudfim/Gab30Vv3wo4xS++i74QL+CNuJ1u3s6STNs9Iw0Wts82Y6X3rbh9ZXTNqDUNERZTscy5uLkG5Nh8NyY8Zpt+3i7wXoVVON08XfCQCKGprKqkZlrJmyNqGRvezK4ODt9jbmXh+LV7+NMZtG5nt4u4st6ocGnUi2u/610AqaYDSaLvBHGab30XfCA/hmwaaonw9r6l15M7gbjUWJ0PxTPBOW4h++z+kLNxmn5po++FfgUjX1de5jg4bRmoN/ohZ5PxNsP5jtCELlO4qquSTdm7yQpquSTdm7yQkykRS8kh7NvkvZ3rxS8kh7NvkrFRJRJR08z88sEb3dLmgrz6PouqQeGFqXlOwpGY4fRdUg8MKfR1F1ODwwtNlKLYUjL6OoupweGEejqLqcHhhakbkrYqRl9G0XU4PDCn0bRdTg8MLShFsKRl9G0PU4PDCPRtD1ODwwtSEWx0jN6NoepweGFHo2h6lB4YWtCLYUjJ6NoepQeGPuUejKHqUHhj7lrQi2FIyejKHqUHhhHoyh6lT+GPuWtCLYqRk9GUHUoPDH3I9F0HUoPDC1qEWxUjJ6LoOpQeGPuR6LoOpU/hj7lsQi2FIx+i6DqUHhj7kei6DqVP4Y+5bEItjpGP0Vh/Uafwwj0Xh/UafwwtiEWwpGP0Vh/UafwwroKaCmBbBCyIE3IY0C6uQgAQhCBlVVySbs3eSEVXJJuzd5IUspEUp/wCVh/cb5Ky650VE7QAJpABoAHFTxmo9/J3yqEdDdC57jNR7+TvlHGaj38nfKLGdDdFyue4zUe/k75Rxmo9/J3yiwOhuUXXPcZqPfyd8o4zUe/k75RZNHQ3Rdc9xmo9/J3yjjNR7+TvlFhR0YQuc41Ue/k75Rxqo9/L3ykOjo0LnONVHv5e+UcaqPfy98oA6NC5zjVR7+XvlHGqj38vfKAOjUErneNVHv5e+UcaqPfyd8osVHQ3Que4zUe/k75Rxmo9/J3ynYUdDdTdc7xmo9/J3yjjVR7+TvlFhR0V0ArneM1Hv5O+UcaqPfyd8osKOjQuc41Ue/k75Rxqo9/L3ykFHRoXOcaqPfy98o41Ue/k75QFHRXRdc7xmo9/J3yjjNR7+TvlAUPqrkk3Zu8kJAaidwIM0hB0ILjqhIp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BDAAoHBwgHBgoICAgLCgoLDhgQDg0NDh0VFhEYIx8lJCIfIiEmKzcvJik0KSEiMEExNDk7Pj4+JS5ESUM8SDc9Pjv/2wBDAQoLCw4NDhwQEBw7KCIoOzs7Ozs7Ozs7Ozs7Ozs7Ozs7Ozs7Ozs7Ozs7Ozs7Ozs7Ozs7Ozs7Ozs7Ozs7Ozs7Ozv/wAARCAFaAPgDASIAAhEBAxEB/8QAGwAAAgMBAQEAAAAAAAAAAAAAAAUBAwQGAgf/xABNEAABAwIDAgoGBQsCBAYDAAABAAIDBBEFEiETMQYUNEFRVHOSk7EVIjJTYXFCgZTR0iM1UlVkcpGhssHhM2IHJERlFiUmQ0V0goOi/8QAGQEAAwEBAQAAAAAAAAAAAAAAAAECAwQF/8QAJREAAgICAgEEAwEBAAAAAAAAAAECEQMhEjEiBBMUQTJRgSNh/9oADAMBAAIRAxEAPwD63TU0DqWImCMksBJLBroreK0/V4u4FFLySHs2+SuQBVxWn6vF3AjitP1eLuBWoQBTxWnv/oRdwKeK0/uIu4FYhAFfFabq8XcCOK03V4u4FFRO2nhdI7c0KiPEWOc1rmlt+c7gmot7FZo4rTdXi7gRxWm6vF3ArAQRovSQynitN1eLuBHFabq8XcCuXlAFRpaf3EXcCjitP7iLuBXXXjaMDsuYX+aAPPFaf3EXcCOK0/uIu4FYCpQBVxWm6vF3Ap4rT9Xi7gViEAV8VpurxdwI4rTdXi7gVvOpQBTxWm6vF3AjitN1eLuBWoQBVxWm6vF3AjitN1eLuBXKEAVcVpurxdwI4rTdXi7gXqSVsTS57gGjnKrjq4ZXZWPBKKCz1xWm6vF3Ao4rT9Xi7gVu9CAK+K03V4u4EcVpurxdwKxCAM9TTU7aWUtgjBDCQQwaaIXuq5JN2bvJCTGFLySHs2+Su51VS8kh7NvkredMQIQhAAoUqEAL8TkGWOK+rjc/ILCdBu1IVtZJta1/OGDKP7qaZm2qWB2tvILpiuMTFu5DWBuSFjTvDQFavIXpcxsC8r0vJQB4mkEUTnnmCTi+pdqTqSttfJmLYvrcsp0bb43W0FSJZroZHvDmk3aywBW1UU0WxhaDv3n5q4FZPspEoQhAAhClICFKhSgCVBUqEALcXfaOOMfTdf6gl4BJAHtXsFpxZ96xjP0WX/iq6QGWrjvzG/8ABdMFUDnk7mO26NC9LyFK5joJUKUBAFVVySbs3eSEVXJJuzd5ISYwpeSQ9m3yVvOqqXkkPZt8lYmIlQi6hz2saXOIAG8lAE3VVRO2CF8jtA0JJjHCOOCle6jnhzgaOeTa/wDdcvR8MazF5Gw1eyja130L6reGGUt/RLkkrOnjPtOdqXXP1lM8Ni9V0pGp0CV0LTWSDZ32YOryLXXQRtDGBrdwCeVpaRnC27Z7UoULnNgXl5s0k6WVNRVxQe09t/0bi652ThXDUzSUezMZa6xdmBDh8FpHHKfSJckkM820kMj9zj/LmVlNHtJhcaN1P9lQx4cG5SDcA6JlTxbJmvtHUqpeKFHZchSUk4R40cJpW7KxmlNm3F7DnKyinJ0irocPlbGMz3BoHOSqoq6nncWxzMcRzApFg+HuxPDzU4hLJM+ZxLLutlHNYJFj0lVgVSGRn1Xasf0raGJSfG9ktv6PoIN16XE8F+FNTVVTKOscH59GvtqD0LtRuWeTG4SplkoQi6gAUEqqedkERkkNmjfYXXJV3DyKKSSmbSSNk1Ac5wsPirhjlN+KGk2MqiZk2ISPcfUzZbjoH+Vrwlhc50hG4WXOUE76oxMhO1kfqcv0fmuxpIBBTtjBvbeekrbL4Kjnim5Wy9SEBC5jcLIUoQBTVckm7N3khFVySbs3eSEmMKXkcPZt8laqqXkcPZt8lamIEqxpznQCBv0zqmiwV4O1Y4cyvH+RE+jnXUj47F0bHR6tILbgfUqW4dh9PIJG07A/pA1XRimFTSSxn2nag9BXITtqto9r3kOaSDzLuxz5NoeDCpSpvQ7hq2RgN2hYBuubLoKGqZVU4ka4HmNjzr57JA+SK4JLhu150/4NVLoJhA4+pL/AFRnxKrRvlwrHtHWLxK7LGXdAXobl5mF4nD4LhXZkI6poAuY2u2hs4uF0s/8ADNAZhM1jmOvfQ6J7WR/8o5wGrPWWLjjAwEh1lrl9Q8OPkjlyPj2X0bBSCzAHHmJTaCUSxB/8Vz82IMhYX7NxATHCaoTiRuXLY3subH6j3021seHInpDIrkeFNO6qxJjQQBHEXaldeVzvCKDNUsfbQssurA/M0y/iNcKaG4XTBo3RgJZwtw6Kvw3WwljN2dK24HJnw5rTvYcqwYoHMr3ZibEAhOC/0E51BM5PB6R1FXR1IAvG69l9Coa3jQ1AGlxZcbOOL1G0AGR/8kwwbE44qtkbnj1jYarqzw5rl9kRyNs65BQNRdB3Lzjo+jkcWM1ZUzPe9zmMBEcTSQPnpvSOHAqSp/LvDmk6kZiV2Yhbd1x610nrqF9PVSMZ/pyWe3+678c0tI5XLIk2mFC2GlZliu1vPbnT7DagG8JN/pNuuajD8xbchaaCaSCfOSSWO1HSEZYKSMsWSXLZ1wUquN4e0Oabgi4XtcB6BKEIQBTVckm7N3khFVySbs3eSEmMKXkkPZt8lbzqql5JD2bfJW3TEQs1Wy7AbbitK8vbnYQU06YmZICGS2toQleL0bRXZ8vqyi/1hNLc/Qq8UYH0YltfZkO+9axdSsSbRzjaRokc2x6VELHU8zgwZcjg5qYSAtII3KpzBmzG99y6rscpykts6anlE0DJAfaaCrHC4IS3BJM1IWE3LHWTMrgkqYJ6MTmB8bmHcQQUlbHeMscPZ0XQOaA9w6dUrkjyVUrek5lfGOSLjIznBS0zBLHngIsL2V2ESGOrjJ0zixXvZhoIGuqzRvcx5cTcxvTxemx40+JnHFHHtHUpbjMIfTtk52OTBhu0HpF14qYxLA9h5woi6kbyVxoUYLORUyxuHt+sAtGM020ibMNC02J+BS+AinnZJchzXWPyXQPa2eEtOrXhaz8ZKRjDyjxZx9dRGaB0V7XGh6DzLmIS2mkcJXPE8b7WXdvhzxuY4We02K5vhFhnqCtiFy3SQfDpXfiyJ6YoQ46+js8GrhWULHE+sBY/FMVxvByd9PDG4uBuNwPMuwY8SMDmm4IuvPzQ4yZrCV6ZjkitM746qmuhEtIJct3wm/1c4W2dmrXdChoFy07jopT0FCGWlaHNkabN51PFwx+e4FxY/wBlqbEDE+F4vs3FtvhzfyXiRueEgD5BdHJsx4JOzfhUt6cxOJvGbfVzJgEkw+UsrGZt0rbH5hO1zZFUjeDtEoQhQWU1XJJuzd5IRVckm7N3khJjCl5HD2bfJWKql5JD2bfJWpiBCEaoAoc0B5B3HVeXMEsEkR5wVbKNATzFeQLOuFVkiIlpiBduA1+pUvcCARuO5WzfkamePma8n+Oqxz1UMY9aRo+tdsdqxDTA5QKqSP8ASbdPVyPB6tiqcSBhdmFiDouuC5cqqQ49FbwNoD9SXVrQ2taf0mFMpN1xzLBiXqmGT/db+SmD8gZjc2zib71mkaQ550sVdISXh2bS2oVMj9F1oTH9G/aUsTuloV5Cx4Ub0Mfw0WwrifZS6ElbTZaxwA0cbhMqGTPThp9pmhVeIRZmtkG9p1+SpoXFktjuctW+UDFLjM81rNnVXt6sg/mFgmZG4PjIu0jUdKb4k3/ltpb2CClEpAcXLXE7RTdCHDYnUOJvgJ9W/q/Jdphhfs3Bw9S/qlc8wMdWRuLQSHAarrmNDWgAWCfqZ9ImCuVhI3MwhZxuvzhajqFQW2kI+sLkRqzFKMta7olYD9Y0VL2hpstFaMgil/QeLn4HRUShubNpfpW8DORnJEGV7R7Dg5P2kOaCDcELnJ5og0szgk6WTyhfno4Xf7Qpyrphjf0akIQsTYpquSTdm7yQiq5JN2bvJCTGRS8kh7NvkrVVS8kh7NvkrUxAhCExEOFwQqhe3yVyomOzOa2hQgZzHCGQtqKkA2JY3yXLujlIGYm+VP8AFs9Ris5zhrNBe3QFFNRQzStY0GRx6SvRgqirMPcp0HAijdHVvJNwxpN/mu4WLDsPZQtNrZnDWwW5cWWSlK0bR62eXDQpdiptRNd0PCZEJTjriygcALnO3zUw/JBLo52rxKWKqMLctrXBS6XEas1OXaENyX0CZCkdUSGQRuJPSr48Flkdo0X+a77SMuR0WDm+HRlb1kw6B1PRsifvC1rz5ds2j0eJGCSMtPOlwaYzlOmUpms1RDc5wNOdODoUlZXWPzYZK48zFz1RM0NBJtZNMWqGwYdIL2zjKuNLKzEqsiFj3t3ADcurBHTbMpbY2w2ZtVisUUZvrc26Au3G5c7wawF+Gh009tq8aAcy6ICwWGaSlLRcI0CrmFhm6FavLhcWWJoYqxhlpZWDnabJHWPkcY8rjlfHuHSn7jlJYVznG25RHpdtxcrqxJswmzO2B4kc/m0P1rqMIN8PZ8CR/NJ6KHjc2QG43k8wXQU0DaeIRt3BLNJVQsSd2XoQhcx0FNVySbs3eSEVXJJuzd5ISYwpeSQ9m3yVirpeSQ9m3yVqZIKFKg7kAC8vYHtLSNCs0+IRwvyWLzbm5l6paxtUHWaWuYbEFVxlVitdGOXBG1Di2R42bjrlFj/Fa6XDaWjFoYgCOfnWtQm5yf2CikClQoLsouToFBR6us1XT8YitYE9BVEmLwteQGl4HOFrp521MLZWbnKqlHZFxloWswmQyFznhgP0WphBTNhGlyekq6ylOU5S7GoJdEKUIUFAoNjoULLUVzISWAFzxzJpN9CbS7MlbgrK+pYZnu2LP/bHOVvpqOCljDIYmsaOgKqCvbNMIywtJGmq2Jty6YlT2gAUoQpKBQUFZqmpMTsjRd1r35k0r0JutnueESt32PMUs9ARSyB02UAG9mC1/mtMVdI6pjje1tnm1xzaJgr5Shomoy2VQU0VMzLFGGj4K1ShZ9lVQIQhAymq5JN2bvJCKrkk3Zu8kJMYUvJIezb5K1VUvJIezb5K1MQLydQQvSgoEc/KwxyuYd4P8VZRONPXtBNmvGVw+PMtOJxWc2VvPoUvkJPrX9a9wfiuyPnA5WuMjo7osqqaYTwskH0hdWrjOtOwUOAc0g7ivSi10Ac5NC5lQ6IDUHRbsEksySH9F1x9ajF4C17ahtxzEjmWLD59jXscT6r/AFT/AGXW/PGci8MlHSBCgFSuQ6yUKFKAIKU1rctS6w9oApsUvxFnrsd9S0xupGeRXEyRAxVcRO8Ot/FOgkL3ZfX52kFPWHM0Ec6rL+ycT1R7QhCxNiFgrxZzXDost6zVjLxZugqoumTNWheBkqIT0PG5OUjmJEZc3e03/gnMbszQRzi6vKRi6PalQpWRqCEIQBTVckm7N3khFVySbs3eSEmMKXkkPZt8laqaXkkPZt8lbdMRKFF1KBFNTEJYiz4aJGRkDmub619/QuhO9K8Uo3vaZoRdwGrelbYpU6ZlkVq0RhE9s8BO45m/JNLrhMXrK+hiE1K18MoGrnAaLncO4VcI3YqwyzT1DQ7SNosHfPRby9LKXlHoeN3E+vKUhwzhE2qdHFVwOpZn7gSCD9aeg33LklFxdMtST6K54mzxOjducFy1YySieYZBYA3a/pXWrFiTKd9MROzOOYc6vFPi6ZnlhyVo8YTiDK6lBzDOzRwW4Padzh/FcbUwOpwZKB8kMlrEA3BC5eKHHm4iHRNqsubdGSbLpXpVO2nQoZLVH1y6m6T4Xib3MFPXRvgmaALvPtJve+5ccouLpmqkmSstczNASBq03WpeXtDmFp3EJJ07G1aET7OZltbQ/WnFJJnpo3dLQkVc91G5+0Y+zQSCG3BXKTcOcUoZuLwU8WzzaGQG67PZllXiYYrcmj6fdCS4Jj9PilMzNI1s9vXaNBf4J0uOUXF0zdOyVXKzOwt6VYvJSGJ5Bluw819Fuw6TPStBPrM9U/UqMQp3E7aIAkb2nnXLycLxg9Y9klM97XbwDYhdSxvLHx7MIJqdHdIS3BsZpsao+MU2YAGzmuFiCmV1zNOLpm5KEISApquSTdm7yQiq5JN2bvJCTGRS8kh/cb5K1U0vJIf3G+SuTJBCEJgQTZKcTqTJJsWu0G9MKqYQQPkP0QuSne97y7NZ7zdTKftxczn9RPjHRpfBG7V4v81XTwD0hCyH1C5wuW6aKiZ8rGBrDd56Uz4PwPfO+ok1DBlHz51PpPVZZ8uXRxYOcpf8MWKUWxrHiPcDm3bl09BKZqKKQ73MF0hxOcvq5S06eyn2Hx7KhiYd4aF25vwVnZi/N0aUgxKvjdO5mcDLpqm9ZPsKWSToGi4fEHl0zWk6v1+9P02PlK2L1Mmo0hgZCDe9xzplg8O0qnTWsGtsPrXNx7UyshiOh1cegLs8JgMNG3N7TtStvUvjGjm9LGTlbMPCKlD4GztHrNNlvwepdVYfG9/tj1XX6QvOMOtSC2/MLKMEBFG4n6TyVyPePZ2LWQY3WetqW01OXuNuYLQdy5/Gajaz7MH1YxqsbpNv6Lyz4Rsh1QyZpBmuDvF1glwTDpXGV9Mx7t5JVUDQ5z5tbHd8ldTNlne1gJG0dYD4LH03rsk8vGtHm48spzpGuKANpWMEbWNb7DW6WCfUcpkpWOO+2qXTOay7RYtAyhb6FmSkYDvtdduR2rO/Hpmm6zVlS2mhL3OA6Lq86Bc1jtTt5C0G7I9FGKHOVG7/AEVVExqHE5rjpzJZWYVTVTHPDAJEQjQuuTfcE0wmjfJUs2l9+Z3wHQvRbWNWh5cSjG49kYFR1GDFjTOXQPPrRkaAnoK6pu5Jau+1czmzaBOm+yFwZnyfJmONtt2elKhCxNiqq5JN2bvJCKrkk3Zu8kJMZFLySHs2+StVdLySHs2+SsKaJBebL0vJTAU45PaNkI+lqUlY0STXI9hbMSm21Y929rdB9SzxEiIud811xxxcKkYOKl2eXNZmdJmByC1uhOo7YdhLW/TcL/MlKqaDayQxEe27M75LfWyCeUgkhjBZvxULHGLUYqkTSgvFGOniFVUxRZOfM89K6ZosLBLcHpsrHTkav0HyTM6BRmknKkXijSsT47UENZAOf1ikbYRPK50jNG6C614nPtauV4F8vqhVsY/ixA1eW2uurGuMUZy8ns90MDJJA1rMud1r9IXUtAawAbglOEU42hdzRtyhNZJBFGXHcAubNLlKjXGklYsxSVrpBG7UAfzW6hh2NKxvPa5S2OI1NY0k3zHMfgnIFgpyaioix7k2U1U2wge/oC5acvlLiCMzjzp3jM1gyEHfqUnEZMwf9EBaY4Jx8vsJrk6Z5dG4xtjabE6XTDDYwwvn5mjIz+6xlgDzK5vsCzQUzijDKdrN2UXPxKyj6bFi/FGaxxh0gLBNMyMG+b2k3aA1oA3BYqCEFzpiN+g+S3JTf0bY41sz1s+wpnO59w+a5t8ZfpvudU0xWbPM2Ibm6n5rFExxkLju5l0YlSsUuyrYR52tDABvKc4ZCIqd0zhq/X6uZYhHnc2Mb3myZ1DmxRNiGnNpzBLLJvxHb7Zlibt6oC30sxKahZKGINaZLe0dPktgWE3bHjVIlCEKDQpquSTdm7yQiq5JN2bvJCTGFLySHs2+SsVdLySHs2+SsTRIKmok2UD39DSVcUvxeTJQuH6RsqiraQn0IS7XUXzHoVuzDm5b5fkssVREXFucXvuWprgATzLv6MUaKMWklmH0Bkb/AHXt8LnvbEN7iApo4y2jaTvfdx+ta6KLPUOkO5gsPmsJSq2FWMI2CONrGiwaLLxVSCGmkkP0Wkq3mS3HJdnQFv6ZAXPFXJI1lpHPhxMg9UnMdT0LdGEspK2GWTJmAd0FNGDNZo+kQF3y0jnHGHR7OlBO93rFV17y4bNu7e5aiRDD0BosEus6WUtBN3lccdvkzaXVGjD4crDKRq7d8luO5eWNDWgDmCJXZI3O6As2+TLiuKOfxCTa1jzfcbBVRg29a1/gsFdiBpp7lode5KmnxqkkNnOMZ10d8F3KLrRnHYyYza1EcZFxfMfkEwka4kMG9xssuHASSSTAgiwaD/NMadmecv3hun1rGb2CVmmJgZGGjcBZS9wa0uPMF6WTEpdnSO6ToueKt0avSFEjjLK+S+rirImWASqSvdCXuFi1vT8Fro8SbMxpewsLjYc67mqRkhnRszVJkO6MfzK9SA1EwIPtGwHQpgGSjA+lKblXUkd3F9t2gXM3tsHvRrjYGsDQNAF6QFKxNgQhCAKarkk3Zu8kIquSTdm7yQkxhS8kh7NvkrFXS8kh7NvkrEyWBSjH35aVg6XJuVlrqJtZGGuANtQCrg0pJsmW0cDJG853BuouV5w4ztkLC5+XKBYnRPqqgZA8tJLD8dQsNskjAGgnMNR816Sdq0c/OtM6X/SgAvoGgLdSQ7KBrTvOp+ayQt4zMBb1W6lMhovOm/o3gvsLLnuFUsjIog0EtN7noXQm6pqKeOoiLJG3BSxy4ysclaPmRhkF5ANQLBdPwbEr9i2VxcWjMbrPiOHGhmJLcrCdDzFacFl2csha02DbX+a78kuUNHPy3TH1RKXPDRuCmkZmcZT8gszfy72tjvfnKZxsDGBoG5cUtKjaO3Z6WeueWUj7c4stCrniE0ZYedZx0y5J1o46rodu4uJ9bdYpc7BZWDQ35j/G5XVVVOISQ7Q8yWzyOZfJqPgvRjJtaOTm46Y1wxuyoA63tG6aQMyRAc51KxUbc8cUdtGtBcmS4cj2dMASzF4ZZwxsZFhrY86ZrxKzMwi3Moi6dlSVo5WWgD2lsjC2+/oK9wUQbJGARa9h8ytwnBkMZ9q9rFWvgEUrXlzbt1Ab0rtc9bOdP7L3nUW3N0C2QsyRhqy0zDI8Em7Wea3Lkm/o2gr2ShCFBoClQhAFVVySbs3eSEVXJJuzd5ISYwpeSQ9m3yViqpeSQ9m3yVqZLC+qEIQIpmpYahuWVgclT+D8bZQ6F4ABv6wuU7QrjOUemJwTKqeBsEeUannJ51ahChuykqJUIQgZVPTxVERjlYHNO8FLo8GMUh2coDCd2XVNkKlJrSJcE+yqCnZC2zRrzk7yrQpQpuxpUCgoupQMqlhjlble0EJZNgbDJmiIsTqHXTeyLKozlHoiUFLsqggELLDU856VchCnspKgRZCEDMNbhsVXZwvHKNz2rJBhlY2Q7WoaWnfYalOLIsrWSSVEPHFuzxFE2Jga3cFYospUFghF1CAJQhF0AVVXJJuzd5IRVckm7N3khJjIpeSQ9m3yVirpeSQ9m3yXsqkQYp8UZDVOp209RM9jQ52yZcC+5ePSx/V1b4X+UU5/86rf3I/7q+sr6TD4dtWVEcEe7NI6wQMo9LH9XVvhf5R6XI/+OrfC/wAq+ixGjxCEzUdRHPGDYujdcBUwY5hdVWGjhr4JKhu+NrwSgA9Ln9XVvhf5R6XP6urfC/yiuxzDMMlbFXVsNO9wu1sjwCR0r0cZw5tDx81sPFd22zjL/FAHn0uf1dW+F/lHpg/q6t8L/KrpeEuC1tQynpsSp5ZX6NYyQEla2YhSSsmeyeNzYCWykO0YRvukBR6YP6vrfC/yj0x/2+t8L/Kv9I0fEeO8Yj4tlzbXN6tum6mavpKalFVPURxwWB2jnANsfimBn9Mf9vrfC/yj0v8A9vrfB/yr6HEaPEodtRVMVRGDbNG64XivxfD8MLOPVcNNnvl2j7XskBX6XHUK3wUemB1Ct8FTSY5hdeXikroJjG3M/I8HKOlXOxGjbRcddURCmtfal3q2+aAKPTA6hW+Cj0wOoVvgrS+sp4nwsfMxrpzaJpOr+fRSKyndVPpWzMM7GhzowfWAO42QBl9MDqFb4Kn0wOoVvgrTFVwTSyRRSse+I5XgG5afis7MawyWsNGyugdUA2MQkGb+CAPPphvUK3wSp9MN6hW+Cra3E6HDmB9bVRQNdoDI4C6tp6qGqiEtPKyWN257HXBTAy+mW9RrfBKj0y3qNb4KvrcQo8Pi2tZUxU7P0pHABSyupZKQ1bJ43U9s20DgW2+aQGf0y3qNb4JR6ab1Gt8ErQ+upY6UVb542wOAIkLvVIO7VZ6rHcKoZtlV19PBJa+WSQA2TAg4y3qNb4BV1HiMVa6RjGSxviIDmytykXFwvVHiFHiMZko6mOdgNi6NwIBVFH+d6/8A/X/SkAxQpQEAU1XJJuzd5IU1XJJuzd5ISZRFLySHs2+S9nevFLySHs2+SsVEC6n/AD1W9nH5FK+E+E1tbV0NbRwQ1hpC4upZ3Wa+43/MJrT/AJ6rf3I/IqrF8EZixjfxuppZYr5JKeQtOvSNxQCOfOKNOAY7BFhgwuupoXOljjIIJLdHAhZMUw6ioeB2E1lLTxxVDZadzZWCziXEX1+Oq6nDeDtHhsFRHnlqX1X+vLO7M6TS2qx0vAqhp6mKR1VVzwU7s0NNLJeOM81h8EwoTY+97OHUD2YW3EnDD3EwuIFhm36hbOBFHHWYbWVstPAymrpy9lG31mxW0sQee6fuweB2ONxYuftmQmENv6uUm6MLwWnwiSqNM94jqZTKYyfVY477fNIBDwKoaRsmLSiliD48SlDHZBdovuHQqMI/NXCz/wC1P/SunwvCIMKNTsHPdxmd0783MXb7Kmn4P0tNT4hAySTLiEj5JSeYuFjZFjPmxqJ8A4FSYdUuc+ixKi2tLIfoSEesz+4XU4jEyrxDgrR1DRJTvYXujd7L3BgtcJ1WcFcPr+DseCT53QRMa1j/AKTbbjfpVuIcHaTEaCnpZHyMdS2ME0brPjIFrgosKE+BzU0XC+rpWYVLh874A97Q9pje0GwdlG4p1wgpKapwardPBHK6OB5YXsBy6cy84Nwep8IklnE01VUzaSTzuzPIG4fAJjVUzaullp3khsrCw232IskFHN8H6Slh4CQzRU8ccklD672tALvV5yuTqa7GD/wzbTuwhraPYNAqOMC9r78tl9HpcKhpMGZhbHOMTIdkHE62tZZJODNJLwaGAmSTi4jDM+mawN07AVYx+e+CnaO/oSfGoq2HhziGL4fmfNh9PC50I3Sxm+YfNdpU4JBVVeH1L3vDsPcTGBuNxbVe4sHghxiqxMPeZamNkb2n2QG7vNFgcjg+JMrKfhViNE82ks9hG8HZeayzQYfh3BHC6qTB3yt2ccz62FzWvZISNb7zcrsMJ4NUGDGtFK07OtkzyRu9kaWIHwWGLgNQxyxtdWVclHE/aMonyXiab3HxsOhFgZcbwvEJMdp8XpsOgxOIU+zNPM8AsN75hcEJnwWr6Ktw+RtHRcRNPM6OWnsBkfz7l7xTg6cRq21UOJ1tFKG5DsH2BHyOi04PgtLgtIaemL3Z3F8kkjrue47ySixCKspoMQ/4hxU9ZG2aKGgMkccgu3MXWJsl1PGylpeGNFTgMpormONu5pMdzZdNjHB2DFaiKrbUT0lXCC1lRA6zrHeD0he8KwCjwqilpmZ5jOS6eSY5nSk7ySgZzWMkH/hVSdjT+bVr4eUVJJwYkqXU0Tpw6IbQtGa2Yc60wcCKOKaJr62rmo4X54qOSS8bSNR8SAm+MYRDjWHPoZ3uZG5zXXZv0N/7IAuoaKmoqcMpaeOFp1IjaGi6povztiHzj/pW5rcrQ3oWCi/O2IfOP+lIVjJAUIQMrquSTdm7yQoquSTdm7yQkygpuSQ9m3yXvVeKXkkPZt8lYVRAmLKx+OVfFZ4oxs48wkjLr7/iFo2OLdcpfAP4kU/56rf3Y/Iqmvr6uLEGUdHFE95iMzjK8tFgbWHxTAu2OLdcpfAP4lIhxbrlL4B/EvNNiW0bWvma1jaV5abHmDQb/wA0sbwkqpsMZUR0rWybUslvdzYxa4JtrqLJBY12OLdcpfAd+JGxxfrlL4B/EsTccmOINic2JkD2AxvId+VJbf1Tu3/WqafhBVVNfBTtjiY2SGOV1w4n1rmwsLDdzoCxnscX65TeAfxI2OLdcpvAd+JLaXHa6ufG2mpodIxJLneRoXEWH8F7HCCSetrqSmjjzU7S6NzybPy+2NOhFBYw2WLdcpfAd+JGxxfrlL4DvxJVJwiq6aCN88ERfJS7cZHG1y4AD/8ApeZuE1TROYyrpmEtqNlM6JxIa3LmzfVzooLG+xxfrlL4B/Eo2OL9bpfAP4lm9O/+nTiuRpJacjQ7RxvZov8AHRYZuFwhdRudA3ZVFO58j82kTwQLH4ZtLoHY32WL9bpfAd+JGyxfrdL4DvxJaeEFXtGScXi4uBDtPWOb8p0c2i2V2JVMNa+lp44y5tMZ7yE20NrICy7ZYv1ul8B34kbLF+tUvgu/Elnp6uhZRvqYoI452CR0pzZG3I9W9tDrzrdiOJVcNZDSUUEcsr43SnaOyjK22g+OqALdni/WqXwXfiRssX61S+C78Swux2qbX5DTRiATiBxz+tmLc17dCx03C6aqgtHQnjLad0rob3NwRa3SCDdAh1ssX61S+C78SNni/WqTwXfiSiThNUBtI2MUz5J3Pa4jOQwttpa176rR6eqeOmPYR7Bs2wLsxzZ8t72tuQBvMeL9ZpPBd+JRs8X6zSeC78SWVPCaWGjZM2naXPpGz2JNgS4Nt/NRNwnlo30gqYWGOdj3PlZcBlrAXBG65TAabPGOs0ngu/Ep2eM9ZpPBd+JYqPGqyulj2FNFsmsjdMXSajOL6c2iz0/CKtno6mpZTRv2Ti1rGh9/atc6btOZADTZ4z1ik8J34lXhQqBiFfxl8bn52asaQPZ+JWnDKs11CycvjcSSDsySLg/HVeKL86Yh+9H/AEpAMEIQkNFdVySbs3eSEVXJJuzd5ISZRFLySHs2+SsKrpeSQ9m3yXsqiBfTfnmt/dj8ivdZhdHXvY+oiLnM0BDi3ToNjqPgkmI0+3x2qO3njsyPSOUt5j0KniP7ZWfaX/eto4nJWYSzxi6HcmA4fLJK90b/AMt/qNErg12ltRey9PwLDXtc0Q7MPILhE8svYW5j0JHxD9rrPtLvvRxD9srPtL/vT9iRPyIj4YNQidk2yN4wA1uc5RYWGl7bldT0FNSkmFmUljYzr9Fu4Lm/R467W/aH/egUH7bW/aHfel7Mg+REeHAsOcYjsP8ASFm2cRcXvY6669KmPA8NieHx0rGPGb1hoTm33POkfEP22t+0O+9HEP22t+0O+9HsyD5EDoJMIoZWhr4Q4CHYgEn2NNP5BeIcEoIGMayEnI4uBc4uJJFjcnfokfo/Tltb9od96PR/7dW/aHfej2ZB8iI+GEUHEoqLi7TTwkFkZ3C27TnVQ4P4WGvaKVuV7XMLeazjci3zSb0f+3Vv2h33o4h+3Vv2hyPZkP5MR0MBw8VDJti7NGGhoznL6vs6XsbLU+igkqDO6O8hjMRN/ok3suc9H/t1b9ocj0f+3Vv2lyPZkHyIjuowShqWRMljeWRNDWs2hDSBzEX1+te63CqTECw1DCTHcNLXFpsd405ki4gR/wBfW/aHKOIHr9b9ocj2ZB8iA89C0HHBVbIiQf7jlva17br25159BYfmDmwlrhDsA5riDk6Lj5JNxA9frftDkcQPX637Q5HsyF8iA0PBrDSyNoZK0xuc4PbK4OJO8k3udy9u4P4c6ujrTC4zxm7XZzvta9umyUcQPX637Q5HED1+u+0OR7Mg+REajg5hohmh2L8swAN5HXABuADfQX6FYMCocgbIx8wDHR/lXl92utca/JJ+IHr9d9ocp9Hk/wDX132gpe0x/Ij+hs3AqCOWGRkbmmBrWtAeQCG+zcc9l5jwCihZIyN07WyEktE7rA3vprpqlfo87/SFd9oKPR7v1hXeOUe0xfIidBRUUGH04gp2lrASTckkk6kknnWei1xXEP3mf0pR6Pd+sK3xytfB6HY1NezaySflGetI7MfZ6VMoOKsuGVSdIeoQhZm6K6nkk3Zu8kIquSTdm7yQkxoil5JD2bfJeivNLySHs2+S9neqJObqhfHKv92PyKT4xV1NPVxiJ0jW5Ltawe27Na27o5k1r54occqhJIxhLI7ZnAX0K8cbpSeURd8LuxvxR52RPmxCyurL1hdUvaWyloAIJYzPa+W3MPirKafEamqhY2WR0IznPcNzND7AnTXT5J3xul6xF3wjjlN1iLxAq/pG/wBCJkmKuw8SmSbaSzBoAe2+W53erpzKaWrrZa6COeqc0PhaTYhvrG99MuvMnvG6XrEXfCON0vWIe+Eg3+hbDU4h6Hq6hxvOzO2Nob+jpe3x3rTh1Sx8BYKt07tSHPbY/wCVpFXTdYi74UirpusRd8Jip/o5ukxHEHxyCaoeGXjzyABxjBJzHdppbTVEmLYtAyN4Y+VuTak5NXMaSD9ZFiuk41S9Yi74U8apesRd8JFfwSRVmJsrWxTlwgAbeQAEl5ZfLbovfX6lnjrcSkwuF8c0skz3jOGvaSBkJt7OmvMuk45S9Yi74Rxqk6xEP/zCQv4K6+trYsHpnQFz6uYN1Yy+4XOn1W+tZzimIOrmljHGlllha0hurLtBIPwOv1hPBVUvWItP94Rxql6xF3wgP4KcErameZzX1Dpm7IOfmaPyb7kW3dCqpsTqG6yzlwZO3aSCxYGm+m7Tm0TvjVLzTxd8I41S2/1ou8Ew3+hJBiVW2ppXVEziyQA5G2DtSdSLai1txVbMVxWSD1GO2xqGva18eUGMgnL/ACtddBxql554u8Ecapt+3iv++Eh/wVxYlOcHpauYmIvqAHl4tZucjX6l4nxCY4rM2KpIiEQdG0OFnHKTuIudfim/Gab30Vv3wo4xS++i74QL+CNuJ1u3s6STNs9Iw0Wts82Y6X3rbh9ZXTNqDUNERZTscy5uLkG5Nh8NyY8Zpt+3i7wXoVVON08XfCQCKGprKqkZlrJmyNqGRvezK4ODt9jbmXh+LV7+NMZtG5nt4u4st6ocGnUi2u/610AqaYDSaLvBHGab30XfCA/hmwaaonw9r6l15M7gbjUWJ0PxTPBOW4h++z+kLNxmn5po++FfgUjX1de5jg4bRmoN/ohZ5PxNsP5jtCELlO4qquSTdm7yQpquSTdm7yQkykRS8kh7NvkvZ3rxS8kh7NvkrFRJRJR08z88sEb3dLmgrz6PouqQeGFqXlOwpGY4fRdUg8MKfR1F1ODwwtNlKLYUjL6OoupweGEejqLqcHhhakbkrYqRl9G0XU4PDCn0bRdTg8MLShFsKRl9G0PU4PDCPRtD1ODwwtSEWx0jN6NoepweGFHo2h6lB4YWtCLYUjJ6NoepQeGPuUejKHqUHhj7lrQi2FIyejKHqUHhhHoyh6lT+GPuWtCLYqRk9GUHUoPDH3I9F0HUoPDC1qEWxUjJ6LoOpQeGPuR6LoOpU/hj7lsQi2FIx+i6DqUHhj7kei6DqVP4Y+5bEItjpGP0Vh/Uafwwj0Xh/UafwwtiEWwpGP0Vh/UafwwroKaCmBbBCyIE3IY0C6uQgAQhCBlVVySbs3eSEVXJJuzd5IUspEUp/wCVh/cb5Ky650VE7QAJpABoAHFTxmo9/J3yqEdDdC57jNR7+TvlHGaj38nfKLGdDdFyue4zUe/k75Rxmo9/J3yiwOhuUXXPcZqPfyd8o4zUe/k75RZNHQ3Rdc9xmo9/J3yjjNR7+TvlFhR0YQuc41Ue/k75Rxqo9/L3ykOjo0LnONVHv5e+UcaqPfy98oA6NC5zjVR7+XvlHGqj38vfKAOjUErneNVHv5e+UcaqPfyd8osVHQ3Que4zUe/k75Rxmo9/J3ynYUdDdTdc7xmo9/J3yjjVR7+TvlFhR0V0ArneM1Hv5O+UcaqPfyd8osKOjQuc41Ue/k75Rxqo9/L3ykFHRoXOcaqPfy98o41Ue/k75QFHRXRdc7xmo9/J3yjjNR7+TvlAUPqrkk3Zu8kJAaidwIM0hB0ILjqhIp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796" y="2794632"/>
            <a:ext cx="2701595" cy="37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2392" y="2794632"/>
            <a:ext cx="4809688" cy="3539430"/>
          </a:xfrm>
          <a:prstGeom prst="rect">
            <a:avLst/>
          </a:prstGeom>
          <a:noFill/>
        </p:spPr>
        <p:txBody>
          <a:bodyPr wrap="square" rtlCol="0">
            <a:spAutoFit/>
          </a:bodyPr>
          <a:lstStyle/>
          <a:p>
            <a:r>
              <a:rPr lang="en-GB" sz="2800" dirty="0" err="1" smtClean="0"/>
              <a:t>Bowker</a:t>
            </a:r>
            <a:r>
              <a:rPr lang="en-GB" sz="2800" dirty="0" smtClean="0"/>
              <a:t> and Star (2000) provide a detailed examination of how classifications and models based on them during apartheid impacted on people, especially those who didn’t fit into the models, who were, in some ways, even worse off.</a:t>
            </a:r>
            <a:endParaRPr lang="en-GB" sz="2800" dirty="0"/>
          </a:p>
        </p:txBody>
      </p:sp>
    </p:spTree>
    <p:extLst>
      <p:ext uri="{BB962C8B-B14F-4D97-AF65-F5344CB8AC3E}">
        <p14:creationId xmlns:p14="http://schemas.microsoft.com/office/powerpoint/2010/main" val="2429254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n-GB" dirty="0" smtClean="0"/>
              <a:t>The Fallacy of the Consistent Individual</a:t>
            </a:r>
            <a:endParaRPr lang="en-GB" dirty="0"/>
          </a:p>
        </p:txBody>
      </p:sp>
      <p:sp>
        <p:nvSpPr>
          <p:cNvPr id="3" name="Content Placeholder 2"/>
          <p:cNvSpPr>
            <a:spLocks noGrp="1"/>
          </p:cNvSpPr>
          <p:nvPr>
            <p:ph idx="1"/>
          </p:nvPr>
        </p:nvSpPr>
        <p:spPr>
          <a:xfrm>
            <a:off x="467544" y="1772816"/>
            <a:ext cx="8229600" cy="4525963"/>
          </a:xfrm>
        </p:spPr>
        <p:txBody>
          <a:bodyPr>
            <a:normAutofit lnSpcReduction="10000"/>
          </a:bodyPr>
          <a:lstStyle/>
          <a:p>
            <a:pPr marL="0" indent="0">
              <a:spcAft>
                <a:spcPts val="1200"/>
              </a:spcAft>
              <a:buNone/>
            </a:pPr>
            <a:r>
              <a:rPr lang="en-GB" sz="2800" dirty="0"/>
              <a:t>A</a:t>
            </a:r>
            <a:r>
              <a:rPr lang="en-GB" sz="2800" dirty="0" smtClean="0"/>
              <a:t>lthough </a:t>
            </a:r>
            <a:r>
              <a:rPr lang="en-GB" sz="2800" dirty="0"/>
              <a:t>we side-step the ecological fallacy by modelling at the individual level, we </a:t>
            </a:r>
            <a:r>
              <a:rPr lang="en-GB" sz="2800" dirty="0" smtClean="0"/>
              <a:t>generally assume that </a:t>
            </a:r>
            <a:r>
              <a:rPr lang="en-GB" sz="2800" dirty="0"/>
              <a:t>people remain the same and are predictable on the basis of past behaviour. </a:t>
            </a:r>
            <a:endParaRPr lang="en-GB" sz="2800" dirty="0" smtClean="0"/>
          </a:p>
          <a:p>
            <a:pPr marL="0" indent="0">
              <a:spcAft>
                <a:spcPts val="1200"/>
              </a:spcAft>
              <a:buNone/>
            </a:pPr>
            <a:r>
              <a:rPr lang="en-GB" sz="2800" dirty="0" smtClean="0"/>
              <a:t>This </a:t>
            </a:r>
            <a:r>
              <a:rPr lang="en-GB" sz="2800" dirty="0"/>
              <a:t>may seem so well supported as to not be a fallacy, but is it a fair assumption in the case of an ex-convict trying to go straight? </a:t>
            </a:r>
            <a:endParaRPr lang="en-GB" sz="2800" dirty="0" smtClean="0"/>
          </a:p>
          <a:p>
            <a:pPr marL="0" indent="0">
              <a:spcAft>
                <a:spcPts val="1200"/>
              </a:spcAft>
              <a:buNone/>
            </a:pPr>
            <a:r>
              <a:rPr lang="en-GB" sz="2800" dirty="0" smtClean="0"/>
              <a:t>Do we have a right not to be individually predicted based on past behaviour? </a:t>
            </a:r>
          </a:p>
          <a:p>
            <a:pPr marL="0" indent="0">
              <a:buNone/>
            </a:pP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1754833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712968" cy="4525963"/>
          </a:xfrm>
        </p:spPr>
        <p:txBody>
          <a:bodyPr>
            <a:normAutofit/>
          </a:bodyPr>
          <a:lstStyle/>
          <a:p>
            <a:pPr marL="0" indent="0">
              <a:spcAft>
                <a:spcPts val="1200"/>
              </a:spcAft>
              <a:buNone/>
            </a:pPr>
            <a:r>
              <a:rPr lang="en-GB" sz="2800" dirty="0" smtClean="0"/>
              <a:t>To </a:t>
            </a:r>
            <a:r>
              <a:rPr lang="en-GB" sz="2800" dirty="0"/>
              <a:t>what extent do we have a right to know when predictions are being made about us? </a:t>
            </a:r>
            <a:endParaRPr lang="en-GB" sz="2800" dirty="0" smtClean="0"/>
          </a:p>
          <a:p>
            <a:pPr marL="0" indent="0">
              <a:spcAft>
                <a:spcPts val="1200"/>
              </a:spcAft>
              <a:buNone/>
            </a:pPr>
            <a:endParaRPr lang="en-GB" sz="2800" dirty="0" smtClean="0"/>
          </a:p>
          <a:p>
            <a:pPr marL="0" indent="0">
              <a:spcAft>
                <a:spcPts val="1200"/>
              </a:spcAft>
              <a:buNone/>
            </a:pPr>
            <a:r>
              <a:rPr lang="en-GB" sz="2800" dirty="0" smtClean="0"/>
              <a:t>To </a:t>
            </a:r>
            <a:r>
              <a:rPr lang="en-GB" sz="2800" dirty="0"/>
              <a:t>what extent do we have a right to correct representation in input data </a:t>
            </a:r>
            <a:r>
              <a:rPr lang="en-GB" sz="2800" dirty="0" smtClean="0"/>
              <a:t>and </a:t>
            </a:r>
            <a:r>
              <a:rPr lang="en-GB" sz="2800" dirty="0"/>
              <a:t>in predictions? </a:t>
            </a:r>
            <a:endParaRPr lang="en-GB" sz="2800" dirty="0" smtClean="0"/>
          </a:p>
          <a:p>
            <a:pPr marL="0" indent="0">
              <a:spcAft>
                <a:spcPts val="1200"/>
              </a:spcAft>
              <a:buNone/>
            </a:pPr>
            <a:endParaRPr lang="en-GB" sz="2800" dirty="0" smtClean="0"/>
          </a:p>
          <a:p>
            <a:pPr marL="0" indent="0">
              <a:spcAft>
                <a:spcPts val="1200"/>
              </a:spcAft>
              <a:buNone/>
            </a:pPr>
            <a:r>
              <a:rPr lang="en-GB" sz="2800" dirty="0" smtClean="0"/>
              <a:t>Do </a:t>
            </a:r>
            <a:r>
              <a:rPr lang="en-GB" sz="2800" dirty="0"/>
              <a:t>we have a right to be consulted on their use? </a:t>
            </a:r>
            <a:endParaRPr lang="en-GB" sz="2800" dirty="0" smtClean="0"/>
          </a:p>
        </p:txBody>
      </p:sp>
    </p:spTree>
    <p:extLst>
      <p:ext uri="{BB962C8B-B14F-4D97-AF65-F5344CB8AC3E}">
        <p14:creationId xmlns:p14="http://schemas.microsoft.com/office/powerpoint/2010/main" val="1603016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Conclusion</a:t>
            </a:r>
            <a:endParaRPr lang="en-GB"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marL="0" indent="0">
              <a:buNone/>
            </a:pPr>
            <a:r>
              <a:rPr lang="en-GB" dirty="0" smtClean="0"/>
              <a:t>Data </a:t>
            </a:r>
            <a:r>
              <a:rPr lang="en-GB" dirty="0"/>
              <a:t>inputs:</a:t>
            </a:r>
          </a:p>
          <a:p>
            <a:pPr marL="400050" lvl="1" indent="0">
              <a:buNone/>
            </a:pPr>
            <a:r>
              <a:rPr lang="en-GB" dirty="0"/>
              <a:t>Rights around data supply with regards understanding its future uses.</a:t>
            </a:r>
          </a:p>
          <a:p>
            <a:pPr marL="400050" lvl="1" indent="0">
              <a:buNone/>
            </a:pPr>
            <a:r>
              <a:rPr lang="en-GB" dirty="0"/>
              <a:t>Rights around privacy and data control</a:t>
            </a:r>
          </a:p>
          <a:p>
            <a:pPr marL="400050" lvl="1" indent="0">
              <a:buNone/>
            </a:pPr>
            <a:r>
              <a:rPr lang="en-GB" dirty="0"/>
              <a:t>Rights around confirming the accuracy of data</a:t>
            </a:r>
          </a:p>
          <a:p>
            <a:pPr marL="0" indent="0">
              <a:buNone/>
            </a:pPr>
            <a:endParaRPr lang="en-GB" dirty="0" smtClean="0"/>
          </a:p>
          <a:p>
            <a:pPr marL="0" indent="0">
              <a:buNone/>
            </a:pPr>
            <a:r>
              <a:rPr lang="en-GB" dirty="0" smtClean="0"/>
              <a:t>Model behaviour:</a:t>
            </a:r>
            <a:endParaRPr lang="en-GB" dirty="0"/>
          </a:p>
          <a:p>
            <a:pPr marL="400050" lvl="1" indent="0">
              <a:buNone/>
            </a:pPr>
            <a:r>
              <a:rPr lang="en-GB" dirty="0"/>
              <a:t>Rights around the hidden implications of data</a:t>
            </a:r>
          </a:p>
          <a:p>
            <a:endParaRPr lang="en-GB" dirty="0" smtClean="0"/>
          </a:p>
          <a:p>
            <a:pPr marL="0" indent="0">
              <a:buNone/>
            </a:pPr>
            <a:r>
              <a:rPr lang="en-GB" dirty="0" smtClean="0"/>
              <a:t>Model </a:t>
            </a:r>
            <a:r>
              <a:rPr lang="en-GB" dirty="0"/>
              <a:t>outputs:</a:t>
            </a:r>
          </a:p>
          <a:p>
            <a:pPr marL="400050" lvl="1" indent="0">
              <a:buNone/>
            </a:pPr>
            <a:r>
              <a:rPr lang="en-GB" dirty="0"/>
              <a:t>Rights around the disclosure and use of predictions</a:t>
            </a:r>
          </a:p>
          <a:p>
            <a:pPr marL="400050" lvl="1" indent="0">
              <a:buNone/>
            </a:pPr>
            <a:r>
              <a:rPr lang="en-GB" dirty="0"/>
              <a:t>Rights around the accuracy of predictions</a:t>
            </a:r>
          </a:p>
          <a:p>
            <a:pPr marL="400050" lvl="1" indent="0">
              <a:buNone/>
            </a:pPr>
            <a:r>
              <a:rPr lang="en-GB" dirty="0"/>
              <a:t>Rights around the prediction of private information</a:t>
            </a:r>
          </a:p>
          <a:p>
            <a:pPr marL="400050" lvl="1" indent="0">
              <a:buNone/>
            </a:pPr>
            <a:r>
              <a:rPr lang="en-GB" dirty="0"/>
              <a:t>Issues centred on model influence on policy makers</a:t>
            </a:r>
          </a:p>
          <a:p>
            <a:endParaRPr lang="en-GB" dirty="0" smtClean="0"/>
          </a:p>
          <a:p>
            <a:endParaRPr lang="en-GB" dirty="0"/>
          </a:p>
        </p:txBody>
      </p:sp>
    </p:spTree>
    <p:extLst>
      <p:ext uri="{BB962C8B-B14F-4D97-AF65-F5344CB8AC3E}">
        <p14:creationId xmlns:p14="http://schemas.microsoft.com/office/powerpoint/2010/main" val="925442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spcAft>
                <a:spcPts val="1200"/>
              </a:spcAft>
              <a:buNone/>
            </a:pPr>
            <a:r>
              <a:rPr lang="en-GB" dirty="0"/>
              <a:t>K</a:t>
            </a:r>
            <a:r>
              <a:rPr lang="en-GB" dirty="0" smtClean="0"/>
              <a:t>ey urgent questions are: </a:t>
            </a:r>
          </a:p>
          <a:p>
            <a:pPr marL="0" indent="0">
              <a:spcAft>
                <a:spcPts val="1200"/>
              </a:spcAft>
              <a:buNone/>
            </a:pPr>
            <a:endParaRPr lang="en-GB" dirty="0" smtClean="0"/>
          </a:p>
          <a:p>
            <a:pPr marL="0" lvl="0" indent="0">
              <a:spcAft>
                <a:spcPts val="1200"/>
              </a:spcAft>
              <a:buNone/>
            </a:pPr>
            <a:r>
              <a:rPr lang="en-GB" dirty="0" smtClean="0"/>
              <a:t>When/should we use real individual data?</a:t>
            </a:r>
          </a:p>
          <a:p>
            <a:pPr marL="0" lvl="0" indent="0">
              <a:spcAft>
                <a:spcPts val="1200"/>
              </a:spcAft>
              <a:buNone/>
            </a:pPr>
            <a:r>
              <a:rPr lang="en-GB" dirty="0" smtClean="0"/>
              <a:t>At what scale do we start worrying about disclosing individuals?</a:t>
            </a:r>
          </a:p>
          <a:p>
            <a:pPr marL="0" lvl="0" indent="0">
              <a:spcAft>
                <a:spcPts val="1200"/>
              </a:spcAft>
              <a:buNone/>
            </a:pPr>
            <a:r>
              <a:rPr lang="en-GB" dirty="0" smtClean="0"/>
              <a:t>Do people have a right to control what their data is used for when not explicitly requested for modelling?</a:t>
            </a:r>
          </a:p>
          <a:p>
            <a:pPr marL="0" lvl="0" indent="0">
              <a:spcAft>
                <a:spcPts val="1200"/>
              </a:spcAft>
              <a:buNone/>
            </a:pPr>
            <a:r>
              <a:rPr lang="en-GB" dirty="0" smtClean="0"/>
              <a:t>Are accurate predictions of private data the same as private data existing at a future point in time?</a:t>
            </a:r>
          </a:p>
          <a:p>
            <a:endParaRPr lang="en-GB" dirty="0"/>
          </a:p>
        </p:txBody>
      </p:sp>
    </p:spTree>
    <p:extLst>
      <p:ext uri="{BB962C8B-B14F-4D97-AF65-F5344CB8AC3E}">
        <p14:creationId xmlns:p14="http://schemas.microsoft.com/office/powerpoint/2010/main" val="68466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525963"/>
          </a:xfrm>
        </p:spPr>
        <p:txBody>
          <a:bodyPr>
            <a:normAutofit/>
          </a:bodyPr>
          <a:lstStyle/>
          <a:p>
            <a:pPr marL="0" indent="0">
              <a:buNone/>
            </a:pPr>
            <a:endParaRPr lang="en-GB" sz="2800" dirty="0" smtClean="0"/>
          </a:p>
          <a:p>
            <a:pPr marL="0" indent="0">
              <a:spcAft>
                <a:spcPts val="1200"/>
              </a:spcAft>
              <a:buNone/>
            </a:pPr>
            <a:r>
              <a:rPr lang="en-GB" sz="2800" dirty="0" smtClean="0"/>
              <a:t>Verisimilitude, rather than constraint to one model form.</a:t>
            </a:r>
          </a:p>
          <a:p>
            <a:pPr marL="0" indent="0">
              <a:spcAft>
                <a:spcPts val="1200"/>
              </a:spcAft>
              <a:buNone/>
            </a:pPr>
            <a:r>
              <a:rPr lang="en-GB" sz="2800" dirty="0" smtClean="0"/>
              <a:t>Connect individual behaviour to aggregate patterns.</a:t>
            </a:r>
          </a:p>
          <a:p>
            <a:pPr marL="0" indent="0">
              <a:spcAft>
                <a:spcPts val="1200"/>
              </a:spcAft>
              <a:buNone/>
            </a:pPr>
            <a:r>
              <a:rPr lang="en-GB" sz="2800" dirty="0" smtClean="0"/>
              <a:t>Avoid the Ecological Fallacy. </a:t>
            </a:r>
          </a:p>
          <a:p>
            <a:pPr marL="0" indent="0">
              <a:buNone/>
            </a:pPr>
            <a:endParaRPr lang="en-GB" dirty="0"/>
          </a:p>
        </p:txBody>
      </p:sp>
      <p:sp>
        <p:nvSpPr>
          <p:cNvPr id="4" name="Rectangle 3"/>
          <p:cNvSpPr/>
          <p:nvPr/>
        </p:nvSpPr>
        <p:spPr>
          <a:xfrm>
            <a:off x="3923928" y="260648"/>
            <a:ext cx="4919616" cy="769441"/>
          </a:xfrm>
          <a:prstGeom prst="rect">
            <a:avLst/>
          </a:prstGeom>
        </p:spPr>
        <p:txBody>
          <a:bodyPr wrap="none">
            <a:spAutoFit/>
          </a:bodyPr>
          <a:lstStyle/>
          <a:p>
            <a:r>
              <a:rPr lang="en-GB" sz="4400" dirty="0" smtClean="0"/>
              <a:t>Agent-Based Models</a:t>
            </a:r>
          </a:p>
        </p:txBody>
      </p:sp>
    </p:spTree>
    <p:extLst>
      <p:ext uri="{BB962C8B-B14F-4D97-AF65-F5344CB8AC3E}">
        <p14:creationId xmlns:p14="http://schemas.microsoft.com/office/powerpoint/2010/main" val="1870419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Solutions</a:t>
            </a:r>
            <a:endParaRPr lang="en-GB" dirty="0"/>
          </a:p>
        </p:txBody>
      </p:sp>
      <p:sp>
        <p:nvSpPr>
          <p:cNvPr id="3" name="Content Placeholder 2"/>
          <p:cNvSpPr>
            <a:spLocks noGrp="1"/>
          </p:cNvSpPr>
          <p:nvPr>
            <p:ph idx="1"/>
          </p:nvPr>
        </p:nvSpPr>
        <p:spPr>
          <a:xfrm>
            <a:off x="457200" y="1600201"/>
            <a:ext cx="8229600" cy="3773016"/>
          </a:xfrm>
        </p:spPr>
        <p:txBody>
          <a:bodyPr>
            <a:normAutofit lnSpcReduction="10000"/>
          </a:bodyPr>
          <a:lstStyle/>
          <a:p>
            <a:pPr marL="0" indent="0">
              <a:spcAft>
                <a:spcPts val="1200"/>
              </a:spcAft>
              <a:buNone/>
            </a:pPr>
            <a:r>
              <a:rPr lang="en-GB" sz="2700" dirty="0" smtClean="0"/>
              <a:t>Technical:</a:t>
            </a:r>
          </a:p>
          <a:p>
            <a:pPr marL="0" indent="0">
              <a:spcAft>
                <a:spcPts val="1200"/>
              </a:spcAft>
              <a:buNone/>
            </a:pPr>
            <a:endParaRPr lang="en-GB" sz="2700" dirty="0" smtClean="0"/>
          </a:p>
          <a:p>
            <a:pPr marL="0" indent="0">
              <a:spcAft>
                <a:spcPts val="1200"/>
              </a:spcAft>
              <a:buNone/>
            </a:pPr>
            <a:r>
              <a:rPr lang="en-GB" sz="2700" dirty="0" err="1"/>
              <a:t>A</a:t>
            </a:r>
            <a:r>
              <a:rPr lang="en-GB" sz="2700" dirty="0" err="1" smtClean="0"/>
              <a:t>nonymization</a:t>
            </a:r>
            <a:r>
              <a:rPr lang="en-GB" sz="2700" dirty="0" smtClean="0"/>
              <a:t>: alone easily broken, because you don’t need a name to identify someone.</a:t>
            </a:r>
          </a:p>
          <a:p>
            <a:pPr marL="0" indent="0">
              <a:spcAft>
                <a:spcPts val="1200"/>
              </a:spcAft>
              <a:buNone/>
            </a:pPr>
            <a:r>
              <a:rPr lang="en-GB" sz="2700" dirty="0" smtClean="0"/>
              <a:t>Aggregation and randomisation: however both carry issues of imputation if enough data is released to attack it statistically.</a:t>
            </a:r>
          </a:p>
          <a:p>
            <a:pPr marL="0" indent="0">
              <a:spcAft>
                <a:spcPts val="1200"/>
              </a:spcAft>
              <a:buNone/>
            </a:pPr>
            <a:endParaRPr lang="en-GB" dirty="0"/>
          </a:p>
          <a:p>
            <a:pPr marL="0" indent="0">
              <a:spcAft>
                <a:spcPts val="1200"/>
              </a:spcAft>
              <a:buNone/>
            </a:pPr>
            <a:endParaRPr lang="en-GB" dirty="0" smtClean="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31715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583613" cy="762000"/>
          </a:xfrm>
        </p:spPr>
        <p:txBody>
          <a:bodyPr/>
          <a:lstStyle/>
          <a:p>
            <a:pPr algn="r" eaLnBrk="1" hangingPunct="1"/>
            <a:r>
              <a:rPr lang="en-GB" altLang="en-US" sz="3200" dirty="0" smtClean="0"/>
              <a:t>Aggregation failures</a:t>
            </a:r>
            <a:endParaRPr lang="en-US" altLang="en-US" sz="3200" dirty="0" smtClean="0"/>
          </a:p>
        </p:txBody>
      </p:sp>
      <p:sp>
        <p:nvSpPr>
          <p:cNvPr id="7171" name="Rectangle 3"/>
          <p:cNvSpPr>
            <a:spLocks noGrp="1" noChangeArrowheads="1"/>
          </p:cNvSpPr>
          <p:nvPr>
            <p:ph type="body" idx="1"/>
          </p:nvPr>
        </p:nvSpPr>
        <p:spPr>
          <a:xfrm>
            <a:off x="5029200" y="1219200"/>
            <a:ext cx="3886200" cy="4191000"/>
          </a:xfrm>
        </p:spPr>
        <p:txBody>
          <a:bodyPr>
            <a:noAutofit/>
          </a:bodyPr>
          <a:lstStyle/>
          <a:p>
            <a:pPr marL="0" indent="0">
              <a:spcBef>
                <a:spcPct val="0"/>
              </a:spcBef>
              <a:buNone/>
            </a:pPr>
            <a:r>
              <a:rPr lang="en-GB" altLang="en-US" sz="2000" dirty="0"/>
              <a:t>Area A contains a paedophile.</a:t>
            </a:r>
          </a:p>
          <a:p>
            <a:pPr marL="0" indent="0">
              <a:spcBef>
                <a:spcPct val="0"/>
              </a:spcBef>
              <a:buNone/>
            </a:pPr>
            <a:r>
              <a:rPr lang="en-GB" altLang="en-US" sz="2000" dirty="0"/>
              <a:t>Area B contains no paedophiles.</a:t>
            </a:r>
          </a:p>
          <a:p>
            <a:pPr marL="0" indent="0">
              <a:spcBef>
                <a:spcPct val="0"/>
              </a:spcBef>
              <a:buNone/>
            </a:pPr>
            <a:r>
              <a:rPr lang="en-GB" altLang="en-US" sz="2000" dirty="0"/>
              <a:t>Area C contains a paedophile.</a:t>
            </a:r>
          </a:p>
          <a:p>
            <a:pPr marL="0" indent="0">
              <a:spcBef>
                <a:spcPct val="0"/>
              </a:spcBef>
              <a:buNone/>
            </a:pPr>
            <a:r>
              <a:rPr lang="en-GB" altLang="en-US" sz="2000" dirty="0"/>
              <a:t>Where should you send your crazed lynch-mob?</a:t>
            </a:r>
            <a:endParaRPr lang="en-US" altLang="en-US" sz="2000" dirty="0"/>
          </a:p>
        </p:txBody>
      </p:sp>
      <p:sp>
        <p:nvSpPr>
          <p:cNvPr id="7172" name="Rectangle 4"/>
          <p:cNvSpPr>
            <a:spLocks noChangeArrowheads="1"/>
          </p:cNvSpPr>
          <p:nvPr/>
        </p:nvSpPr>
        <p:spPr bwMode="auto">
          <a:xfrm>
            <a:off x="838200" y="1295400"/>
            <a:ext cx="3429000" cy="1524000"/>
          </a:xfrm>
          <a:prstGeom prst="rect">
            <a:avLst/>
          </a:prstGeom>
          <a:solidFill>
            <a:schemeClr val="tx2">
              <a:lumMod val="40000"/>
              <a:lumOff val="60000"/>
            </a:schemeClr>
          </a:solidFill>
          <a:ln>
            <a:noFill/>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r>
              <a:rPr lang="en-GB" altLang="en-US" sz="2400">
                <a:latin typeface="Arial Narrow" pitchFamily="34" charset="0"/>
              </a:rPr>
              <a:t>A</a:t>
            </a:r>
            <a:endParaRPr lang="en-US" altLang="en-US" sz="2400">
              <a:latin typeface="Arial Narrow" pitchFamily="34" charset="0"/>
            </a:endParaRPr>
          </a:p>
        </p:txBody>
      </p:sp>
      <p:sp>
        <p:nvSpPr>
          <p:cNvPr id="7173" name="Rectangle 5"/>
          <p:cNvSpPr>
            <a:spLocks noChangeArrowheads="1"/>
          </p:cNvSpPr>
          <p:nvPr/>
        </p:nvSpPr>
        <p:spPr bwMode="auto">
          <a:xfrm>
            <a:off x="838200" y="2819400"/>
            <a:ext cx="3429000" cy="1447800"/>
          </a:xfrm>
          <a:prstGeom prst="rect">
            <a:avLst/>
          </a:prstGeom>
          <a:solidFill>
            <a:schemeClr val="tx2">
              <a:lumMod val="40000"/>
              <a:lumOff val="60000"/>
            </a:schemeClr>
          </a:solidFill>
          <a:ln>
            <a:noFill/>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r>
              <a:rPr lang="en-GB" altLang="en-US" sz="2400">
                <a:latin typeface="Arial Narrow" pitchFamily="34" charset="0"/>
              </a:rPr>
              <a:t>B</a:t>
            </a:r>
            <a:endParaRPr lang="en-US" altLang="en-US" sz="2400">
              <a:latin typeface="Arial Narrow" pitchFamily="34" charset="0"/>
            </a:endParaRPr>
          </a:p>
        </p:txBody>
      </p:sp>
      <p:sp>
        <p:nvSpPr>
          <p:cNvPr id="7174" name="Line 8"/>
          <p:cNvSpPr>
            <a:spLocks noChangeShapeType="1"/>
          </p:cNvSpPr>
          <p:nvPr/>
        </p:nvSpPr>
        <p:spPr bwMode="auto">
          <a:xfrm flipH="1" flipV="1">
            <a:off x="1600200" y="1066800"/>
            <a:ext cx="533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75" name="Line 9"/>
          <p:cNvSpPr>
            <a:spLocks noChangeShapeType="1"/>
          </p:cNvSpPr>
          <p:nvPr/>
        </p:nvSpPr>
        <p:spPr bwMode="auto">
          <a:xfrm flipV="1">
            <a:off x="4191000" y="1066800"/>
            <a:ext cx="4572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76" name="Line 10"/>
          <p:cNvSpPr>
            <a:spLocks noChangeShapeType="1"/>
          </p:cNvSpPr>
          <p:nvPr/>
        </p:nvSpPr>
        <p:spPr bwMode="auto">
          <a:xfrm>
            <a:off x="4191000" y="4114800"/>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77" name="Line 11"/>
          <p:cNvSpPr>
            <a:spLocks noChangeShapeType="1"/>
          </p:cNvSpPr>
          <p:nvPr/>
        </p:nvSpPr>
        <p:spPr bwMode="auto">
          <a:xfrm flipH="1">
            <a:off x="1600200" y="4114800"/>
            <a:ext cx="533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78" name="Text Box 14"/>
          <p:cNvSpPr txBox="1">
            <a:spLocks noChangeArrowheads="1"/>
          </p:cNvSpPr>
          <p:nvPr/>
        </p:nvSpPr>
        <p:spPr bwMode="auto">
          <a:xfrm>
            <a:off x="2286000" y="2057400"/>
            <a:ext cx="36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r>
              <a:rPr lang="en-GB" altLang="en-US" sz="2400" b="1">
                <a:latin typeface="Arial Narrow" pitchFamily="34" charset="0"/>
              </a:rPr>
              <a:t>C</a:t>
            </a:r>
            <a:endParaRPr lang="en-US" altLang="en-US" sz="2400" b="1">
              <a:latin typeface="Arial Narrow" pitchFamily="34" charset="0"/>
            </a:endParaRPr>
          </a:p>
        </p:txBody>
      </p:sp>
      <p:grpSp>
        <p:nvGrpSpPr>
          <p:cNvPr id="7179" name="Group 50"/>
          <p:cNvGrpSpPr>
            <a:grpSpLocks/>
          </p:cNvGrpSpPr>
          <p:nvPr/>
        </p:nvGrpSpPr>
        <p:grpSpPr bwMode="auto">
          <a:xfrm>
            <a:off x="1066800" y="1447800"/>
            <a:ext cx="457200" cy="381000"/>
            <a:chOff x="960" y="1728"/>
            <a:chExt cx="288" cy="240"/>
          </a:xfrm>
        </p:grpSpPr>
        <p:grpSp>
          <p:nvGrpSpPr>
            <p:cNvPr id="7236" name="Group 18"/>
            <p:cNvGrpSpPr>
              <a:grpSpLocks/>
            </p:cNvGrpSpPr>
            <p:nvPr/>
          </p:nvGrpSpPr>
          <p:grpSpPr bwMode="auto">
            <a:xfrm>
              <a:off x="960" y="1728"/>
              <a:ext cx="288" cy="240"/>
              <a:chOff x="480" y="1200"/>
              <a:chExt cx="288" cy="240"/>
            </a:xfrm>
          </p:grpSpPr>
          <p:sp>
            <p:nvSpPr>
              <p:cNvPr id="7238" name="Rectangle 16"/>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39" name="AutoShape 17"/>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37" name="Rectangle 49"/>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0" name="Group 51"/>
          <p:cNvGrpSpPr>
            <a:grpSpLocks/>
          </p:cNvGrpSpPr>
          <p:nvPr/>
        </p:nvGrpSpPr>
        <p:grpSpPr bwMode="auto">
          <a:xfrm>
            <a:off x="1371600" y="2209800"/>
            <a:ext cx="457200" cy="381000"/>
            <a:chOff x="960" y="1728"/>
            <a:chExt cx="288" cy="240"/>
          </a:xfrm>
        </p:grpSpPr>
        <p:grpSp>
          <p:nvGrpSpPr>
            <p:cNvPr id="7232" name="Group 52"/>
            <p:cNvGrpSpPr>
              <a:grpSpLocks/>
            </p:cNvGrpSpPr>
            <p:nvPr/>
          </p:nvGrpSpPr>
          <p:grpSpPr bwMode="auto">
            <a:xfrm>
              <a:off x="960" y="1728"/>
              <a:ext cx="288" cy="240"/>
              <a:chOff x="480" y="1200"/>
              <a:chExt cx="288" cy="240"/>
            </a:xfrm>
          </p:grpSpPr>
          <p:sp>
            <p:nvSpPr>
              <p:cNvPr id="7234" name="Rectangle 53"/>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35" name="AutoShape 54"/>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33" name="Rectangle 55"/>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1" name="Group 71"/>
          <p:cNvGrpSpPr>
            <a:grpSpLocks/>
          </p:cNvGrpSpPr>
          <p:nvPr/>
        </p:nvGrpSpPr>
        <p:grpSpPr bwMode="auto">
          <a:xfrm>
            <a:off x="2209800" y="1371600"/>
            <a:ext cx="457200" cy="381000"/>
            <a:chOff x="960" y="1728"/>
            <a:chExt cx="288" cy="240"/>
          </a:xfrm>
        </p:grpSpPr>
        <p:grpSp>
          <p:nvGrpSpPr>
            <p:cNvPr id="7228" name="Group 72"/>
            <p:cNvGrpSpPr>
              <a:grpSpLocks/>
            </p:cNvGrpSpPr>
            <p:nvPr/>
          </p:nvGrpSpPr>
          <p:grpSpPr bwMode="auto">
            <a:xfrm>
              <a:off x="960" y="1728"/>
              <a:ext cx="288" cy="240"/>
              <a:chOff x="480" y="1200"/>
              <a:chExt cx="288" cy="240"/>
            </a:xfrm>
          </p:grpSpPr>
          <p:sp>
            <p:nvSpPr>
              <p:cNvPr id="7230" name="Rectangle 73"/>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31" name="AutoShape 74"/>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29" name="Rectangle 75"/>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2" name="Group 76"/>
          <p:cNvGrpSpPr>
            <a:grpSpLocks/>
          </p:cNvGrpSpPr>
          <p:nvPr/>
        </p:nvGrpSpPr>
        <p:grpSpPr bwMode="auto">
          <a:xfrm>
            <a:off x="3352800" y="1447800"/>
            <a:ext cx="457200" cy="381000"/>
            <a:chOff x="960" y="1728"/>
            <a:chExt cx="288" cy="240"/>
          </a:xfrm>
        </p:grpSpPr>
        <p:grpSp>
          <p:nvGrpSpPr>
            <p:cNvPr id="7224" name="Group 77"/>
            <p:cNvGrpSpPr>
              <a:grpSpLocks/>
            </p:cNvGrpSpPr>
            <p:nvPr/>
          </p:nvGrpSpPr>
          <p:grpSpPr bwMode="auto">
            <a:xfrm>
              <a:off x="960" y="1728"/>
              <a:ext cx="288" cy="240"/>
              <a:chOff x="480" y="1200"/>
              <a:chExt cx="288" cy="240"/>
            </a:xfrm>
          </p:grpSpPr>
          <p:sp>
            <p:nvSpPr>
              <p:cNvPr id="7226" name="Rectangle 78"/>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27" name="AutoShape 79"/>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25" name="Rectangle 80"/>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3" name="Group 81"/>
          <p:cNvGrpSpPr>
            <a:grpSpLocks/>
          </p:cNvGrpSpPr>
          <p:nvPr/>
        </p:nvGrpSpPr>
        <p:grpSpPr bwMode="auto">
          <a:xfrm>
            <a:off x="3276600" y="2133600"/>
            <a:ext cx="457200" cy="381000"/>
            <a:chOff x="960" y="1728"/>
            <a:chExt cx="288" cy="240"/>
          </a:xfrm>
        </p:grpSpPr>
        <p:grpSp>
          <p:nvGrpSpPr>
            <p:cNvPr id="7220" name="Group 82"/>
            <p:cNvGrpSpPr>
              <a:grpSpLocks/>
            </p:cNvGrpSpPr>
            <p:nvPr/>
          </p:nvGrpSpPr>
          <p:grpSpPr bwMode="auto">
            <a:xfrm>
              <a:off x="960" y="1728"/>
              <a:ext cx="288" cy="240"/>
              <a:chOff x="480" y="1200"/>
              <a:chExt cx="288" cy="240"/>
            </a:xfrm>
          </p:grpSpPr>
          <p:sp>
            <p:nvSpPr>
              <p:cNvPr id="7222" name="Rectangle 83"/>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23" name="AutoShape 84"/>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21" name="Rectangle 85"/>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4" name="Group 86"/>
          <p:cNvGrpSpPr>
            <a:grpSpLocks/>
          </p:cNvGrpSpPr>
          <p:nvPr/>
        </p:nvGrpSpPr>
        <p:grpSpPr bwMode="auto">
          <a:xfrm>
            <a:off x="1371600" y="3352800"/>
            <a:ext cx="457200" cy="381000"/>
            <a:chOff x="960" y="1728"/>
            <a:chExt cx="288" cy="240"/>
          </a:xfrm>
        </p:grpSpPr>
        <p:grpSp>
          <p:nvGrpSpPr>
            <p:cNvPr id="7216" name="Group 87"/>
            <p:cNvGrpSpPr>
              <a:grpSpLocks/>
            </p:cNvGrpSpPr>
            <p:nvPr/>
          </p:nvGrpSpPr>
          <p:grpSpPr bwMode="auto">
            <a:xfrm>
              <a:off x="960" y="1728"/>
              <a:ext cx="288" cy="240"/>
              <a:chOff x="480" y="1200"/>
              <a:chExt cx="288" cy="240"/>
            </a:xfrm>
          </p:grpSpPr>
          <p:sp>
            <p:nvSpPr>
              <p:cNvPr id="7218" name="Rectangle 88"/>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19" name="AutoShape 89"/>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17" name="Rectangle 90"/>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5" name="Group 101"/>
          <p:cNvGrpSpPr>
            <a:grpSpLocks/>
          </p:cNvGrpSpPr>
          <p:nvPr/>
        </p:nvGrpSpPr>
        <p:grpSpPr bwMode="auto">
          <a:xfrm>
            <a:off x="3657600" y="3581400"/>
            <a:ext cx="457200" cy="381000"/>
            <a:chOff x="960" y="1728"/>
            <a:chExt cx="288" cy="240"/>
          </a:xfrm>
        </p:grpSpPr>
        <p:grpSp>
          <p:nvGrpSpPr>
            <p:cNvPr id="7212" name="Group 102"/>
            <p:cNvGrpSpPr>
              <a:grpSpLocks/>
            </p:cNvGrpSpPr>
            <p:nvPr/>
          </p:nvGrpSpPr>
          <p:grpSpPr bwMode="auto">
            <a:xfrm>
              <a:off x="960" y="1728"/>
              <a:ext cx="288" cy="240"/>
              <a:chOff x="480" y="1200"/>
              <a:chExt cx="288" cy="240"/>
            </a:xfrm>
          </p:grpSpPr>
          <p:sp>
            <p:nvSpPr>
              <p:cNvPr id="7214" name="Rectangle 103"/>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15" name="AutoShape 104"/>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13" name="Rectangle 105"/>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6" name="Group 106"/>
          <p:cNvGrpSpPr>
            <a:grpSpLocks/>
          </p:cNvGrpSpPr>
          <p:nvPr/>
        </p:nvGrpSpPr>
        <p:grpSpPr bwMode="auto">
          <a:xfrm>
            <a:off x="2286000" y="3048000"/>
            <a:ext cx="457200" cy="381000"/>
            <a:chOff x="960" y="1728"/>
            <a:chExt cx="288" cy="240"/>
          </a:xfrm>
        </p:grpSpPr>
        <p:grpSp>
          <p:nvGrpSpPr>
            <p:cNvPr id="7208" name="Group 107"/>
            <p:cNvGrpSpPr>
              <a:grpSpLocks/>
            </p:cNvGrpSpPr>
            <p:nvPr/>
          </p:nvGrpSpPr>
          <p:grpSpPr bwMode="auto">
            <a:xfrm>
              <a:off x="960" y="1728"/>
              <a:ext cx="288" cy="240"/>
              <a:chOff x="480" y="1200"/>
              <a:chExt cx="288" cy="240"/>
            </a:xfrm>
          </p:grpSpPr>
          <p:sp>
            <p:nvSpPr>
              <p:cNvPr id="7210" name="Rectangle 108"/>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11" name="AutoShape 109"/>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09" name="Rectangle 110"/>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7" name="Group 111"/>
          <p:cNvGrpSpPr>
            <a:grpSpLocks/>
          </p:cNvGrpSpPr>
          <p:nvPr/>
        </p:nvGrpSpPr>
        <p:grpSpPr bwMode="auto">
          <a:xfrm>
            <a:off x="3276600" y="2971800"/>
            <a:ext cx="457200" cy="381000"/>
            <a:chOff x="960" y="1728"/>
            <a:chExt cx="288" cy="240"/>
          </a:xfrm>
        </p:grpSpPr>
        <p:grpSp>
          <p:nvGrpSpPr>
            <p:cNvPr id="7204" name="Group 112"/>
            <p:cNvGrpSpPr>
              <a:grpSpLocks/>
            </p:cNvGrpSpPr>
            <p:nvPr/>
          </p:nvGrpSpPr>
          <p:grpSpPr bwMode="auto">
            <a:xfrm>
              <a:off x="960" y="1728"/>
              <a:ext cx="288" cy="240"/>
              <a:chOff x="480" y="1200"/>
              <a:chExt cx="288" cy="240"/>
            </a:xfrm>
          </p:grpSpPr>
          <p:sp>
            <p:nvSpPr>
              <p:cNvPr id="7206" name="Rectangle 113"/>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07" name="AutoShape 114"/>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05" name="Rectangle 115"/>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grpSp>
        <p:nvGrpSpPr>
          <p:cNvPr id="7188" name="Group 116"/>
          <p:cNvGrpSpPr>
            <a:grpSpLocks/>
          </p:cNvGrpSpPr>
          <p:nvPr/>
        </p:nvGrpSpPr>
        <p:grpSpPr bwMode="auto">
          <a:xfrm>
            <a:off x="2895600" y="3581400"/>
            <a:ext cx="457200" cy="381000"/>
            <a:chOff x="960" y="1728"/>
            <a:chExt cx="288" cy="240"/>
          </a:xfrm>
        </p:grpSpPr>
        <p:grpSp>
          <p:nvGrpSpPr>
            <p:cNvPr id="7200" name="Group 117"/>
            <p:cNvGrpSpPr>
              <a:grpSpLocks/>
            </p:cNvGrpSpPr>
            <p:nvPr/>
          </p:nvGrpSpPr>
          <p:grpSpPr bwMode="auto">
            <a:xfrm>
              <a:off x="960" y="1728"/>
              <a:ext cx="288" cy="240"/>
              <a:chOff x="480" y="1200"/>
              <a:chExt cx="288" cy="240"/>
            </a:xfrm>
          </p:grpSpPr>
          <p:sp>
            <p:nvSpPr>
              <p:cNvPr id="7202" name="Rectangle 118"/>
              <p:cNvSpPr>
                <a:spLocks noChangeArrowheads="1"/>
              </p:cNvSpPr>
              <p:nvPr/>
            </p:nvSpPr>
            <p:spPr bwMode="auto">
              <a:xfrm>
                <a:off x="528" y="1296"/>
                <a:ext cx="192" cy="14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203" name="AutoShape 119"/>
              <p:cNvSpPr>
                <a:spLocks noChangeArrowheads="1"/>
              </p:cNvSpPr>
              <p:nvPr/>
            </p:nvSpPr>
            <p:spPr bwMode="auto">
              <a:xfrm flipV="1">
                <a:off x="480" y="1200"/>
                <a:ext cx="288" cy="96"/>
              </a:xfrm>
              <a:custGeom>
                <a:avLst/>
                <a:gdLst>
                  <a:gd name="T0" fmla="*/ 3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9525">
                <a:solidFill>
                  <a:schemeClr val="tx1"/>
                </a:solidFill>
                <a:miter lim="800000"/>
                <a:headEnd/>
                <a:tailEnd/>
              </a:ln>
            </p:spPr>
            <p:txBody>
              <a:bodyPr wrap="none" anchor="ctr"/>
              <a:lstStyle/>
              <a:p>
                <a:endParaRPr lang="en-GB"/>
              </a:p>
            </p:txBody>
          </p:sp>
        </p:grpSp>
        <p:sp>
          <p:nvSpPr>
            <p:cNvPr id="7201" name="Rectangle 120"/>
            <p:cNvSpPr>
              <a:spLocks noChangeArrowheads="1"/>
            </p:cNvSpPr>
            <p:nvPr/>
          </p:nvSpPr>
          <p:spPr bwMode="auto">
            <a:xfrm>
              <a:off x="1104" y="1920"/>
              <a:ext cx="48" cy="4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grpSp>
      <p:sp>
        <p:nvSpPr>
          <p:cNvPr id="7189" name="Text Box 126"/>
          <p:cNvSpPr txBox="1">
            <a:spLocks noChangeArrowheads="1"/>
          </p:cNvSpPr>
          <p:nvPr/>
        </p:nvSpPr>
        <p:spPr bwMode="auto">
          <a:xfrm>
            <a:off x="577062" y="5085184"/>
            <a:ext cx="8321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r>
              <a:rPr lang="en-GB" altLang="en-US" sz="2400" dirty="0">
                <a:latin typeface="+mn-lt"/>
                <a:cs typeface="+mn-cs"/>
              </a:rPr>
              <a:t>All the zones are confidential on their own (all have five houses) but together they pose a risk. We need to minimize this risk by pre-calculating it or nesting the boundaries exactly.</a:t>
            </a:r>
            <a:endParaRPr lang="en-US" altLang="en-US" sz="2400" dirty="0">
              <a:latin typeface="+mn-lt"/>
              <a:cs typeface="+mn-cs"/>
            </a:endParaRPr>
          </a:p>
        </p:txBody>
      </p:sp>
      <p:sp>
        <p:nvSpPr>
          <p:cNvPr id="7190" name="Rectangle 7"/>
          <p:cNvSpPr>
            <a:spLocks noChangeArrowheads="1"/>
          </p:cNvSpPr>
          <p:nvPr/>
        </p:nvSpPr>
        <p:spPr bwMode="auto">
          <a:xfrm>
            <a:off x="2133600" y="1905000"/>
            <a:ext cx="2057400" cy="220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itchFamily="2" charset="2"/>
              <a:buChar char="l"/>
              <a:defRPr sz="3200">
                <a:solidFill>
                  <a:schemeClr val="tx1"/>
                </a:solidFill>
                <a:latin typeface="Arial" pitchFamily="34" charset="0"/>
                <a:cs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cs typeface="Arial" pitchFamily="34" charset="0"/>
              </a:defRPr>
            </a:lvl3pPr>
            <a:lvl4pPr marL="1600200" indent="-228600">
              <a:spcBef>
                <a:spcPct val="20000"/>
              </a:spcBef>
              <a:buClr>
                <a:schemeClr val="accent1"/>
              </a:buClr>
              <a:buChar char="•"/>
              <a:defRPr sz="2000">
                <a:solidFill>
                  <a:schemeClr val="tx1"/>
                </a:solidFill>
                <a:latin typeface="Arial" pitchFamily="34" charset="0"/>
                <a:cs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GB" altLang="en-US" sz="1800"/>
          </a:p>
        </p:txBody>
      </p:sp>
      <p:sp>
        <p:nvSpPr>
          <p:cNvPr id="7191" name="Line 128"/>
          <p:cNvSpPr>
            <a:spLocks noChangeShapeType="1"/>
          </p:cNvSpPr>
          <p:nvPr/>
        </p:nvSpPr>
        <p:spPr bwMode="auto">
          <a:xfrm flipV="1">
            <a:off x="838200" y="1295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2" name="Line 129"/>
          <p:cNvSpPr>
            <a:spLocks noChangeShapeType="1"/>
          </p:cNvSpPr>
          <p:nvPr/>
        </p:nvSpPr>
        <p:spPr bwMode="auto">
          <a:xfrm>
            <a:off x="838200" y="12954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3" name="Line 130"/>
          <p:cNvSpPr>
            <a:spLocks noChangeShapeType="1"/>
          </p:cNvSpPr>
          <p:nvPr/>
        </p:nvSpPr>
        <p:spPr bwMode="auto">
          <a:xfrm>
            <a:off x="4267200" y="1295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4" name="Line 131"/>
          <p:cNvSpPr>
            <a:spLocks noChangeShapeType="1"/>
          </p:cNvSpPr>
          <p:nvPr/>
        </p:nvSpPr>
        <p:spPr bwMode="auto">
          <a:xfrm>
            <a:off x="838200" y="28194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5" name="Line 132"/>
          <p:cNvSpPr>
            <a:spLocks noChangeShapeType="1"/>
          </p:cNvSpPr>
          <p:nvPr/>
        </p:nvSpPr>
        <p:spPr bwMode="auto">
          <a:xfrm>
            <a:off x="838200" y="42672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6" name="Line 133"/>
          <p:cNvSpPr>
            <a:spLocks noChangeShapeType="1"/>
          </p:cNvSpPr>
          <p:nvPr/>
        </p:nvSpPr>
        <p:spPr bwMode="auto">
          <a:xfrm flipV="1">
            <a:off x="4267200" y="28194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7" name="Line 134"/>
          <p:cNvSpPr>
            <a:spLocks noChangeShapeType="1"/>
          </p:cNvSpPr>
          <p:nvPr/>
        </p:nvSpPr>
        <p:spPr bwMode="auto">
          <a:xfrm>
            <a:off x="838200" y="28194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8" name="Line 135"/>
          <p:cNvSpPr>
            <a:spLocks noChangeShapeType="1"/>
          </p:cNvSpPr>
          <p:nvPr/>
        </p:nvSpPr>
        <p:spPr bwMode="auto">
          <a:xfrm>
            <a:off x="2133600" y="2819400"/>
            <a:ext cx="2057400" cy="0"/>
          </a:xfrm>
          <a:prstGeom prst="line">
            <a:avLst/>
          </a:prstGeom>
          <a:noFill/>
          <a:ln w="31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199" name="Line 136"/>
          <p:cNvSpPr>
            <a:spLocks noChangeShapeType="1"/>
          </p:cNvSpPr>
          <p:nvPr/>
        </p:nvSpPr>
        <p:spPr bwMode="auto">
          <a:xfrm>
            <a:off x="4191000" y="28194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2385196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Solutions</a:t>
            </a:r>
            <a:endParaRPr lang="en-GB" dirty="0"/>
          </a:p>
        </p:txBody>
      </p:sp>
      <p:sp>
        <p:nvSpPr>
          <p:cNvPr id="3" name="Content Placeholder 2"/>
          <p:cNvSpPr>
            <a:spLocks noGrp="1"/>
          </p:cNvSpPr>
          <p:nvPr>
            <p:ph idx="1"/>
          </p:nvPr>
        </p:nvSpPr>
        <p:spPr/>
        <p:txBody>
          <a:bodyPr>
            <a:normAutofit fontScale="77500" lnSpcReduction="20000"/>
          </a:bodyPr>
          <a:lstStyle/>
          <a:p>
            <a:pPr marL="0" indent="0">
              <a:spcAft>
                <a:spcPts val="1200"/>
              </a:spcAft>
              <a:buNone/>
            </a:pPr>
            <a:r>
              <a:rPr lang="en-GB" dirty="0" smtClean="0"/>
              <a:t>Technical:</a:t>
            </a:r>
          </a:p>
          <a:p>
            <a:pPr marL="0" indent="0">
              <a:spcAft>
                <a:spcPts val="1200"/>
              </a:spcAft>
              <a:buNone/>
            </a:pPr>
            <a:r>
              <a:rPr lang="en-GB" dirty="0"/>
              <a:t>Privacy by </a:t>
            </a:r>
            <a:r>
              <a:rPr lang="en-GB" dirty="0" smtClean="0"/>
              <a:t>Design movement.</a:t>
            </a:r>
          </a:p>
          <a:p>
            <a:pPr marL="0" indent="0">
              <a:spcAft>
                <a:spcPts val="1200"/>
              </a:spcAft>
              <a:buNone/>
            </a:pPr>
            <a:r>
              <a:rPr lang="en-GB" dirty="0" smtClean="0"/>
              <a:t>Data brokers, e.g. Personal, </a:t>
            </a:r>
            <a:r>
              <a:rPr lang="en-GB" dirty="0" err="1" smtClean="0"/>
              <a:t>Qiy</a:t>
            </a:r>
            <a:r>
              <a:rPr lang="en-GB" dirty="0" smtClean="0"/>
              <a:t>, Handshake</a:t>
            </a:r>
            <a:r>
              <a:rPr lang="en-GB" dirty="0"/>
              <a:t>, </a:t>
            </a:r>
            <a:r>
              <a:rPr lang="en-GB" dirty="0" err="1" smtClean="0"/>
              <a:t>OpenPDS</a:t>
            </a:r>
            <a:r>
              <a:rPr lang="en-GB" dirty="0" smtClean="0"/>
              <a:t>.</a:t>
            </a:r>
          </a:p>
          <a:p>
            <a:pPr marL="0" indent="0">
              <a:spcAft>
                <a:spcPts val="1200"/>
              </a:spcAft>
              <a:buNone/>
            </a:pPr>
            <a:r>
              <a:rPr lang="en-GB" dirty="0" err="1"/>
              <a:t>A</a:t>
            </a:r>
            <a:r>
              <a:rPr lang="en-GB" dirty="0" err="1" smtClean="0"/>
              <a:t>nonymization</a:t>
            </a:r>
            <a:r>
              <a:rPr lang="en-GB" dirty="0" smtClean="0"/>
              <a:t>: alone easily broken, because you don’t need a name to identify someone.</a:t>
            </a:r>
          </a:p>
          <a:p>
            <a:pPr marL="0" indent="0">
              <a:spcAft>
                <a:spcPts val="1200"/>
              </a:spcAft>
              <a:buNone/>
            </a:pPr>
            <a:r>
              <a:rPr lang="en-GB" dirty="0" smtClean="0"/>
              <a:t>Aggregation and randomisation: however both carry issues of imputation if enough data is released to attack it statistically.</a:t>
            </a:r>
          </a:p>
          <a:p>
            <a:pPr marL="0" indent="0">
              <a:spcAft>
                <a:spcPts val="1200"/>
              </a:spcAft>
              <a:buNone/>
            </a:pPr>
            <a:r>
              <a:rPr lang="en-GB" dirty="0"/>
              <a:t>P</a:t>
            </a:r>
            <a:r>
              <a:rPr lang="en-GB" dirty="0" smtClean="0"/>
              <a:t>rivacy preserving data mining for sharing data, which might be used for generating synthetic individuals.</a:t>
            </a:r>
          </a:p>
          <a:p>
            <a:pPr marL="0" indent="0">
              <a:buNone/>
            </a:pPr>
            <a:endParaRPr lang="en-GB" dirty="0"/>
          </a:p>
        </p:txBody>
      </p:sp>
    </p:spTree>
    <p:extLst>
      <p:ext uri="{BB962C8B-B14F-4D97-AF65-F5344CB8AC3E}">
        <p14:creationId xmlns:p14="http://schemas.microsoft.com/office/powerpoint/2010/main" val="3235863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GB" dirty="0" smtClean="0"/>
              <a:t>One has to still trust those collating the data.</a:t>
            </a:r>
          </a:p>
          <a:p>
            <a:pPr marL="0" indent="0">
              <a:buNone/>
            </a:pPr>
            <a:endParaRPr lang="en-GB" dirty="0" smtClean="0"/>
          </a:p>
          <a:p>
            <a:pPr marL="0" indent="0">
              <a:buNone/>
            </a:pPr>
            <a:r>
              <a:rPr lang="en-GB" dirty="0" smtClean="0"/>
              <a:t>“[Her boss] admitted that employees would be monitored while off duty and bragged that he knew how fast she was driving at specific moments ever since she installed the app on her phone.”</a:t>
            </a:r>
          </a:p>
          <a:p>
            <a:pPr marL="0" indent="0">
              <a:buNone/>
            </a:pPr>
            <a:endParaRPr lang="en-GB" dirty="0" smtClean="0"/>
          </a:p>
          <a:p>
            <a:pPr marL="0" indent="0">
              <a:buNone/>
            </a:pPr>
            <a:r>
              <a:rPr lang="en-GB" dirty="0" smtClean="0"/>
              <a:t>Facebook’s (2014) “Experimental evidence of massive-scale emotional contagion through social networks” paper.</a:t>
            </a:r>
          </a:p>
          <a:p>
            <a:pPr marL="0" indent="0">
              <a:buNone/>
            </a:pPr>
            <a:endParaRPr lang="en-GB" dirty="0"/>
          </a:p>
        </p:txBody>
      </p:sp>
    </p:spTree>
    <p:extLst>
      <p:ext uri="{BB962C8B-B14F-4D97-AF65-F5344CB8AC3E}">
        <p14:creationId xmlns:p14="http://schemas.microsoft.com/office/powerpoint/2010/main" val="1492065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Solutions</a:t>
            </a:r>
            <a:endParaRPr lang="en-GB" dirty="0"/>
          </a:p>
        </p:txBody>
      </p:sp>
      <p:sp>
        <p:nvSpPr>
          <p:cNvPr id="3" name="Content Placeholder 2"/>
          <p:cNvSpPr>
            <a:spLocks noGrp="1"/>
          </p:cNvSpPr>
          <p:nvPr>
            <p:ph idx="1"/>
          </p:nvPr>
        </p:nvSpPr>
        <p:spPr/>
        <p:txBody>
          <a:bodyPr>
            <a:normAutofit fontScale="85000" lnSpcReduction="10000"/>
          </a:bodyPr>
          <a:lstStyle/>
          <a:p>
            <a:pPr marL="0" indent="0">
              <a:spcAft>
                <a:spcPts val="1200"/>
              </a:spcAft>
              <a:buNone/>
            </a:pPr>
            <a:r>
              <a:rPr lang="en-GB" dirty="0" smtClean="0"/>
              <a:t>Legislative: </a:t>
            </a:r>
          </a:p>
          <a:p>
            <a:pPr marL="0" indent="0">
              <a:spcAft>
                <a:spcPts val="1200"/>
              </a:spcAft>
              <a:buNone/>
            </a:pPr>
            <a:endParaRPr lang="en-GB" dirty="0" smtClean="0"/>
          </a:p>
          <a:p>
            <a:pPr marL="0" indent="0">
              <a:spcAft>
                <a:spcPts val="1200"/>
              </a:spcAft>
              <a:buNone/>
            </a:pPr>
            <a:r>
              <a:rPr lang="en-GB" dirty="0" smtClean="0"/>
              <a:t>For example, the Data Protection Act implies that predictions about identifiable individuals are covered. It also prevents academics making policy that will directly affect individuals based on their data.</a:t>
            </a:r>
          </a:p>
          <a:p>
            <a:pPr marL="0" indent="0">
              <a:spcAft>
                <a:spcPts val="1200"/>
              </a:spcAft>
              <a:buNone/>
            </a:pPr>
            <a:r>
              <a:rPr lang="en-GB" dirty="0"/>
              <a:t>Many of the axiomatic rights are covered in forthcoming EU General Data Protection </a:t>
            </a:r>
            <a:r>
              <a:rPr lang="en-GB" dirty="0" smtClean="0"/>
              <a:t>Regulation.</a:t>
            </a:r>
            <a:endParaRPr lang="en-GB" dirty="0"/>
          </a:p>
          <a:p>
            <a:pPr marL="0" indent="0">
              <a:spcAft>
                <a:spcPts val="1200"/>
              </a:spcAft>
              <a:buNone/>
            </a:pPr>
            <a:r>
              <a:rPr lang="en-GB" dirty="0" smtClean="0"/>
              <a:t>However, this requires trust in governments. </a:t>
            </a:r>
          </a:p>
        </p:txBody>
      </p:sp>
    </p:spTree>
    <p:extLst>
      <p:ext uri="{BB962C8B-B14F-4D97-AF65-F5344CB8AC3E}">
        <p14:creationId xmlns:p14="http://schemas.microsoft.com/office/powerpoint/2010/main" val="2952441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42792" cy="4525963"/>
          </a:xfrm>
        </p:spPr>
        <p:txBody>
          <a:bodyPr>
            <a:normAutofit fontScale="92500" lnSpcReduction="20000"/>
          </a:bodyPr>
          <a:lstStyle/>
          <a:p>
            <a:pPr marL="0" indent="0">
              <a:buNone/>
            </a:pPr>
            <a:r>
              <a:rPr lang="en-GB" dirty="0" smtClean="0"/>
              <a:t>NY Times (2014) </a:t>
            </a:r>
          </a:p>
          <a:p>
            <a:pPr marL="0" indent="0">
              <a:buNone/>
            </a:pPr>
            <a:endParaRPr lang="en-GB" dirty="0" smtClean="0"/>
          </a:p>
          <a:p>
            <a:pPr marL="0" indent="0">
              <a:buNone/>
            </a:pPr>
            <a:r>
              <a:rPr lang="en-GB" dirty="0" smtClean="0"/>
              <a:t>Ukrainian government sent what </a:t>
            </a:r>
            <a:r>
              <a:rPr lang="en-GB" i="1" dirty="0" smtClean="0"/>
              <a:t>Vice</a:t>
            </a:r>
            <a:r>
              <a:rPr lang="en-GB" dirty="0" smtClean="0"/>
              <a:t> called </a:t>
            </a:r>
          </a:p>
          <a:p>
            <a:pPr marL="0" indent="0">
              <a:buNone/>
            </a:pPr>
            <a:r>
              <a:rPr lang="en-GB" i="1" dirty="0" smtClean="0"/>
              <a:t>“</a:t>
            </a:r>
            <a:r>
              <a:rPr lang="en-GB" dirty="0" smtClean="0"/>
              <a:t>Maybe the Most Orwellian Text Message a Government's Ever Sent” </a:t>
            </a:r>
          </a:p>
          <a:p>
            <a:pPr marL="0" indent="0">
              <a:buNone/>
            </a:pPr>
            <a:r>
              <a:rPr lang="en-GB" dirty="0" smtClean="0"/>
              <a:t>to mobile users near fights between riot police and protesters.</a:t>
            </a:r>
          </a:p>
          <a:p>
            <a:pPr marL="0" indent="0">
              <a:buNone/>
            </a:pPr>
            <a:endParaRPr lang="en-GB" dirty="0"/>
          </a:p>
        </p:txBody>
      </p:sp>
      <p:sp>
        <p:nvSpPr>
          <p:cNvPr id="4" name="Rectangle 3"/>
          <p:cNvSpPr/>
          <p:nvPr/>
        </p:nvSpPr>
        <p:spPr>
          <a:xfrm>
            <a:off x="5018846" y="2492896"/>
            <a:ext cx="3672408" cy="3525132"/>
          </a:xfrm>
          <a:prstGeom prst="rect">
            <a:avLst/>
          </a:prstGeom>
          <a:solidFill>
            <a:schemeClr val="tx1">
              <a:lumMod val="75000"/>
              <a:lumOff val="25000"/>
            </a:schemeClr>
          </a:solidFill>
          <a:effectLst/>
        </p:spPr>
        <p:txBody>
          <a:bodyPr wrap="square" lIns="252000" tIns="252000" rIns="252000" bIns="252000">
            <a:spAutoFit/>
          </a:bodyPr>
          <a:lstStyle/>
          <a:p>
            <a:r>
              <a:rPr lang="en-GB" sz="2800" b="1" dirty="0" smtClean="0">
                <a:solidFill>
                  <a:schemeClr val="bg1">
                    <a:lumMod val="75000"/>
                  </a:schemeClr>
                </a:solidFill>
                <a:latin typeface="Courier New" panose="02070309020205020404" pitchFamily="49" charset="0"/>
                <a:cs typeface="Courier New" panose="02070309020205020404" pitchFamily="49" charset="0"/>
              </a:rPr>
              <a:t>Dear subscriber, you are registered as a participant in a mass disturbance.</a:t>
            </a:r>
            <a:endParaRPr lang="en-GB" sz="2800" b="1" dirty="0">
              <a:solidFill>
                <a:schemeClr val="bg1">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49098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892480" cy="5400600"/>
          </a:xfrm>
        </p:spPr>
        <p:txBody>
          <a:bodyPr>
            <a:normAutofit/>
          </a:bodyPr>
          <a:lstStyle/>
          <a:p>
            <a:pPr marL="0" indent="0">
              <a:buNone/>
            </a:pPr>
            <a:endParaRPr lang="en-GB" sz="2800" dirty="0" smtClean="0"/>
          </a:p>
          <a:p>
            <a:pPr marL="0" indent="0">
              <a:buNone/>
            </a:pPr>
            <a:r>
              <a:rPr lang="en-GB" sz="2800" dirty="0"/>
              <a:t>U</a:t>
            </a:r>
            <a:r>
              <a:rPr lang="en-GB" sz="2800" dirty="0" smtClean="0"/>
              <a:t>nderstanding </a:t>
            </a:r>
            <a:r>
              <a:rPr lang="en-GB" sz="2800" dirty="0"/>
              <a:t>individual </a:t>
            </a:r>
            <a:r>
              <a:rPr lang="en-GB" sz="2800" dirty="0" smtClean="0"/>
              <a:t>behaviour allows better management of </a:t>
            </a:r>
            <a:r>
              <a:rPr lang="en-GB" sz="2800" dirty="0"/>
              <a:t>society while maintaining a positive commitment to the </a:t>
            </a:r>
            <a:r>
              <a:rPr lang="en-GB" sz="2800" dirty="0" smtClean="0"/>
              <a:t>individual. </a:t>
            </a:r>
          </a:p>
          <a:p>
            <a:pPr marL="0" indent="0">
              <a:buNone/>
            </a:pPr>
            <a:endParaRPr lang="en-GB" sz="2800" dirty="0" smtClean="0"/>
          </a:p>
          <a:p>
            <a:pPr marL="0" indent="0">
              <a:buNone/>
            </a:pPr>
            <a:r>
              <a:rPr lang="en-GB" sz="2800" dirty="0" smtClean="0"/>
              <a:t>Understanding </a:t>
            </a:r>
            <a:r>
              <a:rPr lang="en-GB" sz="2800" dirty="0"/>
              <a:t>individuals </a:t>
            </a:r>
            <a:r>
              <a:rPr lang="en-GB" sz="2800" dirty="0" smtClean="0"/>
              <a:t>encourages a </a:t>
            </a:r>
            <a:r>
              <a:rPr lang="en-GB" sz="2800" dirty="0"/>
              <a:t>more nuanced and pluralistic view of the world, and a world more tailored to well-understood subjective issues and individual needs. </a:t>
            </a:r>
            <a:endParaRPr lang="en-GB" sz="2800" dirty="0" smtClean="0"/>
          </a:p>
          <a:p>
            <a:pPr marL="0" indent="0">
              <a:buNone/>
            </a:pPr>
            <a:endParaRPr lang="en-GB" dirty="0"/>
          </a:p>
        </p:txBody>
      </p:sp>
      <p:sp>
        <p:nvSpPr>
          <p:cNvPr id="4" name="Title 1"/>
          <p:cNvSpPr>
            <a:spLocks noGrp="1"/>
          </p:cNvSpPr>
          <p:nvPr>
            <p:ph type="title"/>
          </p:nvPr>
        </p:nvSpPr>
        <p:spPr>
          <a:xfrm>
            <a:off x="457200" y="274638"/>
            <a:ext cx="8229600" cy="1143000"/>
          </a:xfrm>
        </p:spPr>
        <p:txBody>
          <a:bodyPr/>
          <a:lstStyle/>
          <a:p>
            <a:pPr algn="r"/>
            <a:r>
              <a:rPr lang="en-GB" dirty="0" smtClean="0"/>
              <a:t>The good modelling can do</a:t>
            </a:r>
            <a:endParaRPr lang="en-GB" dirty="0"/>
          </a:p>
        </p:txBody>
      </p:sp>
    </p:spTree>
    <p:extLst>
      <p:ext uri="{BB962C8B-B14F-4D97-AF65-F5344CB8AC3E}">
        <p14:creationId xmlns:p14="http://schemas.microsoft.com/office/powerpoint/2010/main" val="2238263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856984" cy="4853136"/>
          </a:xfrm>
        </p:spPr>
        <p:txBody>
          <a:bodyPr>
            <a:normAutofit fontScale="85000" lnSpcReduction="20000"/>
          </a:bodyPr>
          <a:lstStyle/>
          <a:p>
            <a:pPr marL="0" indent="0">
              <a:buNone/>
            </a:pPr>
            <a:r>
              <a:rPr lang="en-GB" dirty="0" smtClean="0"/>
              <a:t>However, it is clear that computer modelling has created a significant ethical ‘policy vacuum’ in this area. </a:t>
            </a:r>
          </a:p>
          <a:p>
            <a:pPr marL="0" indent="0">
              <a:buNone/>
            </a:pPr>
            <a:endParaRPr lang="en-GB" dirty="0" smtClean="0"/>
          </a:p>
          <a:p>
            <a:pPr marL="0" indent="0">
              <a:buNone/>
            </a:pPr>
            <a:r>
              <a:rPr lang="en-GB" dirty="0" smtClean="0"/>
              <a:t>Seems unlikely that definite rules will be possible for many of these issues; given society as it stands, we’re unlikely to treat the rights of a pregnant teenager in the same way as someone engaging in well-evidenced criminal behaviour. </a:t>
            </a:r>
          </a:p>
          <a:p>
            <a:pPr marL="0" indent="0">
              <a:buNone/>
            </a:pPr>
            <a:endParaRPr lang="en-GB" dirty="0" smtClean="0"/>
          </a:p>
          <a:p>
            <a:pPr marL="0" indent="0">
              <a:buNone/>
            </a:pPr>
            <a:r>
              <a:rPr lang="en-GB" dirty="0" smtClean="0"/>
              <a:t>Nevertheless, a broader conversation within the modelling community is needed, drawing on other ethical work, so </a:t>
            </a:r>
            <a:r>
              <a:rPr lang="en-GB" dirty="0"/>
              <a:t>that we can start to make recommendations and put in place the checks and balances, the duties and responsibilities, that will be needed to tackle the issues so clearly approaching us</a:t>
            </a:r>
            <a:r>
              <a:rPr lang="en-GB" dirty="0" smtClean="0"/>
              <a:t>.</a:t>
            </a:r>
          </a:p>
          <a:p>
            <a:endParaRPr lang="en-GB" dirty="0"/>
          </a:p>
        </p:txBody>
      </p:sp>
    </p:spTree>
    <p:extLst>
      <p:ext uri="{BB962C8B-B14F-4D97-AF65-F5344CB8AC3E}">
        <p14:creationId xmlns:p14="http://schemas.microsoft.com/office/powerpoint/2010/main" val="4135121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534400" cy="2152650"/>
          </a:xfrm>
        </p:spPr>
        <p:txBody>
          <a:bodyPr/>
          <a:lstStyle/>
          <a:p>
            <a:pPr algn="r" eaLnBrk="1" hangingPunct="1"/>
            <a:r>
              <a:rPr lang="en-GB" dirty="0"/>
              <a:t>The Ethics of Agent Based Modelling</a:t>
            </a:r>
          </a:p>
        </p:txBody>
      </p:sp>
      <p:sp>
        <p:nvSpPr>
          <p:cNvPr id="3" name="Subtitle 2"/>
          <p:cNvSpPr>
            <a:spLocks noGrp="1"/>
          </p:cNvSpPr>
          <p:nvPr>
            <p:ph type="subTitle" idx="1"/>
          </p:nvPr>
        </p:nvSpPr>
        <p:spPr>
          <a:xfrm>
            <a:off x="683568" y="3124200"/>
            <a:ext cx="8155632" cy="2393032"/>
          </a:xfrm>
        </p:spPr>
        <p:txBody>
          <a:bodyPr>
            <a:normAutofit fontScale="92500" lnSpcReduction="10000"/>
          </a:bodyPr>
          <a:lstStyle/>
          <a:p>
            <a:pPr algn="r" eaLnBrk="1" hangingPunct="1"/>
            <a:r>
              <a:rPr lang="en-GB" sz="3600" dirty="0">
                <a:solidFill>
                  <a:schemeClr val="bg1">
                    <a:lumMod val="65000"/>
                  </a:schemeClr>
                </a:solidFill>
              </a:rPr>
              <a:t>Andy </a:t>
            </a:r>
            <a:r>
              <a:rPr lang="en-GB" sz="3600" dirty="0" smtClean="0">
                <a:solidFill>
                  <a:schemeClr val="bg1">
                    <a:lumMod val="65000"/>
                  </a:schemeClr>
                </a:solidFill>
              </a:rPr>
              <a:t>Evans</a:t>
            </a:r>
          </a:p>
          <a:p>
            <a:pPr algn="r" eaLnBrk="1" hangingPunct="1"/>
            <a:r>
              <a:rPr lang="en-GB" sz="3600" dirty="0" smtClean="0">
                <a:solidFill>
                  <a:schemeClr val="bg1">
                    <a:lumMod val="65000"/>
                  </a:schemeClr>
                </a:solidFill>
              </a:rPr>
              <a:t>Centre for Spatial Analysis and Policy</a:t>
            </a:r>
          </a:p>
          <a:p>
            <a:pPr algn="r" eaLnBrk="1" hangingPunct="1"/>
            <a:r>
              <a:rPr lang="en-GB" sz="3600" dirty="0" smtClean="0">
                <a:solidFill>
                  <a:schemeClr val="bg1">
                    <a:lumMod val="65000"/>
                  </a:schemeClr>
                </a:solidFill>
              </a:rPr>
              <a:t>School of Geography</a:t>
            </a:r>
          </a:p>
          <a:p>
            <a:pPr algn="r" eaLnBrk="1" hangingPunct="1"/>
            <a:r>
              <a:rPr lang="en-GB" sz="3600" dirty="0" smtClean="0">
                <a:solidFill>
                  <a:schemeClr val="bg1">
                    <a:lumMod val="65000"/>
                  </a:schemeClr>
                </a:solidFill>
              </a:rPr>
              <a:t>http://www.geog.leeds.ac.uk/people/a.evans/</a:t>
            </a:r>
            <a:endParaRPr lang="en-GB" sz="3600" dirty="0">
              <a:solidFill>
                <a:schemeClr val="bg1">
                  <a:lumMod val="65000"/>
                </a:schemeClr>
              </a:solidFill>
            </a:endParaRPr>
          </a:p>
          <a:p>
            <a:pPr eaLnBrk="1" hangingPunct="1"/>
            <a:endParaRPr lang="en-US" dirty="0">
              <a:latin typeface="Calibri" pitchFamily="34" charset="0"/>
            </a:endParaRPr>
          </a:p>
          <a:p>
            <a:endParaRPr lang="en-GB" dirty="0"/>
          </a:p>
        </p:txBody>
      </p:sp>
    </p:spTree>
    <p:extLst>
      <p:ext uri="{BB962C8B-B14F-4D97-AF65-F5344CB8AC3E}">
        <p14:creationId xmlns:p14="http://schemas.microsoft.com/office/powerpoint/2010/main" val="218890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lstStyle/>
          <a:p>
            <a:pPr marL="0" indent="0">
              <a:buNone/>
            </a:pPr>
            <a:r>
              <a:rPr lang="en-GB" sz="2800" dirty="0" smtClean="0"/>
              <a:t>Data hungry.</a:t>
            </a:r>
          </a:p>
          <a:p>
            <a:pPr marL="0" indent="0">
              <a:buNone/>
            </a:pPr>
            <a:endParaRPr lang="en-GB" sz="2800" dirty="0" smtClean="0"/>
          </a:p>
          <a:p>
            <a:pPr marL="0" indent="0">
              <a:buNone/>
            </a:pPr>
            <a:r>
              <a:rPr lang="en-GB" sz="2800" dirty="0" smtClean="0"/>
              <a:t>Calibrated (by sweep, hand, or automatically).</a:t>
            </a:r>
          </a:p>
          <a:p>
            <a:pPr marL="0" indent="0">
              <a:buNone/>
            </a:pPr>
            <a:r>
              <a:rPr lang="en-GB" sz="2800" dirty="0" smtClean="0"/>
              <a:t>Compared with validation data.</a:t>
            </a:r>
          </a:p>
          <a:p>
            <a:pPr marL="0" indent="0">
              <a:buNone/>
            </a:pPr>
            <a:r>
              <a:rPr lang="en-GB" sz="2800" dirty="0" smtClean="0"/>
              <a:t>Initialised with data.</a:t>
            </a:r>
          </a:p>
          <a:p>
            <a:pPr marL="0" indent="0">
              <a:buNone/>
            </a:pPr>
            <a:r>
              <a:rPr lang="en-GB" sz="2800" dirty="0" smtClean="0"/>
              <a:t>Run until some time-step or stopping condition.</a:t>
            </a:r>
          </a:p>
          <a:p>
            <a:pPr marL="0" indent="0">
              <a:buNone/>
            </a:pPr>
            <a:endParaRPr lang="en-GB" dirty="0"/>
          </a:p>
        </p:txBody>
      </p:sp>
      <p:sp>
        <p:nvSpPr>
          <p:cNvPr id="4" name="Rectangle 3"/>
          <p:cNvSpPr/>
          <p:nvPr/>
        </p:nvSpPr>
        <p:spPr>
          <a:xfrm>
            <a:off x="3923928" y="260648"/>
            <a:ext cx="4919616" cy="769441"/>
          </a:xfrm>
          <a:prstGeom prst="rect">
            <a:avLst/>
          </a:prstGeom>
        </p:spPr>
        <p:txBody>
          <a:bodyPr wrap="none">
            <a:spAutoFit/>
          </a:bodyPr>
          <a:lstStyle/>
          <a:p>
            <a:r>
              <a:rPr lang="en-GB" sz="4400" dirty="0" smtClean="0"/>
              <a:t>Agent-Based Models</a:t>
            </a:r>
          </a:p>
        </p:txBody>
      </p:sp>
    </p:spTree>
    <p:extLst>
      <p:ext uri="{BB962C8B-B14F-4D97-AF65-F5344CB8AC3E}">
        <p14:creationId xmlns:p14="http://schemas.microsoft.com/office/powerpoint/2010/main" val="3113826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Calibration</a:t>
            </a:r>
            <a:endParaRPr lang="en-GB" dirty="0"/>
          </a:p>
        </p:txBody>
      </p:sp>
      <p:sp>
        <p:nvSpPr>
          <p:cNvPr id="3" name="Content Placeholder 2"/>
          <p:cNvSpPr>
            <a:spLocks noGrp="1"/>
          </p:cNvSpPr>
          <p:nvPr>
            <p:ph idx="1"/>
          </p:nvPr>
        </p:nvSpPr>
        <p:spPr>
          <a:xfrm>
            <a:off x="457200" y="2420888"/>
            <a:ext cx="8229600" cy="3705275"/>
          </a:xfrm>
        </p:spPr>
        <p:txBody>
          <a:bodyPr/>
          <a:lstStyle/>
          <a:p>
            <a:pPr marL="0" indent="0">
              <a:spcAft>
                <a:spcPts val="600"/>
              </a:spcAft>
              <a:buNone/>
            </a:pPr>
            <a:r>
              <a:rPr lang="en-GB" sz="2800" dirty="0" smtClean="0"/>
              <a:t>Rise of Big Data means more opportunities for calibration.</a:t>
            </a:r>
          </a:p>
          <a:p>
            <a:pPr marL="0" indent="0">
              <a:spcAft>
                <a:spcPts val="600"/>
              </a:spcAft>
              <a:buNone/>
            </a:pPr>
            <a:r>
              <a:rPr lang="en-GB" sz="2800" dirty="0" smtClean="0"/>
              <a:t>Also, continual recalibration using Dynamic Data Assimilation.</a:t>
            </a:r>
          </a:p>
          <a:p>
            <a:pPr marL="0" indent="0">
              <a:spcAft>
                <a:spcPts val="600"/>
              </a:spcAft>
              <a:buNone/>
            </a:pPr>
            <a:r>
              <a:rPr lang="en-GB" sz="2800" dirty="0"/>
              <a:t>Increasingly, the arguments for utilising this kind of data are being made, especially around social media.</a:t>
            </a:r>
          </a:p>
          <a:p>
            <a:pPr marL="0" indent="0">
              <a:buNone/>
            </a:pPr>
            <a:endParaRPr lang="en-GB" sz="2800" dirty="0" smtClean="0"/>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216650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Calibration</a:t>
            </a:r>
            <a:endParaRPr lang="en-GB" dirty="0"/>
          </a:p>
        </p:txBody>
      </p:sp>
      <p:sp>
        <p:nvSpPr>
          <p:cNvPr id="3" name="Content Placeholder 2"/>
          <p:cNvSpPr>
            <a:spLocks noGrp="1"/>
          </p:cNvSpPr>
          <p:nvPr>
            <p:ph idx="1"/>
          </p:nvPr>
        </p:nvSpPr>
        <p:spPr>
          <a:xfrm>
            <a:off x="457200" y="2132856"/>
            <a:ext cx="8229600" cy="3993307"/>
          </a:xfrm>
        </p:spPr>
        <p:txBody>
          <a:bodyPr>
            <a:normAutofit/>
          </a:bodyPr>
          <a:lstStyle/>
          <a:p>
            <a:pPr marL="0" indent="0">
              <a:buNone/>
            </a:pPr>
            <a:r>
              <a:rPr lang="en-GB" sz="2800" dirty="0" smtClean="0"/>
              <a:t>But, unlike hydrology or meteorology, here, as we get closer to real-time data, we are dealing with real-time data about individuals.</a:t>
            </a:r>
          </a:p>
          <a:p>
            <a:pPr marL="0" indent="0">
              <a:buNone/>
            </a:pPr>
            <a:endParaRPr lang="en-GB" sz="2800" dirty="0"/>
          </a:p>
          <a:p>
            <a:pPr marL="0" indent="0">
              <a:buNone/>
            </a:pPr>
            <a:r>
              <a:rPr lang="en-GB" sz="2800" dirty="0" smtClean="0"/>
              <a:t>As we get closer to removing the Ecological Fallacy, we get closer to real people.</a:t>
            </a:r>
          </a:p>
          <a:p>
            <a:pPr marL="0" indent="0">
              <a:buNone/>
            </a:pPr>
            <a:endParaRPr lang="en-GB" dirty="0"/>
          </a:p>
        </p:txBody>
      </p:sp>
    </p:spTree>
    <p:extLst>
      <p:ext uri="{BB962C8B-B14F-4D97-AF65-F5344CB8AC3E}">
        <p14:creationId xmlns:p14="http://schemas.microsoft.com/office/powerpoint/2010/main" val="309926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Ethics in Agent Based Modelling</a:t>
            </a:r>
            <a:endParaRPr lang="en-GB" dirty="0"/>
          </a:p>
        </p:txBody>
      </p:sp>
      <p:sp>
        <p:nvSpPr>
          <p:cNvPr id="3" name="Content Placeholder 2"/>
          <p:cNvSpPr>
            <a:spLocks noGrp="1"/>
          </p:cNvSpPr>
          <p:nvPr>
            <p:ph idx="1"/>
          </p:nvPr>
        </p:nvSpPr>
        <p:spPr>
          <a:xfrm>
            <a:off x="457200" y="2564904"/>
            <a:ext cx="8229600" cy="3561259"/>
          </a:xfrm>
        </p:spPr>
        <p:txBody>
          <a:bodyPr>
            <a:normAutofit/>
          </a:bodyPr>
          <a:lstStyle/>
          <a:p>
            <a:pPr marL="0" indent="0">
              <a:buNone/>
            </a:pPr>
            <a:r>
              <a:rPr lang="en-GB" sz="2800" dirty="0" smtClean="0"/>
              <a:t>Simplest to think in terms of the modelling process:</a:t>
            </a:r>
          </a:p>
          <a:p>
            <a:pPr marL="0" indent="0">
              <a:buNone/>
            </a:pPr>
            <a:r>
              <a:rPr lang="en-GB" sz="2800" dirty="0"/>
              <a:t>	</a:t>
            </a:r>
            <a:r>
              <a:rPr lang="en-GB" sz="2800" dirty="0" smtClean="0"/>
              <a:t>Model Inputs.</a:t>
            </a:r>
          </a:p>
          <a:p>
            <a:pPr marL="0" indent="0">
              <a:buNone/>
            </a:pPr>
            <a:r>
              <a:rPr lang="en-GB" sz="2800" dirty="0"/>
              <a:t>	</a:t>
            </a:r>
            <a:r>
              <a:rPr lang="en-GB" sz="2800" dirty="0" smtClean="0"/>
              <a:t>Model behaviour.</a:t>
            </a:r>
          </a:p>
          <a:p>
            <a:pPr marL="0" indent="0">
              <a:buNone/>
            </a:pPr>
            <a:r>
              <a:rPr lang="en-GB" sz="2800" dirty="0" smtClean="0"/>
              <a:t>	Model outputs.</a:t>
            </a:r>
            <a:endParaRPr lang="en-GB" sz="2800" dirty="0"/>
          </a:p>
        </p:txBody>
      </p:sp>
    </p:spTree>
    <p:extLst>
      <p:ext uri="{BB962C8B-B14F-4D97-AF65-F5344CB8AC3E}">
        <p14:creationId xmlns:p14="http://schemas.microsoft.com/office/powerpoint/2010/main" val="141486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pPr algn="r"/>
            <a:r>
              <a:rPr lang="en-GB" sz="4000" dirty="0" smtClean="0"/>
              <a:t>Ethics</a:t>
            </a:r>
            <a:endParaRPr lang="en-GB" dirty="0"/>
          </a:p>
        </p:txBody>
      </p:sp>
      <p:grpSp>
        <p:nvGrpSpPr>
          <p:cNvPr id="16" name="Group 15"/>
          <p:cNvGrpSpPr/>
          <p:nvPr/>
        </p:nvGrpSpPr>
        <p:grpSpPr>
          <a:xfrm>
            <a:off x="152400" y="2544453"/>
            <a:ext cx="8636758" cy="3944487"/>
            <a:chOff x="297976" y="1574041"/>
            <a:chExt cx="8465024" cy="3944487"/>
          </a:xfrm>
        </p:grpSpPr>
        <p:grpSp>
          <p:nvGrpSpPr>
            <p:cNvPr id="4" name="Group 3"/>
            <p:cNvGrpSpPr/>
            <p:nvPr/>
          </p:nvGrpSpPr>
          <p:grpSpPr>
            <a:xfrm>
              <a:off x="304800" y="1574041"/>
              <a:ext cx="8458200" cy="1219200"/>
              <a:chOff x="304800" y="1905000"/>
              <a:chExt cx="8458200" cy="1219200"/>
            </a:xfrm>
          </p:grpSpPr>
          <p:sp>
            <p:nvSpPr>
              <p:cNvPr id="5" name="Rounded Rectangle 4"/>
              <p:cNvSpPr/>
              <p:nvPr/>
            </p:nvSpPr>
            <p:spPr>
              <a:xfrm>
                <a:off x="304800" y="1905000"/>
                <a:ext cx="8458200" cy="121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Inputs</a:t>
                </a:r>
                <a:endParaRPr lang="en-GB" dirty="0">
                  <a:solidFill>
                    <a:schemeClr val="bg1">
                      <a:lumMod val="50000"/>
                    </a:schemeClr>
                  </a:solidFill>
                </a:endParaRPr>
              </a:p>
            </p:txBody>
          </p:sp>
          <p:sp>
            <p:nvSpPr>
              <p:cNvPr id="6" name="Rounded Rectangle 5"/>
              <p:cNvSpPr/>
              <p:nvPr/>
            </p:nvSpPr>
            <p:spPr>
              <a:xfrm>
                <a:off x="2133600" y="2057400"/>
                <a:ext cx="3132000" cy="9144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Personal data</a:t>
                </a:r>
                <a:endParaRPr lang="en-GB" dirty="0">
                  <a:solidFill>
                    <a:schemeClr val="bg1">
                      <a:lumMod val="50000"/>
                    </a:schemeClr>
                  </a:solidFill>
                </a:endParaRPr>
              </a:p>
            </p:txBody>
          </p:sp>
          <p:sp>
            <p:nvSpPr>
              <p:cNvPr id="7" name="Rounded Rectangle 6"/>
              <p:cNvSpPr/>
              <p:nvPr/>
            </p:nvSpPr>
            <p:spPr>
              <a:xfrm>
                <a:off x="5424985" y="2057400"/>
                <a:ext cx="3132000" cy="9144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Ethics well understood</a:t>
                </a:r>
                <a:endParaRPr lang="en-GB" dirty="0">
                  <a:solidFill>
                    <a:schemeClr val="bg1">
                      <a:lumMod val="50000"/>
                    </a:schemeClr>
                  </a:solidFill>
                </a:endParaRPr>
              </a:p>
            </p:txBody>
          </p:sp>
        </p:grpSp>
        <p:grpSp>
          <p:nvGrpSpPr>
            <p:cNvPr id="8" name="Group 7"/>
            <p:cNvGrpSpPr/>
            <p:nvPr/>
          </p:nvGrpSpPr>
          <p:grpSpPr>
            <a:xfrm>
              <a:off x="301388" y="2952460"/>
              <a:ext cx="8458200" cy="1219200"/>
              <a:chOff x="301388" y="3120216"/>
              <a:chExt cx="8458200" cy="1219200"/>
            </a:xfrm>
          </p:grpSpPr>
          <p:sp>
            <p:nvSpPr>
              <p:cNvPr id="9" name="Rounded Rectangle 8"/>
              <p:cNvSpPr/>
              <p:nvPr/>
            </p:nvSpPr>
            <p:spPr>
              <a:xfrm>
                <a:off x="301388" y="3120216"/>
                <a:ext cx="8458200" cy="121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Behaviour</a:t>
                </a:r>
                <a:endParaRPr lang="en-GB" dirty="0">
                  <a:solidFill>
                    <a:schemeClr val="bg1">
                      <a:lumMod val="50000"/>
                    </a:schemeClr>
                  </a:solidFill>
                </a:endParaRPr>
              </a:p>
            </p:txBody>
          </p:sp>
          <p:sp>
            <p:nvSpPr>
              <p:cNvPr id="10" name="Rounded Rectangle 9"/>
              <p:cNvSpPr/>
              <p:nvPr/>
            </p:nvSpPr>
            <p:spPr>
              <a:xfrm>
                <a:off x="2133600" y="3276597"/>
                <a:ext cx="3129725"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Validation of personal behaviour</a:t>
                </a:r>
                <a:endParaRPr lang="en-GB" dirty="0">
                  <a:solidFill>
                    <a:schemeClr val="bg1">
                      <a:lumMod val="50000"/>
                    </a:schemeClr>
                  </a:solidFill>
                </a:endParaRPr>
              </a:p>
            </p:txBody>
          </p:sp>
          <p:sp>
            <p:nvSpPr>
              <p:cNvPr id="11" name="Rounded Rectangle 10"/>
              <p:cNvSpPr/>
              <p:nvPr/>
            </p:nvSpPr>
            <p:spPr>
              <a:xfrm>
                <a:off x="5424985" y="3276599"/>
                <a:ext cx="3132000"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Ethics poorly</a:t>
                </a:r>
                <a:r>
                  <a:rPr lang="en-GB" dirty="0">
                    <a:solidFill>
                      <a:schemeClr val="bg1">
                        <a:lumMod val="50000"/>
                      </a:schemeClr>
                    </a:solidFill>
                  </a:rPr>
                  <a:t> understood </a:t>
                </a:r>
              </a:p>
            </p:txBody>
          </p:sp>
        </p:grpSp>
        <p:grpSp>
          <p:nvGrpSpPr>
            <p:cNvPr id="12" name="Group 11"/>
            <p:cNvGrpSpPr/>
            <p:nvPr/>
          </p:nvGrpSpPr>
          <p:grpSpPr>
            <a:xfrm>
              <a:off x="297976" y="4307005"/>
              <a:ext cx="8458200" cy="1211523"/>
              <a:chOff x="297976" y="4343968"/>
              <a:chExt cx="8458200" cy="1211523"/>
            </a:xfrm>
          </p:grpSpPr>
          <p:sp>
            <p:nvSpPr>
              <p:cNvPr id="13" name="Rounded Rectangle 12"/>
              <p:cNvSpPr/>
              <p:nvPr/>
            </p:nvSpPr>
            <p:spPr>
              <a:xfrm>
                <a:off x="297976" y="4343968"/>
                <a:ext cx="8458200" cy="1211523"/>
              </a:xfrm>
              <a:prstGeom prst="roundRect">
                <a:avLst>
                  <a:gd name="adj" fmla="val 115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bg1">
                        <a:lumMod val="50000"/>
                      </a:schemeClr>
                    </a:solidFill>
                  </a:rPr>
                  <a:t>Outputs</a:t>
                </a:r>
                <a:endParaRPr lang="en-GB" dirty="0">
                  <a:solidFill>
                    <a:schemeClr val="bg1">
                      <a:lumMod val="50000"/>
                    </a:schemeClr>
                  </a:solidFill>
                </a:endParaRPr>
              </a:p>
            </p:txBody>
          </p:sp>
          <p:sp>
            <p:nvSpPr>
              <p:cNvPr id="14" name="Rounded Rectangle 13"/>
              <p:cNvSpPr/>
              <p:nvPr/>
            </p:nvSpPr>
            <p:spPr>
              <a:xfrm>
                <a:off x="2149360" y="4495800"/>
                <a:ext cx="3129725" cy="91553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Predicted personal behaviour</a:t>
                </a:r>
                <a:endParaRPr lang="en-GB" dirty="0">
                  <a:solidFill>
                    <a:schemeClr val="bg1">
                      <a:lumMod val="50000"/>
                    </a:schemeClr>
                  </a:solidFill>
                </a:endParaRPr>
              </a:p>
            </p:txBody>
          </p:sp>
          <p:sp>
            <p:nvSpPr>
              <p:cNvPr id="15" name="Rounded Rectangle 14"/>
              <p:cNvSpPr/>
              <p:nvPr/>
            </p:nvSpPr>
            <p:spPr>
              <a:xfrm>
                <a:off x="5427260" y="4491250"/>
                <a:ext cx="3129725" cy="920087"/>
              </a:xfrm>
              <a:prstGeom prst="roundRect">
                <a:avLst>
                  <a:gd name="adj" fmla="val 15785"/>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Ethics rarely considered</a:t>
                </a:r>
                <a:endParaRPr lang="en-GB" dirty="0">
                  <a:solidFill>
                    <a:schemeClr val="bg1">
                      <a:lumMod val="50000"/>
                    </a:schemeClr>
                  </a:solidFill>
                </a:endParaRPr>
              </a:p>
            </p:txBody>
          </p:sp>
        </p:grpSp>
      </p:grpSp>
    </p:spTree>
    <p:extLst>
      <p:ext uri="{BB962C8B-B14F-4D97-AF65-F5344CB8AC3E}">
        <p14:creationId xmlns:p14="http://schemas.microsoft.com/office/powerpoint/2010/main" val="276927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3518</Words>
  <Application>Microsoft Office PowerPoint</Application>
  <PresentationFormat>On-screen Show (4:3)</PresentationFormat>
  <Paragraphs>385</Paragraphs>
  <Slides>48</Slides>
  <Notes>27</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Arial Narrow</vt:lpstr>
      <vt:lpstr>Calibri</vt:lpstr>
      <vt:lpstr>Courier New</vt:lpstr>
      <vt:lpstr>Times New Roman</vt:lpstr>
      <vt:lpstr>Office Theme</vt:lpstr>
      <vt:lpstr>Photo Editor Photo</vt:lpstr>
      <vt:lpstr>The Ethics of Agent Based Modelling</vt:lpstr>
      <vt:lpstr>PowerPoint Presentation</vt:lpstr>
      <vt:lpstr>PowerPoint Presentation</vt:lpstr>
      <vt:lpstr>PowerPoint Presentation</vt:lpstr>
      <vt:lpstr>PowerPoint Presentation</vt:lpstr>
      <vt:lpstr>Calibration</vt:lpstr>
      <vt:lpstr>Calibration</vt:lpstr>
      <vt:lpstr>Ethics in Agent Based Modelling</vt:lpstr>
      <vt:lpstr>Ethics</vt:lpstr>
      <vt:lpstr>Model process</vt:lpstr>
      <vt:lpstr>Near future</vt:lpstr>
      <vt:lpstr>Individuals</vt:lpstr>
      <vt:lpstr>Modelling process</vt:lpstr>
      <vt:lpstr>Consent and privacy</vt:lpstr>
      <vt:lpstr>PowerPoint Presentation</vt:lpstr>
      <vt:lpstr>Consent and privacy</vt:lpstr>
      <vt:lpstr>PowerPoint Presentation</vt:lpstr>
      <vt:lpstr>Consent and privacy</vt:lpstr>
      <vt:lpstr>Input data</vt:lpstr>
      <vt:lpstr>Issue not temporally stable</vt:lpstr>
      <vt:lpstr>Input data</vt:lpstr>
      <vt:lpstr>PowerPoint Presentation</vt:lpstr>
      <vt:lpstr>PowerPoint Presentation</vt:lpstr>
      <vt:lpstr>Axiomatic rights</vt:lpstr>
      <vt:lpstr>PowerPoint Presentation</vt:lpstr>
      <vt:lpstr>Modelling process</vt:lpstr>
      <vt:lpstr>Behaviour</vt:lpstr>
      <vt:lpstr>PowerPoint Presentation</vt:lpstr>
      <vt:lpstr>Modelling process</vt:lpstr>
      <vt:lpstr>Model outputs</vt:lpstr>
      <vt:lpstr>PowerPoint Presentation</vt:lpstr>
      <vt:lpstr>The paradox for uneasy predictees</vt:lpstr>
      <vt:lpstr>PowerPoint Presentation</vt:lpstr>
      <vt:lpstr>PowerPoint Presentation</vt:lpstr>
      <vt:lpstr>PowerPoint Presentation</vt:lpstr>
      <vt:lpstr>The Fallacy of the Consistent Individual</vt:lpstr>
      <vt:lpstr>PowerPoint Presentation</vt:lpstr>
      <vt:lpstr>Conclusion</vt:lpstr>
      <vt:lpstr>PowerPoint Presentation</vt:lpstr>
      <vt:lpstr>Solutions</vt:lpstr>
      <vt:lpstr>Aggregation failures</vt:lpstr>
      <vt:lpstr>Solutions</vt:lpstr>
      <vt:lpstr>PowerPoint Presentation</vt:lpstr>
      <vt:lpstr>Solutions</vt:lpstr>
      <vt:lpstr>PowerPoint Presentation</vt:lpstr>
      <vt:lpstr>The good modelling can do</vt:lpstr>
      <vt:lpstr>PowerPoint Presentation</vt:lpstr>
      <vt:lpstr>The Ethics of Agent Based Modelling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Agent Based Modelling</dc:title>
  <dc:creator>Linus</dc:creator>
  <cp:lastModifiedBy>Andrew Evans</cp:lastModifiedBy>
  <cp:revision>80</cp:revision>
  <dcterms:created xsi:type="dcterms:W3CDTF">2015-05-28T16:37:30Z</dcterms:created>
  <dcterms:modified xsi:type="dcterms:W3CDTF">2016-01-13T15:55:46Z</dcterms:modified>
</cp:coreProperties>
</file>