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4" r:id="rId13"/>
    <p:sldId id="272" r:id="rId14"/>
    <p:sldId id="266" r:id="rId15"/>
    <p:sldId id="273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914" autoAdjust="0"/>
  </p:normalViewPr>
  <p:slideViewPr>
    <p:cSldViewPr snapToGrid="0" snapToObjects="1"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F954-A0E0-3742-8E9A-E8F90D658CF7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EB61-C5F5-5D43-B834-49195D3DA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9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leeds.ac.uk/owa/redir.aspx?C=b8c90070460540c997dd01ee96ffb45b&amp;URL=http://code.google.com/p/repastcity/wiki/BankersIntro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u="sng" dirty="0" smtClean="0"/>
              <a:t>Abstract</a:t>
            </a:r>
          </a:p>
          <a:p>
            <a:endParaRPr lang="en-GB" dirty="0" smtClean="0"/>
          </a:p>
          <a:p>
            <a:r>
              <a:rPr lang="en-GB" dirty="0" smtClean="0"/>
              <a:t>Crime is driven by a complicated mix of environmental, social, and</a:t>
            </a:r>
          </a:p>
          <a:p>
            <a:r>
              <a:rPr lang="en-GB" dirty="0" smtClean="0"/>
              <a:t>psychological factors. These factors vary substantially from</a:t>
            </a:r>
          </a:p>
          <a:p>
            <a:r>
              <a:rPr lang="en-GB" dirty="0" smtClean="0"/>
              <a:t>person-to-person and, importantly, from place-to-place. Traditional</a:t>
            </a:r>
          </a:p>
          <a:p>
            <a:r>
              <a:rPr lang="en-GB" dirty="0" smtClean="0"/>
              <a:t>crime modelling methods, that treat people and the environment at an</a:t>
            </a:r>
          </a:p>
          <a:p>
            <a:r>
              <a:rPr lang="en-GB" dirty="0" smtClean="0"/>
              <a:t>aggregate level, struggle to represent peoples’ individual-level</a:t>
            </a:r>
          </a:p>
          <a:p>
            <a:r>
              <a:rPr lang="en-GB" dirty="0" smtClean="0"/>
              <a:t>behaviour and relate this to specific elements of the environment.</a:t>
            </a:r>
          </a:p>
          <a:p>
            <a:r>
              <a:rPr lang="en-GB" dirty="0" smtClean="0"/>
              <a:t>Agent-based models (ABM), which concentrate on individual-level</a:t>
            </a:r>
          </a:p>
          <a:p>
            <a:r>
              <a:rPr lang="en-GB" dirty="0" smtClean="0"/>
              <a:t>behaviours, are making considerable advances on this front, particularly</a:t>
            </a:r>
          </a:p>
          <a:p>
            <a:r>
              <a:rPr lang="en-GB" dirty="0" smtClean="0"/>
              <a:t>in burglary crimes where the geography of crime has a strong control.</a:t>
            </a:r>
          </a:p>
          <a:p>
            <a:r>
              <a:rPr lang="en-GB" dirty="0" smtClean="0"/>
              <a:t>These models can be used to run scenarios and attempt to predict the</a:t>
            </a:r>
          </a:p>
          <a:p>
            <a:r>
              <a:rPr lang="en-GB" dirty="0" smtClean="0"/>
              <a:t>changes in crime distribution as a response to crime-reduction</a:t>
            </a:r>
          </a:p>
          <a:p>
            <a:r>
              <a:rPr lang="en-GB" dirty="0" smtClean="0"/>
              <a:t>initiatives. This presentation will introduce some of the developments</a:t>
            </a:r>
          </a:p>
          <a:p>
            <a:r>
              <a:rPr lang="en-GB" dirty="0" smtClean="0"/>
              <a:t>in agent-based computer simulation, detail the application of agent</a:t>
            </a:r>
          </a:p>
          <a:p>
            <a:r>
              <a:rPr lang="en-GB" dirty="0" smtClean="0"/>
              <a:t>models to the crime system - with reference to a real urban regeneration</a:t>
            </a:r>
          </a:p>
          <a:p>
            <a:r>
              <a:rPr lang="en-GB" dirty="0" smtClean="0"/>
              <a:t>scheme in Leeds - and discuss the future for such modelling.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FEB61-C5F5-5D43-B834-49195D3DA8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3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find out more about the early work in: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smtClean="0"/>
              <a:t>Or, most easily: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</a:t>
            </a:r>
          </a:p>
          <a:p>
            <a:r>
              <a:rPr lang="en-GB" dirty="0" smtClean="0"/>
              <a:t>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http://www.envplan.com/abstract.cgi?id=b35071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find out more about the early work in: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smtClean="0"/>
              <a:t>Or, most easily: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</a:t>
            </a:r>
          </a:p>
          <a:p>
            <a:r>
              <a:rPr lang="en-GB" dirty="0" smtClean="0"/>
              <a:t>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http://www.envplan.com/abstract.cgi?id=b35071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find out more about the early work in: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smtClean="0"/>
              <a:t>Or, most easily: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</a:t>
            </a:r>
          </a:p>
          <a:p>
            <a:r>
              <a:rPr lang="en-GB" dirty="0" smtClean="0"/>
              <a:t>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http://www.envplan.com/abstract.cgi?id=b35071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Environment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use criminology to identify what is important to include in the virtual environment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too complex to include *every* person in the city, can </a:t>
            </a:r>
            <a:r>
              <a:rPr lang="en-GB" i="1" dirty="0">
                <a:ea typeface="ＭＳ Ｐゴシック" charset="0"/>
                <a:cs typeface="ＭＳ Ｐゴシック" charset="0"/>
              </a:rPr>
              <a:t>simulate </a:t>
            </a:r>
            <a:r>
              <a:rPr lang="en-GB" dirty="0">
                <a:ea typeface="ＭＳ Ｐゴシック" charset="0"/>
                <a:cs typeface="ＭＳ Ｐゴシック" charset="0"/>
              </a:rPr>
              <a:t>presence of victims/guardians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include everything that will affect burglars</a:t>
            </a:r>
            <a:r>
              <a:rPr lang="ja-JP" altLang="en-GB" dirty="0">
                <a:ea typeface="ＭＳ Ｐゴシック" charset="0"/>
                <a:cs typeface="ＭＳ Ｐゴシック" charset="0"/>
              </a:rPr>
              <a:t>’</a:t>
            </a:r>
            <a:r>
              <a:rPr lang="en-GB" dirty="0">
                <a:ea typeface="ＭＳ Ｐゴシック" charset="0"/>
                <a:cs typeface="ＭＳ Ｐゴシック" charset="0"/>
              </a:rPr>
              <a:t> decisions about where to burgle and whether or not to commit an individual burglary</a:t>
            </a:r>
          </a:p>
          <a:p>
            <a:endParaRPr lang="en-GB" dirty="0">
              <a:ea typeface="ＭＳ Ｐゴシック" charset="0"/>
              <a:cs typeface="ＭＳ Ｐゴシック" charset="0"/>
            </a:endParaRPr>
          </a:p>
          <a:p>
            <a:r>
              <a:rPr lang="en-GB" dirty="0" smtClean="0">
                <a:ea typeface="ＭＳ Ｐゴシック" charset="0"/>
                <a:cs typeface="ＭＳ Ｐゴシック" charset="0"/>
              </a:rPr>
              <a:t>Community </a:t>
            </a:r>
            <a:r>
              <a:rPr lang="en-GB" dirty="0">
                <a:ea typeface="ＭＳ Ｐゴシック" charset="0"/>
                <a:cs typeface="ＭＳ Ｐゴシック" charset="0"/>
              </a:rPr>
              <a:t>layers – simulate activities of victims and guardians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incorporate all the aspects of a neighbourhood/community which will affect the behaviour of </a:t>
            </a:r>
            <a:r>
              <a:rPr lang="ja-JP" altLang="en-GB" dirty="0">
                <a:ea typeface="ＭＳ Ｐゴシック" charset="0"/>
                <a:cs typeface="ＭＳ Ｐゴシック" charset="0"/>
              </a:rPr>
              <a:t>“</a:t>
            </a:r>
            <a:r>
              <a:rPr lang="en-GB" dirty="0">
                <a:ea typeface="ＭＳ Ｐゴシック" charset="0"/>
                <a:cs typeface="ＭＳ Ｐゴシック" charset="0"/>
              </a:rPr>
              <a:t>burglars</a:t>
            </a:r>
            <a:r>
              <a:rPr lang="ja-JP" altLang="en-GB" dirty="0">
                <a:ea typeface="ＭＳ Ｐゴシック" charset="0"/>
                <a:cs typeface="ＭＳ Ｐゴシック" charset="0"/>
              </a:rPr>
              <a:t>”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nosy neighbours, neighbourhood watch schemes, broken windows</a:t>
            </a:r>
          </a:p>
          <a:p>
            <a:endParaRPr lang="en-GB" dirty="0"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Individual properties – the houses which can be burgled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physical features associated with properties which might increase/decrease their burglary risk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e.g. Door left open, alarm, dog, back door hidden from neighbours</a:t>
            </a:r>
          </a:p>
          <a:p>
            <a:endParaRPr lang="en-GB" dirty="0"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Transport layers – how the offender moves around the city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  - walk/drive/train etc.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463" lvl="1" indent="0">
              <a:buFont typeface="Arial"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B5DBC-659F-0D4A-AA5C-2FAE60CE58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5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can find a stripped-down tutorial version of the model at: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http://code.google.com/p/repastcity/wiki/BankersIntro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itself 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freely available for use, as is a basic version that just contains the routing elements and a behavioural shell (</a:t>
            </a:r>
            <a:r>
              <a:rPr lang="en-GB" sz="1200" dirty="0" smtClean="0"/>
              <a:t>http://code.google.com/p/repastcity/)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email Nick Malleson for details. </a:t>
            </a:r>
          </a:p>
          <a:p>
            <a:r>
              <a:rPr lang="en-GB" dirty="0" smtClean="0"/>
              <a:t>http://www.geog.leeds.ac.uk/people/n.malleson</a:t>
            </a:r>
          </a:p>
          <a:p>
            <a:endParaRPr lang="en-GB" dirty="0" smtClean="0"/>
          </a:p>
          <a:p>
            <a:r>
              <a:rPr lang="en-GB" dirty="0" smtClean="0"/>
              <a:t>Papers on this, and related, models:</a:t>
            </a:r>
          </a:p>
          <a:p>
            <a:r>
              <a:rPr lang="en-GB" baseline="0" dirty="0" err="1" smtClean="0"/>
              <a:t>Kongmuang</a:t>
            </a:r>
            <a:r>
              <a:rPr lang="en-GB" baseline="0" dirty="0" smtClean="0"/>
              <a:t>, C., Clarke, G.P., Evans, A.J. and </a:t>
            </a:r>
            <a:r>
              <a:rPr lang="en-GB" baseline="0" dirty="0" err="1" smtClean="0"/>
              <a:t>Ballas</a:t>
            </a:r>
            <a:r>
              <a:rPr lang="en-GB" baseline="0" dirty="0" smtClean="0"/>
              <a:t>, D. (2005) Modelling Crime Victimisation at Small-Area Level Using a Spatial </a:t>
            </a:r>
            <a:r>
              <a:rPr lang="en-GB" baseline="0" dirty="0" err="1" smtClean="0"/>
              <a:t>Microsimulation</a:t>
            </a:r>
            <a:r>
              <a:rPr lang="en-GB" baseline="0" dirty="0" smtClean="0"/>
              <a:t> Technique, </a:t>
            </a:r>
            <a:r>
              <a:rPr lang="en-GB" i="1" baseline="0" dirty="0" smtClean="0"/>
              <a:t>Proceedings of the RSAIBIS 35th Annual Conference</a:t>
            </a:r>
            <a:r>
              <a:rPr lang="en-GB" baseline="0" dirty="0" smtClean="0"/>
              <a:t>, 17th-19th August 2005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(2005) A Spatial </a:t>
            </a:r>
            <a:r>
              <a:rPr lang="en-GB" dirty="0" err="1" smtClean="0"/>
              <a:t>Microsimulation</a:t>
            </a:r>
            <a:r>
              <a:rPr lang="en-GB" dirty="0" smtClean="0"/>
              <a:t> Approach to Modelling Crime </a:t>
            </a:r>
            <a:r>
              <a:rPr lang="en-GB" i="1" dirty="0" smtClean="0"/>
              <a:t>Proceedings of the British Society of Criminology Conference 2005</a:t>
            </a:r>
            <a:r>
              <a:rPr lang="en-GB" dirty="0" smtClean="0"/>
              <a:t>, Leeds, UK, 12th-14th July 2005.</a:t>
            </a:r>
          </a:p>
          <a:p>
            <a:r>
              <a:rPr lang="en-GB" dirty="0" err="1" smtClean="0"/>
              <a:t>Kongmuang</a:t>
            </a:r>
            <a:r>
              <a:rPr lang="en-GB" dirty="0" smtClean="0"/>
              <a:t>, C., Clarke, G.P., Evans, A.J. and Jin, J. (2006) </a:t>
            </a:r>
            <a:r>
              <a:rPr lang="en-GB" i="1" dirty="0" err="1" smtClean="0"/>
              <a:t>SimCrime</a:t>
            </a:r>
            <a:r>
              <a:rPr lang="en-GB" i="1" dirty="0" smtClean="0"/>
              <a:t>: A Spatial </a:t>
            </a:r>
            <a:r>
              <a:rPr lang="en-GB" i="1" dirty="0" err="1" smtClean="0"/>
              <a:t>Microsimulation</a:t>
            </a:r>
            <a:r>
              <a:rPr lang="en-GB" i="1" dirty="0" smtClean="0"/>
              <a:t> Model for the Analysing of Crime in Leeds.</a:t>
            </a:r>
            <a:r>
              <a:rPr lang="en-GB" dirty="0" smtClean="0"/>
              <a:t> Working Paper. The School of Geography, University of Leeds http://eprints.whiterose.ac.uk/4982/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Malleson, N., A.J. Evans, and T. Jenkins (2009). An agent-based model of burglary.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 and Planning B: Planning and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1103–1123. </a:t>
            </a:r>
            <a:r>
              <a:rPr lang="en-GB" dirty="0" smtClean="0"/>
              <a:t>http://www.envplan.com/abstract.cgi?id=b35071</a:t>
            </a:r>
          </a:p>
          <a:p>
            <a:r>
              <a:rPr lang="en-GB" dirty="0" smtClean="0"/>
              <a:t>Malleson, N. and P. L. </a:t>
            </a:r>
            <a:r>
              <a:rPr lang="en-GB" dirty="0" err="1" smtClean="0"/>
              <a:t>Brantingham</a:t>
            </a:r>
            <a:r>
              <a:rPr lang="en-GB" dirty="0" smtClean="0"/>
              <a:t> (2009). Prototype Burglary Simulations For Crime Reduction and Forecasting. Crime Patterns and Analysis 2(1). http://www.eccajournal.org/V2N1S2009/Malleson.pdf</a:t>
            </a:r>
          </a:p>
          <a:p>
            <a:r>
              <a:rPr lang="en-GB" dirty="0" smtClean="0"/>
              <a:t>Malleson, N. (2010). Agent-Based Modelling of Burglary. PhD Thesis, School of Geography, University of Leeds. http://www.geog.leeds.ac.uk/fileadmin/downloads/school/people/postgrads/n.malleson/thesis-final.pdf</a:t>
            </a:r>
          </a:p>
          <a:p>
            <a:r>
              <a:rPr lang="en-GB" dirty="0" smtClean="0"/>
              <a:t>M.A. Andresen and N. Malleson (2011). Testing the stability of crime patterns: implications for theory and policy. Journal of Research in Crime and Delinquency 48(1): 58 - 82.</a:t>
            </a:r>
          </a:p>
          <a:p>
            <a:r>
              <a:rPr lang="en-GB" dirty="0" smtClean="0"/>
              <a:t>Malleson, N., A. Heppenstall and L. See (2010). Crime reduction through simulation: An agent-based model of burglary. Computers, Environment and Urban Systems 31(3) 236-250. http://dx.doi.org/10.1016/j.compenvurbsys.2009.10.005</a:t>
            </a:r>
          </a:p>
          <a:p>
            <a:r>
              <a:rPr lang="en-GB" dirty="0" smtClean="0"/>
              <a:t>Malleson, N., L. See, A. Evans, and A. Heppenstall (2011). Implementing comprehensive offender behaviour in a realistic agent-based model of burglary. SIMULATION. Published online before print. http://sim.sagepub.com/content/early/2010/10/20/0037549710384124.abstract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Malleson, N. and Birkin, M. (2011). Towards victim-oriented crime modelling in a social science e-infrastructure. Philosophical Transactions of the Royal Society A 369(1949) 3353-3371.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Malleson, N., Heppenstall, A.J., See, L.M., and Evans, A.J. (in</a:t>
            </a:r>
            <a:r>
              <a:rPr lang="en-GB" baseline="0" dirty="0" smtClean="0"/>
              <a:t> press) Using an Agent-Based Crime Simulation to Predict the Effects of Urban Regeneration on Individual Household Burglary Risk. Environment and Planning B.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7D38-0E8F-4E42-A023-8AEE654DB2C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2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6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2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6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9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7709-47FB-B442-8CFE-9E56E3304B7B}" type="datetimeFigureOut">
              <a:rPr lang="en-US" smtClean="0"/>
              <a:t>2/26/2013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C6F1-A918-D54D-976A-A2D44FFE1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Understanding and preventing crime: A new generation of</a:t>
            </a:r>
            <a:br>
              <a:rPr lang="en-GB" dirty="0" smtClean="0"/>
            </a:br>
            <a:r>
              <a:rPr lang="en-GB" dirty="0" smtClean="0"/>
              <a:t>simulation models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241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1F497D"/>
                </a:solidFill>
              </a:rPr>
              <a:t>Nick </a:t>
            </a:r>
            <a:r>
              <a:rPr lang="en-GB" dirty="0" err="1" smtClean="0">
                <a:solidFill>
                  <a:srgbClr val="1F497D"/>
                </a:solidFill>
              </a:rPr>
              <a:t>Malleson</a:t>
            </a:r>
            <a:r>
              <a:rPr lang="en-GB" dirty="0" smtClean="0">
                <a:solidFill>
                  <a:srgbClr val="1F497D"/>
                </a:solidFill>
              </a:rPr>
              <a:t> and Andy Evans</a:t>
            </a:r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The Burglars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620"/>
            <a:ext cx="8229600" cy="22395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Needs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Lifestyle”, Sleep, </a:t>
            </a:r>
            <a:r>
              <a:rPr lang="en-GB" dirty="0" smtClean="0"/>
              <a:t>Drugs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Cognitive map of environment</a:t>
            </a:r>
          </a:p>
          <a:p>
            <a:pPr marL="0" indent="0">
              <a:buNone/>
            </a:pPr>
            <a:endParaRPr lang="en-GB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Decision process leads to burglary</a:t>
            </a:r>
          </a:p>
        </p:txBody>
      </p:sp>
      <p:pic>
        <p:nvPicPr>
          <p:cNvPr id="4" name="Picture 19" descr="LeedsUni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8862" y="6085285"/>
            <a:ext cx="2274888" cy="647700"/>
          </a:xfrm>
          <a:prstGeom prst="rect">
            <a:avLst/>
          </a:prstGeom>
          <a:noFill/>
        </p:spPr>
      </p:pic>
      <p:pic>
        <p:nvPicPr>
          <p:cNvPr id="6" name="Picture 5" descr="fig3-burglary_decision_proce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08" y="3505357"/>
            <a:ext cx="6174798" cy="308739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74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065" y="152815"/>
            <a:ext cx="8541355" cy="6046351"/>
          </a:xfrm>
        </p:spPr>
      </p:pic>
      <p:pic>
        <p:nvPicPr>
          <p:cNvPr id="6" name="Picture 19" descr="LeedsUni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8862" y="6085285"/>
            <a:ext cx="2274888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3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 smtClean="0"/>
              <a:t>Interesting Finding – </a:t>
            </a:r>
            <a:r>
              <a:rPr lang="en-GB" dirty="0" err="1" smtClean="0"/>
              <a:t>Halton</a:t>
            </a:r>
            <a:r>
              <a:rPr lang="en-GB" dirty="0" smtClean="0"/>
              <a:t> Moor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Result</a:t>
            </a:r>
          </a:p>
          <a:p>
            <a:pPr lvl="1"/>
            <a:r>
              <a:rPr lang="en-GB" dirty="0" err="1" smtClean="0"/>
              <a:t>Halton</a:t>
            </a:r>
            <a:r>
              <a:rPr lang="en-GB" dirty="0" smtClean="0"/>
              <a:t> Moor area significantly under predicted by model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Explanation</a:t>
            </a:r>
          </a:p>
          <a:p>
            <a:pPr lvl="1"/>
            <a:r>
              <a:rPr lang="en-GB" dirty="0" smtClean="0"/>
              <a:t>Motivations of burglars in </a:t>
            </a:r>
            <a:r>
              <a:rPr lang="en-GB" dirty="0" err="1" smtClean="0"/>
              <a:t>Halton</a:t>
            </a:r>
            <a:r>
              <a:rPr lang="en-GB" dirty="0" smtClean="0"/>
              <a:t> Moor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Model failures can help to indicate where we misunderstand the real world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 descr="hotspots-halton_moor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7" b="-3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9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Results:</a:t>
            </a:r>
            <a:br>
              <a:rPr lang="en-GB" dirty="0" smtClean="0"/>
            </a:br>
            <a:r>
              <a:rPr lang="en-GB" dirty="0" smtClean="0"/>
              <a:t>Simulating Urban Regeneration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272" y="1600200"/>
            <a:ext cx="3540148" cy="26946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Simulation</a:t>
            </a:r>
          </a:p>
          <a:p>
            <a:pPr lvl="1"/>
            <a:r>
              <a:rPr lang="en-GB" dirty="0" smtClean="0"/>
              <a:t>Test the effects of a large urban regeneration scheme</a:t>
            </a:r>
          </a:p>
          <a:p>
            <a:pPr lvl="1"/>
            <a:r>
              <a:rPr lang="en-GB" dirty="0" smtClean="0"/>
              <a:t>A small number of individual houses were identified as having substantially raised risk</a:t>
            </a:r>
          </a:p>
        </p:txBody>
      </p:sp>
      <p:pic>
        <p:nvPicPr>
          <p:cNvPr id="5" name="Content Placeholder 4" descr="newbase4_gs1_comparison-for_thesis_cri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" r="-1414"/>
          <a:stretch>
            <a:fillRect/>
          </a:stretch>
        </p:blipFill>
        <p:spPr>
          <a:xfrm>
            <a:off x="4150307" y="1855905"/>
            <a:ext cx="4536493" cy="3043071"/>
          </a:xfrm>
        </p:spPr>
      </p:pic>
      <p:pic>
        <p:nvPicPr>
          <p:cNvPr id="8" name="Picture 19" descr="LeedsUni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862" y="6085285"/>
            <a:ext cx="2274888" cy="6477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3272" y="4411347"/>
            <a:ext cx="7991642" cy="2295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Why?</a:t>
            </a:r>
          </a:p>
          <a:p>
            <a:pPr lvl="1"/>
            <a:r>
              <a:rPr lang="en-GB" dirty="0" smtClean="0"/>
              <a:t>Location on main road</a:t>
            </a:r>
          </a:p>
          <a:p>
            <a:pPr lvl="1"/>
            <a:r>
              <a:rPr lang="en-GB" dirty="0" smtClean="0"/>
              <a:t>In the awareness space of offenders</a:t>
            </a:r>
          </a:p>
          <a:p>
            <a:pPr lvl="1"/>
            <a:r>
              <a:rPr lang="en-GB" dirty="0" smtClean="0"/>
              <a:t>Slightly more physically vulnerable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1F497D"/>
                </a:solidFill>
              </a:rPr>
              <a:t>Need for a realistic, individual-level model to predict crime</a:t>
            </a:r>
            <a:endParaRPr lang="en-GB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4000" dirty="0" smtClean="0"/>
              <a:t>Who else is doing this?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600" dirty="0" smtClean="0">
                <a:solidFill>
                  <a:srgbClr val="1F497D"/>
                </a:solidFill>
              </a:rPr>
              <a:t>Researchers:</a:t>
            </a:r>
          </a:p>
          <a:p>
            <a:pPr>
              <a:buNone/>
            </a:pPr>
            <a:r>
              <a:rPr lang="en-GB" sz="2600" dirty="0" smtClean="0"/>
              <a:t>Elizabeth Groff: street robbery</a:t>
            </a:r>
          </a:p>
          <a:p>
            <a:pPr>
              <a:buNone/>
            </a:pPr>
            <a:r>
              <a:rPr lang="en-GB" sz="2600" dirty="0" smtClean="0"/>
              <a:t>Daniel Birks: burglary</a:t>
            </a:r>
          </a:p>
          <a:p>
            <a:pPr>
              <a:buNone/>
            </a:pPr>
            <a:r>
              <a:rPr lang="en-GB" sz="2600" dirty="0" smtClean="0"/>
              <a:t>Patricia Brantingham </a:t>
            </a:r>
            <a:r>
              <a:rPr lang="en-GB" sz="2600" i="1" dirty="0" smtClean="0"/>
              <a:t>et al</a:t>
            </a:r>
            <a:r>
              <a:rPr lang="en-GB" sz="2600" dirty="0" smtClean="0"/>
              <a:t>.: Mastermind (exploring theory)</a:t>
            </a:r>
          </a:p>
          <a:p>
            <a:pPr>
              <a:buNone/>
            </a:pPr>
            <a:r>
              <a:rPr lang="en-GB" sz="2600" dirty="0" smtClean="0"/>
              <a:t>Lin Liu, John Eck, J Liang, </a:t>
            </a:r>
            <a:r>
              <a:rPr lang="en-GB" sz="2600" dirty="0" err="1" smtClean="0"/>
              <a:t>Xuguang</a:t>
            </a:r>
            <a:r>
              <a:rPr lang="en-GB" sz="2600" dirty="0" smtClean="0"/>
              <a:t> Wang: cellular automata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610" y="4013730"/>
            <a:ext cx="2034458" cy="26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4013730"/>
            <a:ext cx="5929354" cy="2489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Books / Journals:</a:t>
            </a:r>
          </a:p>
          <a:p>
            <a:pPr marL="342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Artificial Crime Analysis Systems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(Liu and Eck, 2008)</a:t>
            </a:r>
          </a:p>
          <a:p>
            <a:pPr marL="342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issue of the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 of Experimental Criminology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(2008)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``Simulated Experiments in Criminology and Criminal Justice'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 err="1" smtClean="0"/>
              <a:t>GeoCrimeData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>
                <a:latin typeface="Courier"/>
                <a:cs typeface="Courier"/>
              </a:rPr>
              <a:t>http://</a:t>
            </a:r>
            <a:r>
              <a:rPr lang="en-GB" sz="1800" dirty="0" err="1">
                <a:latin typeface="Courier"/>
                <a:cs typeface="Courier"/>
              </a:rPr>
              <a:t>geocrimedata.blogspot.co.uk</a:t>
            </a:r>
            <a:r>
              <a:rPr lang="en-GB" sz="18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30"/>
            <a:ext cx="8229600" cy="35218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Project Overview</a:t>
            </a:r>
          </a:p>
          <a:p>
            <a:pPr lvl="1"/>
            <a:r>
              <a:rPr lang="en-GB" dirty="0" smtClean="0"/>
              <a:t>Improve access and usability of spatial data to crime analysts</a:t>
            </a:r>
          </a:p>
          <a:p>
            <a:pPr lvl="1"/>
            <a:r>
              <a:rPr lang="en-GB" dirty="0" smtClean="0"/>
              <a:t>Motivation: Are cul-de-sacs safer? (Johnson &amp; Bowers,2010)</a:t>
            </a:r>
          </a:p>
          <a:p>
            <a:pPr lvl="1"/>
            <a:r>
              <a:rPr lang="en-GB" dirty="0" smtClean="0"/>
              <a:t>Collaboration </a:t>
            </a:r>
            <a:r>
              <a:rPr lang="en-GB" dirty="0"/>
              <a:t>between Leeds &amp; Huddersfield (Alex Hirschfield, Andrew Newton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Methodology</a:t>
            </a:r>
          </a:p>
          <a:p>
            <a:pPr lvl="1"/>
            <a:r>
              <a:rPr lang="en-GB" dirty="0" smtClean="0"/>
              <a:t>Survey practitioners</a:t>
            </a:r>
          </a:p>
          <a:p>
            <a:pPr lvl="1"/>
            <a:r>
              <a:rPr lang="en-GB" dirty="0" smtClean="0"/>
              <a:t>Identify useful data</a:t>
            </a:r>
          </a:p>
          <a:p>
            <a:pPr lvl="1"/>
            <a:r>
              <a:rPr lang="en-GB" dirty="0" smtClean="0"/>
              <a:t>Analyse and re-release data publicly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Results</a:t>
            </a:r>
          </a:p>
          <a:p>
            <a:pPr lvl="1"/>
            <a:r>
              <a:rPr lang="en-GB" dirty="0" smtClean="0"/>
              <a:t>New road accessibility data</a:t>
            </a:r>
          </a:p>
          <a:p>
            <a:pPr lvl="1"/>
            <a:r>
              <a:rPr lang="en-GB" dirty="0" smtClean="0"/>
              <a:t>Household vulnerability data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14848"/>
            <a:ext cx="8368469" cy="1843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74" y="2898806"/>
            <a:ext cx="2818995" cy="18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863"/>
            <a:ext cx="4498082" cy="2024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330" y="3648501"/>
            <a:ext cx="590976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1F497D"/>
                </a:solidFill>
              </a:rPr>
              <a:t>				Road accessibility estimates</a:t>
            </a:r>
          </a:p>
          <a:p>
            <a:endParaRPr lang="en-GB" sz="2400" dirty="0">
              <a:solidFill>
                <a:srgbClr val="1F497D"/>
              </a:solidFill>
            </a:endParaRPr>
          </a:p>
          <a:p>
            <a:r>
              <a:rPr lang="en-GB" sz="2400" dirty="0" smtClean="0">
                <a:solidFill>
                  <a:srgbClr val="1F497D"/>
                </a:solidFill>
              </a:rPr>
              <a:t>	Building types</a:t>
            </a:r>
            <a:endParaRPr lang="en-GB" sz="2400" dirty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0"/>
            <a:ext cx="3136900" cy="40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81" y="41309"/>
            <a:ext cx="5099119" cy="360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89" y="4283163"/>
            <a:ext cx="3639785" cy="25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/>
              <a:t>More information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General info: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http://crimesim.blogspot.com</a:t>
            </a:r>
            <a:r>
              <a:rPr lang="en-GB" sz="2600" dirty="0" smtClean="0"/>
              <a:t>/</a:t>
            </a: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Play with a simple tutorial version of the model: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code.google.com/p/repastcity/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Papers: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www.geog.leeds.ac.uk/people/n.malleson</a:t>
            </a:r>
          </a:p>
          <a:p>
            <a:pPr marL="0" indent="0">
              <a:buNone/>
            </a:pPr>
            <a:r>
              <a:rPr lang="en-GB" sz="2600" dirty="0"/>
              <a:t>http://</a:t>
            </a:r>
            <a:r>
              <a:rPr lang="en-GB" sz="2600" dirty="0" smtClean="0"/>
              <a:t>www.geog.leeds.ac.uk/people/</a:t>
            </a:r>
            <a:r>
              <a:rPr lang="en-GB" sz="2600" dirty="0" err="1" smtClean="0"/>
              <a:t>a.evans</a:t>
            </a: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 smtClean="0">
                <a:solidFill>
                  <a:srgbClr val="1F497D"/>
                </a:solidFill>
              </a:rPr>
              <a:t>GeoCrimeData</a:t>
            </a:r>
            <a:r>
              <a:rPr lang="en-GB" sz="2600" dirty="0" smtClean="0">
                <a:solidFill>
                  <a:srgbClr val="1F497D"/>
                </a:solidFill>
              </a:rPr>
              <a:t> project:</a:t>
            </a:r>
          </a:p>
          <a:p>
            <a:pPr marL="0" indent="0">
              <a:buNone/>
            </a:pPr>
            <a:r>
              <a:rPr lang="en-GB" sz="2600" dirty="0" smtClean="0"/>
              <a:t>http://</a:t>
            </a:r>
            <a:r>
              <a:rPr lang="en-GB" sz="2600" dirty="0" err="1" smtClean="0"/>
              <a:t>geocrimedata.blogspot.com</a:t>
            </a:r>
            <a:r>
              <a:rPr lang="en-GB" sz="2600" dirty="0" smtClean="0"/>
              <a:t>/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0"/>
            <a:ext cx="4002157" cy="27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Project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3533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600" dirty="0" smtClean="0"/>
              <a:t>Started as a PhD/MSc Project</a:t>
            </a:r>
          </a:p>
          <a:p>
            <a:pPr marL="444500" lvl="1" indent="0">
              <a:spcAft>
                <a:spcPts val="1200"/>
              </a:spcAft>
              <a:buNone/>
            </a:pPr>
            <a:r>
              <a:rPr lang="en-GB" sz="2600" dirty="0" smtClean="0"/>
              <a:t>“Build and agent-based model which we can use to predict rates of residential burglary”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GB" sz="2600" dirty="0" smtClean="0"/>
              <a:t>Individual-level (person, household).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GB" sz="2600" dirty="0" smtClean="0"/>
              <a:t>Predict effects of physical/social changes on burglary.</a:t>
            </a:r>
          </a:p>
          <a:p>
            <a:pPr>
              <a:buFontTx/>
              <a:buNone/>
            </a:pPr>
            <a:r>
              <a:rPr lang="en-GB" sz="2600" dirty="0" smtClean="0"/>
              <a:t>Ongoing relationship with Safer Leeds CDRP</a:t>
            </a:r>
          </a:p>
          <a:p>
            <a:pPr lvl="1">
              <a:buNone/>
            </a:pPr>
            <a:r>
              <a:rPr lang="en-GB" sz="2600" dirty="0" smtClean="0"/>
              <a:t>Provide essential data.</a:t>
            </a:r>
          </a:p>
          <a:p>
            <a:pPr lvl="1">
              <a:buNone/>
            </a:pPr>
            <a:r>
              <a:rPr lang="en-GB" sz="2600" dirty="0" smtClean="0"/>
              <a:t>Expert knowledge supplement criminology theory.</a:t>
            </a:r>
          </a:p>
        </p:txBody>
      </p:sp>
    </p:spTree>
    <p:extLst>
      <p:ext uri="{BB962C8B-B14F-4D97-AF65-F5344CB8AC3E}">
        <p14:creationId xmlns:p14="http://schemas.microsoft.com/office/powerpoint/2010/main" val="1532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Theoretical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sz="2600" dirty="0" smtClean="0"/>
              <a:t>Crimes are local in nature.</a:t>
            </a:r>
          </a:p>
          <a:p>
            <a:pPr>
              <a:lnSpc>
                <a:spcPct val="90000"/>
              </a:lnSpc>
              <a:buNone/>
            </a:pPr>
            <a:endParaRPr lang="en-GB" sz="2600" dirty="0" smtClean="0"/>
          </a:p>
          <a:p>
            <a:pPr>
              <a:lnSpc>
                <a:spcPct val="90000"/>
              </a:lnSpc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Routine Activities Theory</a:t>
            </a:r>
          </a:p>
          <a:p>
            <a:pPr marL="444500" lvl="1" indent="0">
              <a:lnSpc>
                <a:spcPct val="90000"/>
              </a:lnSpc>
              <a:buNone/>
            </a:pPr>
            <a:r>
              <a:rPr lang="en-GB" sz="2600" dirty="0" smtClean="0"/>
              <a:t>convergence in space and time of a motivated offender and a victim in the absence of a capable guardian.</a:t>
            </a:r>
          </a:p>
          <a:p>
            <a:pPr>
              <a:lnSpc>
                <a:spcPct val="90000"/>
              </a:lnSpc>
              <a:buNone/>
            </a:pPr>
            <a:endParaRPr lang="en-GB" sz="2600" dirty="0" smtClean="0"/>
          </a:p>
          <a:p>
            <a:pPr>
              <a:lnSpc>
                <a:spcPct val="90000"/>
              </a:lnSpc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Crime Pattern Theory</a:t>
            </a:r>
          </a:p>
          <a:p>
            <a:pPr marL="444500" lvl="1" indent="0">
              <a:lnSpc>
                <a:spcPct val="90000"/>
              </a:lnSpc>
              <a:buNone/>
            </a:pPr>
            <a:r>
              <a:rPr lang="en-GB" sz="2600" dirty="0" smtClean="0"/>
              <a:t>people will commit crimes in areas they know well and feel safe in;</a:t>
            </a:r>
          </a:p>
          <a:p>
            <a:pPr marL="444500" lvl="1" indent="0">
              <a:lnSpc>
                <a:spcPct val="90000"/>
              </a:lnSpc>
              <a:buNone/>
            </a:pPr>
            <a:r>
              <a:rPr lang="en-GB" sz="2600" dirty="0" smtClean="0"/>
              <a:t>everyone has a cognitive map of their environment;</a:t>
            </a:r>
          </a:p>
          <a:p>
            <a:pPr marL="444500" lvl="1" indent="0">
              <a:lnSpc>
                <a:spcPct val="90000"/>
              </a:lnSpc>
              <a:buNone/>
            </a:pPr>
            <a:r>
              <a:rPr lang="en-GB" sz="2600" dirty="0" smtClean="0"/>
              <a:t>anchor points shape these “activity spaces”.</a:t>
            </a:r>
          </a:p>
          <a:p>
            <a:pPr marL="444500" lvl="1" indent="0">
              <a:lnSpc>
                <a:spcPct val="90000"/>
              </a:lnSpc>
              <a:buNone/>
            </a:pPr>
            <a:endParaRPr lang="en-GB" sz="2600" dirty="0"/>
          </a:p>
          <a:p>
            <a:pPr marL="4445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Need to work at the level of the individual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2147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r"/>
            <a:r>
              <a:rPr lang="en-GB" sz="4000" dirty="0" smtClean="0"/>
              <a:t>Agent-Based Modelling (ABM)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24607"/>
            <a:ext cx="5112568" cy="240323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600" dirty="0" smtClean="0"/>
              <a:t>Autonomous, interacting agents</a:t>
            </a:r>
          </a:p>
          <a:p>
            <a:pPr>
              <a:buFontTx/>
              <a:buNone/>
            </a:pPr>
            <a:r>
              <a:rPr lang="en-GB" sz="2600" dirty="0" smtClean="0"/>
              <a:t>Represent individuals or groups</a:t>
            </a:r>
          </a:p>
          <a:p>
            <a:pPr>
              <a:buFontTx/>
              <a:buNone/>
            </a:pPr>
            <a:r>
              <a:rPr lang="en-GB" sz="2600" dirty="0" smtClean="0"/>
              <a:t>Situated in a virtual environment</a:t>
            </a:r>
          </a:p>
          <a:p>
            <a:pPr>
              <a:buFontTx/>
              <a:buNone/>
            </a:pPr>
            <a:endParaRPr lang="en-GB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940152" y="2080132"/>
          <a:ext cx="2952328" cy="22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4" imgW="3048264" imgH="2286198" progId="">
                  <p:embed/>
                </p:oleObj>
              </mc:Choice>
              <mc:Fallback>
                <p:oleObj name="Photo Editor Photo" r:id="rId4" imgW="3048264" imgH="22861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80132"/>
                        <a:ext cx="2952328" cy="226891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5929322" y="4437112"/>
          <a:ext cx="2949626" cy="222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6" imgW="3048264" imgH="2286198" progId="">
                  <p:embed/>
                </p:oleObj>
              </mc:Choice>
              <mc:Fallback>
                <p:oleObj name="Photo Editor Photo" r:id="rId6" imgW="3048264" imgH="22861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4437112"/>
                        <a:ext cx="2949626" cy="222562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im_cit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92" y="3645128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72" y="260648"/>
            <a:ext cx="8064016" cy="1143000"/>
          </a:xfrm>
        </p:spPr>
        <p:txBody>
          <a:bodyPr/>
          <a:lstStyle/>
          <a:p>
            <a:pPr algn="r"/>
            <a:r>
              <a:rPr lang="en-GB" sz="4000" dirty="0" smtClean="0"/>
              <a:t>Advantages of ABM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712968" cy="39604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More “natural” for social systems than statistical approaches.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Can include physical space / social processes in models of social systems.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Designed at abstract level: easy to change scale.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Bridge between verbal theories and mathematical models.</a:t>
            </a:r>
          </a:p>
        </p:txBody>
      </p:sp>
    </p:spTree>
    <p:extLst>
      <p:ext uri="{BB962C8B-B14F-4D97-AF65-F5344CB8AC3E}">
        <p14:creationId xmlns:p14="http://schemas.microsoft.com/office/powerpoint/2010/main" val="38337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72" y="260648"/>
            <a:ext cx="8064016" cy="1143000"/>
          </a:xfrm>
        </p:spPr>
        <p:txBody>
          <a:bodyPr/>
          <a:lstStyle/>
          <a:p>
            <a:pPr algn="r"/>
            <a:r>
              <a:rPr lang="en-GB" sz="4000" dirty="0" smtClean="0"/>
              <a:t>Advantages of ABM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61448" cy="4464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Dynamic history of system</a:t>
            </a:r>
          </a:p>
        </p:txBody>
      </p:sp>
      <p:pic>
        <p:nvPicPr>
          <p:cNvPr id="4" name="Picture 3" descr="geotime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132856"/>
            <a:ext cx="5616624" cy="4489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geotime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46238" y="1655018"/>
            <a:ext cx="4096512" cy="327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8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72" y="260648"/>
            <a:ext cx="8064016" cy="1143000"/>
          </a:xfrm>
        </p:spPr>
        <p:txBody>
          <a:bodyPr/>
          <a:lstStyle/>
          <a:p>
            <a:pPr algn="r"/>
            <a:r>
              <a:rPr lang="en-GB" sz="4000" dirty="0" smtClean="0"/>
              <a:t>Disadvantages of ABM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03648"/>
            <a:ext cx="8533456" cy="51216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Single model run reveals a theorem, but no information about robustness.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Sensitivity analysis and many runs required.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Computationally expensive.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Small errors can be replicated in many agents.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“Methodological individualism”.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6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 dirty="0" smtClean="0"/>
              <a:t>Modelling “soft” human factors.</a:t>
            </a:r>
          </a:p>
        </p:txBody>
      </p:sp>
    </p:spTree>
    <p:extLst>
      <p:ext uri="{BB962C8B-B14F-4D97-AF65-F5344CB8AC3E}">
        <p14:creationId xmlns:p14="http://schemas.microsoft.com/office/powerpoint/2010/main" val="25027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An Example Agent-Based Model of Burglary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Virtual Environment</a:t>
            </a:r>
            <a:endParaRPr lang="en-GB" dirty="0" smtClean="0"/>
          </a:p>
          <a:p>
            <a:pPr lvl="1"/>
            <a:r>
              <a:rPr lang="en-GB" dirty="0" smtClean="0"/>
              <a:t>Physical </a:t>
            </a:r>
            <a:r>
              <a:rPr lang="en-GB" dirty="0"/>
              <a:t>objects: houses, </a:t>
            </a:r>
            <a:r>
              <a:rPr lang="en-GB" dirty="0" smtClean="0"/>
              <a:t>roads</a:t>
            </a:r>
            <a:r>
              <a:rPr lang="en-GB" dirty="0"/>
              <a:t>, bars, busses </a:t>
            </a:r>
            <a:r>
              <a:rPr lang="en-GB" dirty="0" smtClean="0"/>
              <a:t>etc.</a:t>
            </a:r>
            <a:endParaRPr lang="en-GB" dirty="0"/>
          </a:p>
          <a:p>
            <a:pPr lvl="1"/>
            <a:r>
              <a:rPr lang="en-GB" dirty="0" smtClean="0"/>
              <a:t>Social </a:t>
            </a:r>
            <a:r>
              <a:rPr lang="en-GB" dirty="0"/>
              <a:t>attributes: “communities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Virtual victims and guardians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Virtual Burglar Agents</a:t>
            </a:r>
          </a:p>
          <a:p>
            <a:pPr lvl="1"/>
            <a:r>
              <a:rPr lang="en-GB" dirty="0" smtClean="0"/>
              <a:t>Use </a:t>
            </a:r>
            <a:r>
              <a:rPr lang="en-GB" dirty="0"/>
              <a:t>criminology theories/findings to build realistic </a:t>
            </a:r>
            <a:r>
              <a:rPr lang="en-GB" dirty="0" smtClean="0"/>
              <a:t>agent behaviour</a:t>
            </a:r>
          </a:p>
        </p:txBody>
      </p:sp>
      <p:pic>
        <p:nvPicPr>
          <p:cNvPr id="6" name="Content Placeholder 5" descr="burgl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97" b="-25397"/>
          <a:stretch>
            <a:fillRect/>
          </a:stretch>
        </p:blipFill>
        <p:spPr/>
      </p:pic>
      <p:pic>
        <p:nvPicPr>
          <p:cNvPr id="5" name="Picture 19" descr="LeedsUni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862" y="6085285"/>
            <a:ext cx="2274888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6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The Environment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 layers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291" name="Picture 3" descr="model_laye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LeedsUni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862" y="6085285"/>
            <a:ext cx="2274888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1560</Words>
  <Application>Microsoft Office PowerPoint</Application>
  <PresentationFormat>On-screen Show (4:3)</PresentationFormat>
  <Paragraphs>197</Paragraphs>
  <Slides>17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Photo Editor Photo</vt:lpstr>
      <vt:lpstr>Understanding and preventing crime: A new generation of simulation models </vt:lpstr>
      <vt:lpstr>Project Background</vt:lpstr>
      <vt:lpstr>Theoretical Background</vt:lpstr>
      <vt:lpstr>Agent-Based Modelling (ABM)</vt:lpstr>
      <vt:lpstr>Advantages of ABM (i)</vt:lpstr>
      <vt:lpstr>Advantages of ABM (ii)</vt:lpstr>
      <vt:lpstr>Disadvantages of ABM</vt:lpstr>
      <vt:lpstr>An Example Agent-Based Model of Burglary</vt:lpstr>
      <vt:lpstr>The Environment – layers</vt:lpstr>
      <vt:lpstr>The Burglars</vt:lpstr>
      <vt:lpstr>PowerPoint Presentation</vt:lpstr>
      <vt:lpstr>Interesting Finding – Halton Moor</vt:lpstr>
      <vt:lpstr>Results: Simulating Urban Regeneration</vt:lpstr>
      <vt:lpstr>Who else is doing this?</vt:lpstr>
      <vt:lpstr>GeoCrimeData http://geocrimedata.blogspot.co.uk/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preventing crime: A new generation of simulation models</dc:title>
  <dc:creator>Nick</dc:creator>
  <cp:lastModifiedBy>Andrew Evans</cp:lastModifiedBy>
  <cp:revision>11</cp:revision>
  <dcterms:created xsi:type="dcterms:W3CDTF">2012-10-30T15:56:21Z</dcterms:created>
  <dcterms:modified xsi:type="dcterms:W3CDTF">2013-02-26T17:51:26Z</dcterms:modified>
</cp:coreProperties>
</file>