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66" r:id="rId2"/>
    <p:sldId id="302" r:id="rId3"/>
    <p:sldId id="358" r:id="rId4"/>
    <p:sldId id="367" r:id="rId5"/>
    <p:sldId id="369" r:id="rId6"/>
    <p:sldId id="361" r:id="rId7"/>
    <p:sldId id="359" r:id="rId8"/>
    <p:sldId id="303" r:id="rId9"/>
    <p:sldId id="364" r:id="rId10"/>
    <p:sldId id="362" r:id="rId11"/>
    <p:sldId id="365" r:id="rId12"/>
    <p:sldId id="304" r:id="rId13"/>
    <p:sldId id="305" r:id="rId14"/>
    <p:sldId id="307" r:id="rId15"/>
    <p:sldId id="306" r:id="rId16"/>
    <p:sldId id="308" r:id="rId17"/>
    <p:sldId id="355" r:id="rId18"/>
    <p:sldId id="309" r:id="rId19"/>
    <p:sldId id="310" r:id="rId20"/>
    <p:sldId id="311" r:id="rId21"/>
    <p:sldId id="353" r:id="rId22"/>
    <p:sldId id="312" r:id="rId23"/>
    <p:sldId id="357" r:id="rId24"/>
    <p:sldId id="313" r:id="rId25"/>
    <p:sldId id="314" r:id="rId26"/>
    <p:sldId id="317" r:id="rId27"/>
    <p:sldId id="318" r:id="rId28"/>
    <p:sldId id="316" r:id="rId29"/>
    <p:sldId id="341" r:id="rId30"/>
    <p:sldId id="342" r:id="rId31"/>
    <p:sldId id="343" r:id="rId32"/>
    <p:sldId id="320" r:id="rId33"/>
    <p:sldId id="351" r:id="rId34"/>
    <p:sldId id="321" r:id="rId35"/>
    <p:sldId id="322" r:id="rId36"/>
    <p:sldId id="368" r:id="rId37"/>
    <p:sldId id="352" r:id="rId38"/>
    <p:sldId id="27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76904" autoAdjust="0"/>
  </p:normalViewPr>
  <p:slideViewPr>
    <p:cSldViewPr>
      <p:cViewPr varScale="1">
        <p:scale>
          <a:sx n="79" d="100"/>
          <a:sy n="79" d="100"/>
        </p:scale>
        <p:origin x="-540" y="-84"/>
      </p:cViewPr>
      <p:guideLst>
        <p:guide orient="horz" pos="2160"/>
        <p:guide pos="2880"/>
      </p:guideLst>
    </p:cSldViewPr>
  </p:slideViewPr>
  <p:outlineViewPr>
    <p:cViewPr>
      <p:scale>
        <a:sx n="33" d="100"/>
        <a:sy n="33" d="100"/>
      </p:scale>
      <p:origin x="0" y="4842"/>
    </p:cViewPr>
  </p:outlineViewPr>
  <p:notesTextViewPr>
    <p:cViewPr>
      <p:scale>
        <a:sx n="100" d="100"/>
        <a:sy n="100" d="100"/>
      </p:scale>
      <p:origin x="0" y="2568"/>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843B7-A1A9-47BE-8D8C-ABA8B76891D7}" type="datetimeFigureOut">
              <a:rPr lang="en-US" smtClean="0"/>
              <a:pPr/>
              <a:t>4/23/2012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4A7D38-0E8F-4E42-A023-8AEE654DB2CF}" type="slidenum">
              <a:rPr lang="en-GB" smtClean="0"/>
              <a:pPr/>
              <a:t>‹#›</a:t>
            </a:fld>
            <a:endParaRPr lang="en-GB"/>
          </a:p>
        </p:txBody>
      </p:sp>
    </p:spTree>
    <p:extLst>
      <p:ext uri="{BB962C8B-B14F-4D97-AF65-F5344CB8AC3E}">
        <p14:creationId xmlns:p14="http://schemas.microsoft.com/office/powerpoint/2010/main" xmlns="" val="58594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outlook.leeds.ac.uk/owa/redir.aspx?C=b8c90070460540c997dd01ee96ffb45b&amp;URL=http://code.google.com/p/repastcity/wiki/BankersIntro"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1</a:t>
            </a:fld>
            <a:endParaRPr lang="en-GB"/>
          </a:p>
        </p:txBody>
      </p:sp>
    </p:spTree>
    <p:extLst>
      <p:ext uri="{BB962C8B-B14F-4D97-AF65-F5344CB8AC3E}">
        <p14:creationId xmlns:p14="http://schemas.microsoft.com/office/powerpoint/2010/main" xmlns="" val="4053721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17</a:t>
            </a:fld>
            <a:endParaRPr lang="en-GB"/>
          </a:p>
        </p:txBody>
      </p:sp>
    </p:spTree>
    <p:extLst>
      <p:ext uri="{BB962C8B-B14F-4D97-AF65-F5344CB8AC3E}">
        <p14:creationId xmlns:p14="http://schemas.microsoft.com/office/powerpoint/2010/main" xmlns="" val="407911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Based in part on: </a:t>
            </a:r>
          </a:p>
          <a:p>
            <a:r>
              <a:rPr lang="en-US" sz="1200" kern="1200" dirty="0" smtClean="0">
                <a:solidFill>
                  <a:schemeClr val="tx1"/>
                </a:solidFill>
                <a:effectLst/>
                <a:latin typeface="+mn-lt"/>
                <a:ea typeface="+mn-ea"/>
                <a:cs typeface="+mn-cs"/>
              </a:rPr>
              <a:t>Clarke</a:t>
            </a:r>
            <a:r>
              <a:rPr lang="en-US" sz="1200" kern="1200" dirty="0" smtClean="0">
                <a:solidFill>
                  <a:schemeClr val="tx1"/>
                </a:solidFill>
                <a:effectLst/>
                <a:latin typeface="+mn-lt"/>
                <a:ea typeface="+mn-ea"/>
                <a:cs typeface="+mn-cs"/>
              </a:rPr>
              <a:t>, R. V. and D. B. Cornish (1985). Modeling offenders’ decisions: a framework for research and policy. </a:t>
            </a:r>
            <a:r>
              <a:rPr lang="en-US" sz="1200" i="1" kern="1200" dirty="0" smtClean="0">
                <a:solidFill>
                  <a:schemeClr val="tx1"/>
                </a:solidFill>
                <a:effectLst/>
                <a:latin typeface="+mn-lt"/>
                <a:ea typeface="+mn-ea"/>
                <a:cs typeface="+mn-cs"/>
              </a:rPr>
              <a:t>Crime and Justice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147–185.</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4A7D38-0E8F-4E42-A023-8AEE654DB2CF}" type="slidenum">
              <a:rPr lang="en-GB" smtClean="0"/>
              <a:pPr/>
              <a:t>18</a:t>
            </a:fld>
            <a:endParaRPr lang="en-GB"/>
          </a:p>
        </p:txBody>
      </p:sp>
    </p:spTree>
    <p:extLst>
      <p:ext uri="{BB962C8B-B14F-4D97-AF65-F5344CB8AC3E}">
        <p14:creationId xmlns:p14="http://schemas.microsoft.com/office/powerpoint/2010/main" xmlns="" val="256543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in part 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Brantingham</a:t>
            </a:r>
            <a:r>
              <a:rPr lang="en-US" sz="1200" kern="1200" dirty="0" smtClean="0">
                <a:solidFill>
                  <a:schemeClr val="tx1"/>
                </a:solidFill>
                <a:effectLst/>
                <a:latin typeface="+mn-lt"/>
                <a:ea typeface="+mn-ea"/>
                <a:cs typeface="+mn-cs"/>
              </a:rPr>
              <a:t>, P. L. and P. </a:t>
            </a:r>
            <a:r>
              <a:rPr lang="en-US" sz="1200" kern="1200" dirty="0" err="1" smtClean="0">
                <a:solidFill>
                  <a:schemeClr val="tx1"/>
                </a:solidFill>
                <a:effectLst/>
                <a:latin typeface="+mn-lt"/>
                <a:ea typeface="+mn-ea"/>
                <a:cs typeface="+mn-cs"/>
              </a:rPr>
              <a:t>Brantingham</a:t>
            </a:r>
            <a:r>
              <a:rPr lang="en-US" sz="1200" kern="1200" dirty="0" smtClean="0">
                <a:solidFill>
                  <a:schemeClr val="tx1"/>
                </a:solidFill>
                <a:effectLst/>
                <a:latin typeface="+mn-lt"/>
                <a:ea typeface="+mn-ea"/>
                <a:cs typeface="+mn-cs"/>
              </a:rPr>
              <a:t> (1981). Notes of the geometry of crime. In P. </a:t>
            </a:r>
            <a:r>
              <a:rPr lang="en-US" sz="1200" kern="1200" dirty="0" err="1" smtClean="0">
                <a:solidFill>
                  <a:schemeClr val="tx1"/>
                </a:solidFill>
                <a:effectLst/>
                <a:latin typeface="+mn-lt"/>
                <a:ea typeface="+mn-ea"/>
                <a:cs typeface="+mn-cs"/>
              </a:rPr>
              <a:t>Brantingham</a:t>
            </a:r>
            <a:r>
              <a:rPr lang="en-US" sz="1200" kern="1200" dirty="0" smtClean="0">
                <a:solidFill>
                  <a:schemeClr val="tx1"/>
                </a:solidFill>
                <a:effectLst/>
                <a:latin typeface="+mn-lt"/>
                <a:ea typeface="+mn-ea"/>
                <a:cs typeface="+mn-cs"/>
              </a:rPr>
              <a:t> and P. </a:t>
            </a:r>
            <a:r>
              <a:rPr lang="en-US" sz="1200" kern="1200" dirty="0" err="1" smtClean="0">
                <a:solidFill>
                  <a:schemeClr val="tx1"/>
                </a:solidFill>
                <a:effectLst/>
                <a:latin typeface="+mn-lt"/>
                <a:ea typeface="+mn-ea"/>
                <a:cs typeface="+mn-cs"/>
              </a:rPr>
              <a:t>Brantingham</a:t>
            </a:r>
            <a:r>
              <a:rPr lang="en-US" sz="1200" kern="1200" dirty="0" smtClean="0">
                <a:solidFill>
                  <a:schemeClr val="tx1"/>
                </a:solidFill>
                <a:effectLst/>
                <a:latin typeface="+mn-lt"/>
                <a:ea typeface="+mn-ea"/>
                <a:cs typeface="+mn-cs"/>
              </a:rPr>
              <a:t> (Eds.), </a:t>
            </a:r>
            <a:r>
              <a:rPr lang="en-US" sz="1200" i="1" kern="1200" dirty="0" smtClean="0">
                <a:solidFill>
                  <a:schemeClr val="tx1"/>
                </a:solidFill>
                <a:effectLst/>
                <a:latin typeface="+mn-lt"/>
                <a:ea typeface="+mn-ea"/>
                <a:cs typeface="+mn-cs"/>
              </a:rPr>
              <a:t>Environmental Criminology</a:t>
            </a:r>
            <a:r>
              <a:rPr lang="en-US" sz="1200" kern="1200" dirty="0" smtClean="0">
                <a:solidFill>
                  <a:schemeClr val="tx1"/>
                </a:solidFill>
                <a:effectLst/>
                <a:latin typeface="+mn-lt"/>
                <a:ea typeface="+mn-ea"/>
                <a:cs typeface="+mn-cs"/>
              </a:rPr>
              <a:t>, pp. 27–54. Prospect Heights, IL: Waveland Press.</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Brantingham</a:t>
            </a:r>
            <a:r>
              <a:rPr lang="en-US" sz="1200" kern="1200" dirty="0" smtClean="0">
                <a:solidFill>
                  <a:schemeClr val="tx1"/>
                </a:solidFill>
                <a:effectLst/>
                <a:latin typeface="+mn-lt"/>
                <a:ea typeface="+mn-ea"/>
                <a:cs typeface="+mn-cs"/>
              </a:rPr>
              <a:t>, P. L. and P. J. </a:t>
            </a:r>
            <a:r>
              <a:rPr lang="en-US" sz="1200" kern="1200" dirty="0" err="1" smtClean="0">
                <a:solidFill>
                  <a:schemeClr val="tx1"/>
                </a:solidFill>
                <a:effectLst/>
                <a:latin typeface="+mn-lt"/>
                <a:ea typeface="+mn-ea"/>
                <a:cs typeface="+mn-cs"/>
              </a:rPr>
              <a:t>Brantingham</a:t>
            </a:r>
            <a:r>
              <a:rPr lang="en-US" sz="1200" kern="1200" dirty="0" smtClean="0">
                <a:solidFill>
                  <a:schemeClr val="tx1"/>
                </a:solidFill>
                <a:effectLst/>
                <a:latin typeface="+mn-lt"/>
                <a:ea typeface="+mn-ea"/>
                <a:cs typeface="+mn-cs"/>
              </a:rPr>
              <a:t> (1981). Mobility, notoriety, and crime: A study in the crime patterns of urban nodal points. </a:t>
            </a:r>
            <a:r>
              <a:rPr lang="en-US" sz="1200" i="1" kern="1200" dirty="0" smtClean="0">
                <a:solidFill>
                  <a:schemeClr val="tx1"/>
                </a:solidFill>
                <a:effectLst/>
                <a:latin typeface="+mn-lt"/>
                <a:ea typeface="+mn-ea"/>
                <a:cs typeface="+mn-cs"/>
              </a:rPr>
              <a:t>Journal of Environmental Systems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(1), 89–99.</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Brantingham</a:t>
            </a:r>
            <a:r>
              <a:rPr lang="en-US" sz="1200" kern="1200" dirty="0" smtClean="0">
                <a:solidFill>
                  <a:schemeClr val="tx1"/>
                </a:solidFill>
                <a:effectLst/>
                <a:latin typeface="+mn-lt"/>
                <a:ea typeface="+mn-ea"/>
                <a:cs typeface="+mn-cs"/>
              </a:rPr>
              <a:t>, P. L. and P. </a:t>
            </a:r>
            <a:r>
              <a:rPr lang="en-US" sz="1200" kern="1200" dirty="0" err="1" smtClean="0">
                <a:solidFill>
                  <a:schemeClr val="tx1"/>
                </a:solidFill>
                <a:effectLst/>
                <a:latin typeface="+mn-lt"/>
                <a:ea typeface="+mn-ea"/>
                <a:cs typeface="+mn-cs"/>
              </a:rPr>
              <a:t>Brantingham</a:t>
            </a:r>
            <a:r>
              <a:rPr lang="en-US" sz="1200" kern="1200" dirty="0" smtClean="0">
                <a:solidFill>
                  <a:schemeClr val="tx1"/>
                </a:solidFill>
                <a:effectLst/>
                <a:latin typeface="+mn-lt"/>
                <a:ea typeface="+mn-ea"/>
                <a:cs typeface="+mn-cs"/>
              </a:rPr>
              <a:t> (1993). Environment, routine, and situation: Toward a pattern theory of crime. In R. Clarke and M. </a:t>
            </a:r>
            <a:r>
              <a:rPr lang="en-US" sz="1200" kern="1200" dirty="0" err="1" smtClean="0">
                <a:solidFill>
                  <a:schemeClr val="tx1"/>
                </a:solidFill>
                <a:effectLst/>
                <a:latin typeface="+mn-lt"/>
                <a:ea typeface="+mn-ea"/>
                <a:cs typeface="+mn-cs"/>
              </a:rPr>
              <a:t>Felson</a:t>
            </a:r>
            <a:r>
              <a:rPr lang="en-US" sz="1200" kern="1200" dirty="0" smtClean="0">
                <a:solidFill>
                  <a:schemeClr val="tx1"/>
                </a:solidFill>
                <a:effectLst/>
                <a:latin typeface="+mn-lt"/>
                <a:ea typeface="+mn-ea"/>
                <a:cs typeface="+mn-cs"/>
              </a:rPr>
              <a:t> (Eds.), </a:t>
            </a:r>
            <a:r>
              <a:rPr lang="en-US" sz="1200" i="1" kern="1200" dirty="0" smtClean="0">
                <a:solidFill>
                  <a:schemeClr val="tx1"/>
                </a:solidFill>
                <a:effectLst/>
                <a:latin typeface="+mn-lt"/>
                <a:ea typeface="+mn-ea"/>
                <a:cs typeface="+mn-cs"/>
              </a:rPr>
              <a:t>Routine Activity and Rational Choice</a:t>
            </a:r>
            <a:r>
              <a:rPr lang="en-US" sz="1200" kern="1200" dirty="0" smtClean="0">
                <a:solidFill>
                  <a:schemeClr val="tx1"/>
                </a:solidFill>
                <a:effectLst/>
                <a:latin typeface="+mn-lt"/>
                <a:ea typeface="+mn-ea"/>
                <a:cs typeface="+mn-cs"/>
              </a:rPr>
              <a:t>, Volume 5 of </a:t>
            </a:r>
            <a:r>
              <a:rPr lang="en-US" sz="1200" i="1" kern="1200" dirty="0" smtClean="0">
                <a:solidFill>
                  <a:schemeClr val="tx1"/>
                </a:solidFill>
                <a:effectLst/>
                <a:latin typeface="+mn-lt"/>
                <a:ea typeface="+mn-ea"/>
                <a:cs typeface="+mn-cs"/>
              </a:rPr>
              <a:t>Advances in Criminological Theory</a:t>
            </a:r>
            <a:r>
              <a:rPr lang="en-US" sz="1200" kern="1200" dirty="0" smtClean="0">
                <a:solidFill>
                  <a:schemeClr val="tx1"/>
                </a:solidFill>
                <a:effectLst/>
                <a:latin typeface="+mn-lt"/>
                <a:ea typeface="+mn-ea"/>
                <a:cs typeface="+mn-cs"/>
              </a:rPr>
              <a:t>. New Brunswick, NJ: Transaction Publishers.</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Brantingham</a:t>
            </a:r>
            <a:r>
              <a:rPr lang="en-US" sz="1200" kern="1200" dirty="0" smtClean="0">
                <a:solidFill>
                  <a:schemeClr val="tx1"/>
                </a:solidFill>
                <a:effectLst/>
                <a:latin typeface="+mn-lt"/>
                <a:ea typeface="+mn-ea"/>
                <a:cs typeface="+mn-cs"/>
              </a:rPr>
              <a:t>, P. L. and P. J. </a:t>
            </a:r>
            <a:r>
              <a:rPr lang="en-US" sz="1200" kern="1200" dirty="0" err="1" smtClean="0">
                <a:solidFill>
                  <a:schemeClr val="tx1"/>
                </a:solidFill>
                <a:effectLst/>
                <a:latin typeface="+mn-lt"/>
                <a:ea typeface="+mn-ea"/>
                <a:cs typeface="+mn-cs"/>
              </a:rPr>
              <a:t>Brantingham</a:t>
            </a:r>
            <a:r>
              <a:rPr lang="en-US" sz="1200" kern="1200" dirty="0" smtClean="0">
                <a:solidFill>
                  <a:schemeClr val="tx1"/>
                </a:solidFill>
                <a:effectLst/>
                <a:latin typeface="+mn-lt"/>
                <a:ea typeface="+mn-ea"/>
                <a:cs typeface="+mn-cs"/>
              </a:rPr>
              <a:t> (2008). Crime pattern theory. In R. </a:t>
            </a:r>
            <a:r>
              <a:rPr lang="en-US" sz="1200" kern="1200" dirty="0" err="1" smtClean="0">
                <a:solidFill>
                  <a:schemeClr val="tx1"/>
                </a:solidFill>
                <a:effectLst/>
                <a:latin typeface="+mn-lt"/>
                <a:ea typeface="+mn-ea"/>
                <a:cs typeface="+mn-cs"/>
              </a:rPr>
              <a:t>Wortley</a:t>
            </a:r>
            <a:r>
              <a:rPr lang="en-US" sz="1200" kern="1200" dirty="0" smtClean="0">
                <a:solidFill>
                  <a:schemeClr val="tx1"/>
                </a:solidFill>
                <a:effectLst/>
                <a:latin typeface="+mn-lt"/>
                <a:ea typeface="+mn-ea"/>
                <a:cs typeface="+mn-cs"/>
              </a:rPr>
              <a:t> and L. </a:t>
            </a:r>
            <a:r>
              <a:rPr lang="en-US" sz="1200" kern="1200" dirty="0" err="1" smtClean="0">
                <a:solidFill>
                  <a:schemeClr val="tx1"/>
                </a:solidFill>
                <a:effectLst/>
                <a:latin typeface="+mn-lt"/>
                <a:ea typeface="+mn-ea"/>
                <a:cs typeface="+mn-cs"/>
              </a:rPr>
              <a:t>Mazerolle</a:t>
            </a:r>
            <a:r>
              <a:rPr lang="en-US" sz="1200" kern="1200" dirty="0" smtClean="0">
                <a:solidFill>
                  <a:schemeClr val="tx1"/>
                </a:solidFill>
                <a:effectLst/>
                <a:latin typeface="+mn-lt"/>
                <a:ea typeface="+mn-ea"/>
                <a:cs typeface="+mn-cs"/>
              </a:rPr>
              <a:t> (Eds.), </a:t>
            </a:r>
            <a:r>
              <a:rPr lang="en-US" sz="1200" i="1" kern="1200" dirty="0" smtClean="0">
                <a:solidFill>
                  <a:schemeClr val="tx1"/>
                </a:solidFill>
                <a:effectLst/>
                <a:latin typeface="+mn-lt"/>
                <a:ea typeface="+mn-ea"/>
                <a:cs typeface="+mn-cs"/>
              </a:rPr>
              <a:t>Environmental Criminology and Crime Analysis</a:t>
            </a:r>
            <a:r>
              <a:rPr lang="en-US" sz="1200" kern="1200" dirty="0" smtClean="0">
                <a:solidFill>
                  <a:schemeClr val="tx1"/>
                </a:solidFill>
                <a:effectLst/>
                <a:latin typeface="+mn-lt"/>
                <a:ea typeface="+mn-ea"/>
                <a:cs typeface="+mn-cs"/>
              </a:rPr>
              <a:t>, Crime Science Series. UK: </a:t>
            </a:r>
            <a:r>
              <a:rPr lang="en-US" sz="1200" kern="1200" dirty="0" err="1" smtClean="0">
                <a:solidFill>
                  <a:schemeClr val="tx1"/>
                </a:solidFill>
                <a:effectLst/>
                <a:latin typeface="+mn-lt"/>
                <a:ea typeface="+mn-ea"/>
                <a:cs typeface="+mn-cs"/>
              </a:rPr>
              <a:t>Willan</a:t>
            </a:r>
            <a:r>
              <a:rPr lang="en-US" sz="1200" kern="1200" dirty="0" smtClean="0">
                <a:solidFill>
                  <a:schemeClr val="tx1"/>
                </a:solidFill>
                <a:effectLst/>
                <a:latin typeface="+mn-lt"/>
                <a:ea typeface="+mn-ea"/>
                <a:cs typeface="+mn-cs"/>
              </a:rPr>
              <a:t> Publishing.</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19</a:t>
            </a:fld>
            <a:endParaRPr lang="en-GB"/>
          </a:p>
        </p:txBody>
      </p:sp>
    </p:spTree>
    <p:extLst>
      <p:ext uri="{BB962C8B-B14F-4D97-AF65-F5344CB8AC3E}">
        <p14:creationId xmlns:p14="http://schemas.microsoft.com/office/powerpoint/2010/main" xmlns="" val="2630789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Based in part on:</a:t>
            </a:r>
          </a:p>
          <a:p>
            <a:r>
              <a:rPr lang="en-US" sz="1200" kern="1200" dirty="0" smtClean="0">
                <a:solidFill>
                  <a:schemeClr val="tx1"/>
                </a:solidFill>
                <a:effectLst/>
                <a:latin typeface="+mn-lt"/>
                <a:ea typeface="+mn-ea"/>
                <a:cs typeface="+mn-cs"/>
              </a:rPr>
              <a:t>Clarke</a:t>
            </a:r>
            <a:r>
              <a:rPr lang="en-US" sz="1200" kern="1200" dirty="0" smtClean="0">
                <a:solidFill>
                  <a:schemeClr val="tx1"/>
                </a:solidFill>
                <a:effectLst/>
                <a:latin typeface="+mn-lt"/>
                <a:ea typeface="+mn-ea"/>
                <a:cs typeface="+mn-cs"/>
              </a:rPr>
              <a:t>, R. V. and D. B. Cornish (1985). Modeling offenders’ decisions: a framework for research and policy. </a:t>
            </a:r>
            <a:r>
              <a:rPr lang="en-US" sz="1200" i="1" kern="1200" dirty="0" smtClean="0">
                <a:solidFill>
                  <a:schemeClr val="tx1"/>
                </a:solidFill>
                <a:effectLst/>
                <a:latin typeface="+mn-lt"/>
                <a:ea typeface="+mn-ea"/>
                <a:cs typeface="+mn-cs"/>
              </a:rPr>
              <a:t>Crime and Justice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147–185.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Cohen, L. and M. </a:t>
            </a:r>
            <a:r>
              <a:rPr lang="en-US" sz="1200" kern="1200" dirty="0" err="1" smtClean="0">
                <a:solidFill>
                  <a:schemeClr val="tx1"/>
                </a:solidFill>
                <a:effectLst/>
                <a:latin typeface="+mn-lt"/>
                <a:ea typeface="+mn-ea"/>
                <a:cs typeface="+mn-cs"/>
              </a:rPr>
              <a:t>Felson</a:t>
            </a:r>
            <a:r>
              <a:rPr lang="en-US" sz="1200" kern="1200" dirty="0" smtClean="0">
                <a:solidFill>
                  <a:schemeClr val="tx1"/>
                </a:solidFill>
                <a:effectLst/>
                <a:latin typeface="+mn-lt"/>
                <a:ea typeface="+mn-ea"/>
                <a:cs typeface="+mn-cs"/>
              </a:rPr>
              <a:t> (1979). Social change and crime rate trends: A routine activity approach. </a:t>
            </a:r>
            <a:r>
              <a:rPr lang="en-US" sz="1200" i="1" kern="1200" dirty="0" smtClean="0">
                <a:solidFill>
                  <a:schemeClr val="tx1"/>
                </a:solidFill>
                <a:effectLst/>
                <a:latin typeface="+mn-lt"/>
                <a:ea typeface="+mn-ea"/>
                <a:cs typeface="+mn-cs"/>
              </a:rPr>
              <a:t>American Sociological Review</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44</a:t>
            </a:r>
            <a:r>
              <a:rPr lang="en-US" sz="1200" kern="1200" dirty="0" smtClean="0">
                <a:solidFill>
                  <a:schemeClr val="tx1"/>
                </a:solidFill>
                <a:effectLst/>
                <a:latin typeface="+mn-lt"/>
                <a:ea typeface="+mn-ea"/>
                <a:cs typeface="+mn-cs"/>
              </a:rPr>
              <a:t>, 588–608.</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22</a:t>
            </a:fld>
            <a:endParaRPr lang="en-GB"/>
          </a:p>
        </p:txBody>
      </p:sp>
    </p:spTree>
    <p:extLst>
      <p:ext uri="{BB962C8B-B14F-4D97-AF65-F5344CB8AC3E}">
        <p14:creationId xmlns:p14="http://schemas.microsoft.com/office/powerpoint/2010/main" xmlns="" val="258255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more information on the system, see:</a:t>
            </a:r>
          </a:p>
          <a:p>
            <a:r>
              <a:rPr lang="en-GB" dirty="0" smtClean="0"/>
              <a:t>Malleson, N. and Birkin, M. (2011). Towards victim-oriented crime modelling in a social science e-infrastructure. Philosophical Transactions of the Royal Society A 369(1949) 3353-3371.</a:t>
            </a:r>
          </a:p>
          <a:p>
            <a:r>
              <a:rPr lang="en-GB" dirty="0" smtClean="0"/>
              <a:t>http://rsta.royalsocietypublishing.org/content/369/1949/3353.full</a:t>
            </a:r>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25</a:t>
            </a:fld>
            <a:endParaRPr lang="en-GB"/>
          </a:p>
        </p:txBody>
      </p:sp>
    </p:spTree>
    <p:extLst>
      <p:ext uri="{BB962C8B-B14F-4D97-AF65-F5344CB8AC3E}">
        <p14:creationId xmlns:p14="http://schemas.microsoft.com/office/powerpoint/2010/main" xmlns="" val="1826553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more information, see:</a:t>
            </a:r>
          </a:p>
          <a:p>
            <a:r>
              <a:rPr lang="en-GB" dirty="0" smtClean="0"/>
              <a:t>Malleson, N., A. Heppenstall and L. See (2010). Crime reduction through simulation: An agent-based model of burglary. Computers, Environment and Urban Systems 31(3) 236-250.</a:t>
            </a:r>
          </a:p>
          <a:p>
            <a:r>
              <a:rPr lang="en-GB" dirty="0" smtClean="0"/>
              <a:t>http://dx.doi.org/10.1016/j.compenvurbsys.2009.10.005</a:t>
            </a:r>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26</a:t>
            </a:fld>
            <a:endParaRPr lang="en-GB"/>
          </a:p>
        </p:txBody>
      </p:sp>
    </p:spTree>
    <p:extLst>
      <p:ext uri="{BB962C8B-B14F-4D97-AF65-F5344CB8AC3E}">
        <p14:creationId xmlns:p14="http://schemas.microsoft.com/office/powerpoint/2010/main" xmlns="" val="1006198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29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2E4A7D38-0E8F-4E42-A023-8AEE654DB2CF}" type="slidenum">
              <a:rPr lang="en-GB" smtClean="0"/>
              <a:pPr/>
              <a:t>30</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2E4A7D38-0E8F-4E42-A023-8AEE654DB2CF}" type="slidenum">
              <a:rPr lang="en-GB" smtClean="0"/>
              <a:pPr/>
              <a:t>31</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more details on the Vancouver study, see:</a:t>
            </a:r>
          </a:p>
          <a:p>
            <a:r>
              <a:rPr lang="en-GB" dirty="0" smtClean="0"/>
              <a:t>Malleson, N. and P. L. </a:t>
            </a:r>
            <a:r>
              <a:rPr lang="en-GB" dirty="0" err="1" smtClean="0"/>
              <a:t>Brantigham</a:t>
            </a:r>
            <a:r>
              <a:rPr lang="en-GB" dirty="0" smtClean="0"/>
              <a:t> (2009). Prototype Burglary Simulations For Crime Reduction and Forecasting. Crime Patterns and Analysis 2(1).</a:t>
            </a:r>
          </a:p>
          <a:p>
            <a:r>
              <a:rPr lang="en-GB" dirty="0" smtClean="0"/>
              <a:t>http://www.eccajournal.org/V2N1S2009/Malleson.pdf</a:t>
            </a:r>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33</a:t>
            </a:fld>
            <a:endParaRPr lang="en-GB"/>
          </a:p>
        </p:txBody>
      </p:sp>
    </p:spTree>
    <p:extLst>
      <p:ext uri="{BB962C8B-B14F-4D97-AF65-F5344CB8AC3E}">
        <p14:creationId xmlns:p14="http://schemas.microsoft.com/office/powerpoint/2010/main" xmlns="" val="288698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can find out more about the early work in:</a:t>
            </a:r>
          </a:p>
          <a:p>
            <a:r>
              <a:rPr lang="en-GB" baseline="0" dirty="0" err="1" smtClean="0"/>
              <a:t>Kongmuang</a:t>
            </a:r>
            <a:r>
              <a:rPr lang="en-GB" baseline="0" dirty="0" smtClean="0"/>
              <a:t>, C., Clarke, G.P., Evans, A.J. and </a:t>
            </a:r>
            <a:r>
              <a:rPr lang="en-GB" baseline="0" dirty="0" err="1" smtClean="0"/>
              <a:t>Ballas</a:t>
            </a:r>
            <a:r>
              <a:rPr lang="en-GB" baseline="0" dirty="0" smtClean="0"/>
              <a:t>, D. (2005) Modelling Crime Victimisation at Small-Area Level Using a Spatial </a:t>
            </a:r>
            <a:r>
              <a:rPr lang="en-GB" baseline="0" dirty="0" err="1" smtClean="0"/>
              <a:t>Microsimulation</a:t>
            </a:r>
            <a:r>
              <a:rPr lang="en-GB" baseline="0" dirty="0" smtClean="0"/>
              <a:t> Technique, </a:t>
            </a:r>
            <a:r>
              <a:rPr lang="en-GB" i="1" baseline="0" dirty="0" smtClean="0"/>
              <a:t>Proceedings of the RSAIBIS 35th Annual Conference</a:t>
            </a:r>
            <a:r>
              <a:rPr lang="en-GB" baseline="0" dirty="0" smtClean="0"/>
              <a:t>, 17th-19th August 2005</a:t>
            </a:r>
          </a:p>
          <a:p>
            <a:r>
              <a:rPr lang="en-GB" dirty="0" err="1" smtClean="0"/>
              <a:t>Kongmuang</a:t>
            </a:r>
            <a:r>
              <a:rPr lang="en-GB" dirty="0" smtClean="0"/>
              <a:t>, C., Clarke, G.P., Evans, A.J. (2005) A Spatial </a:t>
            </a:r>
            <a:r>
              <a:rPr lang="en-GB" dirty="0" err="1" smtClean="0"/>
              <a:t>Microsimulation</a:t>
            </a:r>
            <a:r>
              <a:rPr lang="en-GB" dirty="0" smtClean="0"/>
              <a:t> Approach to Modelling Crime </a:t>
            </a:r>
            <a:r>
              <a:rPr lang="en-GB" i="1" dirty="0" smtClean="0"/>
              <a:t>Proceedings of the British Society of Criminology Conference 2005</a:t>
            </a:r>
            <a:r>
              <a:rPr lang="en-GB" dirty="0" smtClean="0"/>
              <a:t>, Leeds, UK, 12th-14th July 2005.</a:t>
            </a:r>
          </a:p>
          <a:p>
            <a:r>
              <a:rPr lang="en-GB" dirty="0" smtClean="0"/>
              <a:t>Or, most easily:</a:t>
            </a:r>
          </a:p>
          <a:p>
            <a:r>
              <a:rPr lang="en-GB" dirty="0" err="1" smtClean="0"/>
              <a:t>Kongmuang</a:t>
            </a:r>
            <a:r>
              <a:rPr lang="en-GB" dirty="0" smtClean="0"/>
              <a:t>, C., Clarke, G.P., Evans, A.J. and Jin, J. (2006) </a:t>
            </a:r>
            <a:r>
              <a:rPr lang="en-GB" i="1" dirty="0" err="1" smtClean="0"/>
              <a:t>SimCrime</a:t>
            </a:r>
            <a:r>
              <a:rPr lang="en-GB" i="1" dirty="0" smtClean="0"/>
              <a:t>: A Spatial </a:t>
            </a:r>
            <a:r>
              <a:rPr lang="en-GB" i="1" dirty="0" err="1" smtClean="0"/>
              <a:t>Microsimulation</a:t>
            </a:r>
            <a:r>
              <a:rPr lang="en-GB" i="1" dirty="0" smtClean="0"/>
              <a:t> Model for the Analysing of Crime in Leeds.</a:t>
            </a:r>
            <a:r>
              <a:rPr lang="en-GB" dirty="0" smtClean="0"/>
              <a:t> Working Paper. The School of Geography, University of Leeds</a:t>
            </a:r>
          </a:p>
          <a:p>
            <a:r>
              <a:rPr lang="en-GB" dirty="0" smtClean="0"/>
              <a:t>http://eprints.whiterose.ac.uk/4982/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Malleson, N., A.J. Evans, and T. Jenkins (2009). An agent-based model of burglary. </a:t>
            </a:r>
            <a:r>
              <a:rPr lang="en-US" sz="1200" i="1" kern="1200" dirty="0" smtClean="0">
                <a:solidFill>
                  <a:schemeClr val="tx1"/>
                </a:solidFill>
                <a:effectLst/>
                <a:latin typeface="+mn-lt"/>
                <a:ea typeface="+mn-ea"/>
                <a:cs typeface="+mn-cs"/>
              </a:rPr>
              <a:t>Environment and Planning B: Planning and Design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36</a:t>
            </a:r>
            <a:r>
              <a:rPr lang="en-US" sz="1200" kern="1200" dirty="0" smtClean="0">
                <a:solidFill>
                  <a:schemeClr val="tx1"/>
                </a:solidFill>
                <a:effectLst/>
                <a:latin typeface="+mn-lt"/>
                <a:ea typeface="+mn-ea"/>
                <a:cs typeface="+mn-cs"/>
              </a:rPr>
              <a:t>, 1103–1123.</a:t>
            </a:r>
            <a:endParaRPr lang="en-GB" sz="1200" kern="1200" dirty="0" smtClean="0">
              <a:solidFill>
                <a:schemeClr val="tx1"/>
              </a:solidFill>
              <a:effectLst/>
              <a:latin typeface="+mn-lt"/>
              <a:ea typeface="+mn-ea"/>
              <a:cs typeface="+mn-cs"/>
            </a:endParaRPr>
          </a:p>
          <a:p>
            <a:r>
              <a:rPr lang="en-GB" dirty="0" smtClean="0"/>
              <a:t>http://www.envplan.com/abstract.cgi?id=b35071</a:t>
            </a:r>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2</a:t>
            </a:fld>
            <a:endParaRPr lang="en-GB"/>
          </a:p>
        </p:txBody>
      </p:sp>
    </p:spTree>
    <p:extLst>
      <p:ext uri="{BB962C8B-B14F-4D97-AF65-F5344CB8AC3E}">
        <p14:creationId xmlns:p14="http://schemas.microsoft.com/office/powerpoint/2010/main" xmlns="" val="2337108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more information on some of this, see:</a:t>
            </a:r>
          </a:p>
          <a:p>
            <a:r>
              <a:rPr lang="en-GB" dirty="0" smtClean="0"/>
              <a:t>Malleson, N. and Birkin, M. (2011). Towards victim-oriented crime modelling in a social science e-infrastructure. Philosophical Transactions of the Royal Society A 369(1949) 3353-3371.</a:t>
            </a:r>
          </a:p>
          <a:p>
            <a:r>
              <a:rPr lang="en-GB" dirty="0" smtClean="0"/>
              <a:t>http://rsta.royalsocietypublishing.org/content/369/1949/3353.full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Nick and I, together </a:t>
            </a:r>
            <a:r>
              <a:rPr lang="en-GB" smtClean="0"/>
              <a:t>with criminologist </a:t>
            </a:r>
            <a:r>
              <a:rPr lang="en-GB" dirty="0" smtClean="0"/>
              <a:t>Susanne Karstedt</a:t>
            </a:r>
            <a:r>
              <a:rPr lang="en-GB" smtClean="0"/>
              <a:t>, currently </a:t>
            </a:r>
            <a:r>
              <a:rPr lang="en-GB" dirty="0" smtClean="0"/>
              <a:t>have an excellent PhD student,</a:t>
            </a:r>
            <a:r>
              <a:rPr lang="en-GB" baseline="0" dirty="0" smtClean="0"/>
              <a:t> </a:t>
            </a:r>
            <a:r>
              <a:rPr lang="en-GB" dirty="0" smtClean="0"/>
              <a:t>Nick Addis, </a:t>
            </a:r>
            <a:r>
              <a:rPr lang="en-GB" baseline="0" dirty="0" smtClean="0"/>
              <a:t>who spent 5 years as a prison psychologist and is working towards a PhD that will add more detailed types of burglar. </a:t>
            </a:r>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34</a:t>
            </a:fld>
            <a:endParaRPr lang="en-GB"/>
          </a:p>
        </p:txBody>
      </p:sp>
    </p:spTree>
    <p:extLst>
      <p:ext uri="{BB962C8B-B14F-4D97-AF65-F5344CB8AC3E}">
        <p14:creationId xmlns:p14="http://schemas.microsoft.com/office/powerpoint/2010/main" xmlns="" val="2239683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more on this,</a:t>
            </a:r>
            <a:r>
              <a:rPr lang="en-GB" baseline="0" dirty="0" smtClean="0"/>
              <a:t> and the ‘Minority Report’ issue, see our forthcoming review of agent-based crime modelling: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Malleson, N., Evans, A.J., A. Heppenstall and L. See (in</a:t>
            </a:r>
            <a:r>
              <a:rPr lang="en-GB" baseline="0" dirty="0" smtClean="0"/>
              <a:t> review</a:t>
            </a:r>
            <a:r>
              <a:rPr lang="en-GB" dirty="0" smtClean="0"/>
              <a:t>). </a:t>
            </a:r>
            <a:r>
              <a:rPr lang="en-GB" sz="1200" kern="1200" dirty="0" smtClean="0">
                <a:solidFill>
                  <a:schemeClr val="tx1"/>
                </a:solidFill>
                <a:effectLst/>
                <a:latin typeface="+mn-lt"/>
                <a:ea typeface="+mn-ea"/>
                <a:cs typeface="+mn-cs"/>
              </a:rPr>
              <a:t>Crime from the ground-up: Agent-Based Models of burglary.</a:t>
            </a:r>
            <a:r>
              <a:rPr lang="en-GB" sz="1200" kern="1200" baseline="0" dirty="0" smtClean="0">
                <a:solidFill>
                  <a:schemeClr val="tx1"/>
                </a:solidFill>
                <a:effectLst/>
                <a:latin typeface="+mn-lt"/>
                <a:ea typeface="+mn-ea"/>
                <a:cs typeface="+mn-cs"/>
              </a:rPr>
              <a:t> Geographical Compass.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And…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Evans, A.J. (2012) 'Uncertainty and Error'. In Heppenstall, A.J., Crooks, A.T., See, L.M., and Batty, M. (2011) 'Agent-Based Models of Geographical Systems'. Springer</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Along with:</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Evans, A.J. (2012) 'A sketchbook for ethics in agent-based modelling' Association of American Geographers (AAG) Annual Meeting, 23-26 February 2012, New York.</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http://www.geog.leeds.ac.uk/presentations/12-2/12-2.pptx</a:t>
            </a: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dirty="0" smtClean="0"/>
              <a:t> </a:t>
            </a:r>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35</a:t>
            </a:fld>
            <a:endParaRPr lang="en-GB"/>
          </a:p>
        </p:txBody>
      </p:sp>
    </p:spTree>
    <p:extLst>
      <p:ext uri="{BB962C8B-B14F-4D97-AF65-F5344CB8AC3E}">
        <p14:creationId xmlns:p14="http://schemas.microsoft.com/office/powerpoint/2010/main" xmlns="" val="3356784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You can find a stripped-down tutorial version of the model at:</a:t>
            </a:r>
          </a:p>
          <a:p>
            <a:r>
              <a:rPr lang="en-GB" sz="1200" kern="1200" dirty="0" smtClean="0">
                <a:solidFill>
                  <a:schemeClr val="tx1"/>
                </a:solidFill>
                <a:effectLst/>
                <a:latin typeface="+mn-lt"/>
                <a:ea typeface="+mn-ea"/>
                <a:cs typeface="+mn-cs"/>
                <a:hlinkClick r:id="rId3" action="ppaction://hlinkfile"/>
              </a:rPr>
              <a:t>http://code.google.com/p/repastcity/wiki/BankersIntro</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model itself is</a:t>
            </a:r>
            <a:r>
              <a:rPr lang="en-GB" sz="1200" kern="1200" baseline="0" dirty="0" smtClean="0">
                <a:solidFill>
                  <a:schemeClr val="tx1"/>
                </a:solidFill>
                <a:effectLst/>
                <a:latin typeface="+mn-lt"/>
                <a:ea typeface="+mn-ea"/>
                <a:cs typeface="+mn-cs"/>
              </a:rPr>
              <a:t> freely available for use, as is a basic version that just contains the routing elements and a behavioural shell (</a:t>
            </a:r>
            <a:r>
              <a:rPr lang="en-GB" sz="1200" dirty="0" smtClean="0"/>
              <a:t>http://code.google.com/p/repastcity/)</a:t>
            </a:r>
            <a:r>
              <a:rPr lang="en-GB" sz="1200" kern="1200" baseline="0" dirty="0" smtClean="0">
                <a:solidFill>
                  <a:schemeClr val="tx1"/>
                </a:solidFill>
                <a:effectLst/>
                <a:latin typeface="+mn-lt"/>
                <a:ea typeface="+mn-ea"/>
                <a:cs typeface="+mn-cs"/>
              </a:rPr>
              <a:t>. </a:t>
            </a:r>
          </a:p>
          <a:p>
            <a:r>
              <a:rPr lang="en-GB" sz="1200" kern="1200" baseline="0" dirty="0" smtClean="0">
                <a:solidFill>
                  <a:schemeClr val="tx1"/>
                </a:solidFill>
                <a:effectLst/>
                <a:latin typeface="+mn-lt"/>
                <a:ea typeface="+mn-ea"/>
                <a:cs typeface="+mn-cs"/>
              </a:rPr>
              <a:t>Just email Nick Malleson for details. </a:t>
            </a:r>
          </a:p>
          <a:p>
            <a:r>
              <a:rPr lang="en-GB" dirty="0" smtClean="0"/>
              <a:t>http://www.geog.leeds.ac.uk/people/n.malleson</a:t>
            </a:r>
          </a:p>
          <a:p>
            <a:endParaRPr lang="en-GB" dirty="0" smtClean="0"/>
          </a:p>
          <a:p>
            <a:r>
              <a:rPr lang="en-GB" dirty="0" smtClean="0"/>
              <a:t>Papers on this, and related, models:</a:t>
            </a:r>
          </a:p>
          <a:p>
            <a:r>
              <a:rPr lang="en-GB" baseline="0" dirty="0" err="1" smtClean="0"/>
              <a:t>Kongmuang</a:t>
            </a:r>
            <a:r>
              <a:rPr lang="en-GB" baseline="0" dirty="0" smtClean="0"/>
              <a:t>, C., Clarke, G.P., Evans, A.J. and </a:t>
            </a:r>
            <a:r>
              <a:rPr lang="en-GB" baseline="0" dirty="0" err="1" smtClean="0"/>
              <a:t>Ballas</a:t>
            </a:r>
            <a:r>
              <a:rPr lang="en-GB" baseline="0" dirty="0" smtClean="0"/>
              <a:t>, D. (2005) Modelling Crime Victimisation at Small-Area Level Using a Spatial </a:t>
            </a:r>
            <a:r>
              <a:rPr lang="en-GB" baseline="0" dirty="0" err="1" smtClean="0"/>
              <a:t>Microsimulation</a:t>
            </a:r>
            <a:r>
              <a:rPr lang="en-GB" baseline="0" dirty="0" smtClean="0"/>
              <a:t> Technique, </a:t>
            </a:r>
            <a:r>
              <a:rPr lang="en-GB" i="1" baseline="0" dirty="0" smtClean="0"/>
              <a:t>Proceedings of the RSAIBIS 35th Annual Conference</a:t>
            </a:r>
            <a:r>
              <a:rPr lang="en-GB" baseline="0" dirty="0" smtClean="0"/>
              <a:t>, 17th-19th August 2005</a:t>
            </a:r>
          </a:p>
          <a:p>
            <a:r>
              <a:rPr lang="en-GB" dirty="0" err="1" smtClean="0"/>
              <a:t>Kongmuang</a:t>
            </a:r>
            <a:r>
              <a:rPr lang="en-GB" dirty="0" smtClean="0"/>
              <a:t>, C., Clarke, G.P., Evans, A.J. (2005) A Spatial </a:t>
            </a:r>
            <a:r>
              <a:rPr lang="en-GB" dirty="0" err="1" smtClean="0"/>
              <a:t>Microsimulation</a:t>
            </a:r>
            <a:r>
              <a:rPr lang="en-GB" dirty="0" smtClean="0"/>
              <a:t> Approach to Modelling Crime </a:t>
            </a:r>
            <a:r>
              <a:rPr lang="en-GB" i="1" dirty="0" smtClean="0"/>
              <a:t>Proceedings of the British Society of Criminology Conference 2005</a:t>
            </a:r>
            <a:r>
              <a:rPr lang="en-GB" dirty="0" smtClean="0"/>
              <a:t>, Leeds, UK, 12th-14th July 2005.</a:t>
            </a:r>
          </a:p>
          <a:p>
            <a:r>
              <a:rPr lang="en-GB" dirty="0" err="1" smtClean="0"/>
              <a:t>Kongmuang</a:t>
            </a:r>
            <a:r>
              <a:rPr lang="en-GB" dirty="0" smtClean="0"/>
              <a:t>, C., Clarke, G.P., Evans, A.J. and Jin, J. (2006) </a:t>
            </a:r>
            <a:r>
              <a:rPr lang="en-GB" i="1" dirty="0" err="1" smtClean="0"/>
              <a:t>SimCrime</a:t>
            </a:r>
            <a:r>
              <a:rPr lang="en-GB" i="1" dirty="0" smtClean="0"/>
              <a:t>: A Spatial </a:t>
            </a:r>
            <a:r>
              <a:rPr lang="en-GB" i="1" dirty="0" err="1" smtClean="0"/>
              <a:t>Microsimulation</a:t>
            </a:r>
            <a:r>
              <a:rPr lang="en-GB" i="1" dirty="0" smtClean="0"/>
              <a:t> Model for the Analysing of Crime in Leeds.</a:t>
            </a:r>
            <a:r>
              <a:rPr lang="en-GB" dirty="0" smtClean="0"/>
              <a:t> Working Paper. The School of Geography, University of Leeds http://eprints.whiterose.ac.uk/4982/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Malleson, N., A.J. Evans, and T. Jenkins (2009). An agent-based model of burglary. </a:t>
            </a:r>
            <a:r>
              <a:rPr lang="en-US" sz="1200" i="1" kern="1200" dirty="0" smtClean="0">
                <a:solidFill>
                  <a:schemeClr val="tx1"/>
                </a:solidFill>
                <a:effectLst/>
                <a:latin typeface="+mn-lt"/>
                <a:ea typeface="+mn-ea"/>
                <a:cs typeface="+mn-cs"/>
              </a:rPr>
              <a:t>Environment and Planning B: Planning and Design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36</a:t>
            </a:r>
            <a:r>
              <a:rPr lang="en-US" sz="1200" kern="1200" dirty="0" smtClean="0">
                <a:solidFill>
                  <a:schemeClr val="tx1"/>
                </a:solidFill>
                <a:effectLst/>
                <a:latin typeface="+mn-lt"/>
                <a:ea typeface="+mn-ea"/>
                <a:cs typeface="+mn-cs"/>
              </a:rPr>
              <a:t>, 1103–1123. </a:t>
            </a:r>
            <a:r>
              <a:rPr lang="en-GB" dirty="0" smtClean="0"/>
              <a:t>http://www.envplan.com/abstract.cgi?id=b35071</a:t>
            </a:r>
          </a:p>
          <a:p>
            <a:r>
              <a:rPr lang="en-GB" dirty="0" smtClean="0"/>
              <a:t>Malleson, N. and P. L. </a:t>
            </a:r>
            <a:r>
              <a:rPr lang="en-GB" dirty="0" err="1" smtClean="0"/>
              <a:t>Brantingham</a:t>
            </a:r>
            <a:r>
              <a:rPr lang="en-GB" dirty="0" smtClean="0"/>
              <a:t> (2009). Prototype Burglary Simulations For Crime Reduction and Forecasting. Crime Patterns and Analysis 2(1). http://www.eccajournal.org/V2N1S2009/Malleson.pdf</a:t>
            </a:r>
          </a:p>
          <a:p>
            <a:r>
              <a:rPr lang="en-GB" dirty="0" smtClean="0"/>
              <a:t>Malleson, N. (2010). Agent-Based Modelling of Burglary. PhD Thesis, School of Geography, University of Leeds. http://www.geog.leeds.ac.uk/fileadmin/downloads/school/people/postgrads/n.malleson/thesis-final.pdf</a:t>
            </a:r>
          </a:p>
          <a:p>
            <a:r>
              <a:rPr lang="en-GB" dirty="0" smtClean="0"/>
              <a:t>M.A. Andresen and N. Malleson (2011). Testing the stability of crime patterns: implications for theory and policy. Journal of Research in Crime and Delinquency 48(1): 58 - 82.</a:t>
            </a:r>
          </a:p>
          <a:p>
            <a:r>
              <a:rPr lang="en-GB" dirty="0" smtClean="0"/>
              <a:t>Malleson, N., A. Heppenstall and L. See (2010). Crime reduction through simulation: An agent-based model of burglary. Computers, Environment and Urban Systems 31(3) 236-250. http://dx.doi.org/10.1016/j.compenvurbsys.2009.10.005</a:t>
            </a:r>
          </a:p>
          <a:p>
            <a:r>
              <a:rPr lang="en-GB" dirty="0" smtClean="0"/>
              <a:t>Malleson, N., L. See, A. Evans, and A. Heppenstall (2011). Implementing comprehensive offender behaviour in a realistic agent-based model of burglary. SIMULATION. Published online before print. http://sim.sagepub.com/content/early/2010/10/20/0037549710384124.abstract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Malleson, N. and Birkin, M. (2011). Towards victim-oriented crime modelling in a social science e-infrastructure. Philosophical Transactions of the Royal Society A 369(1949) 3353-3371.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Malleson, N., Heppenstall, A.J., See, L.M., and Evans, A.J. (in</a:t>
            </a:r>
            <a:r>
              <a:rPr lang="en-GB" baseline="0" dirty="0" smtClean="0"/>
              <a:t> press) Using an Agent-Based Crime Simulation to Predict the Effects of Urban Regeneration on Individual Household Burglary Risk. Environment and Planning B.</a:t>
            </a:r>
            <a:endParaRPr lang="en-GB" dirty="0" smtClean="0"/>
          </a:p>
          <a:p>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38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3</a:t>
            </a:fld>
            <a:endParaRPr lang="en-GB"/>
          </a:p>
        </p:txBody>
      </p:sp>
    </p:spTree>
    <p:extLst>
      <p:ext uri="{BB962C8B-B14F-4D97-AF65-F5344CB8AC3E}">
        <p14:creationId xmlns:p14="http://schemas.microsoft.com/office/powerpoint/2010/main" xmlns="" val="233710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4</a:t>
            </a:fld>
            <a:endParaRPr lang="en-GB"/>
          </a:p>
        </p:txBody>
      </p:sp>
    </p:spTree>
    <p:extLst>
      <p:ext uri="{BB962C8B-B14F-4D97-AF65-F5344CB8AC3E}">
        <p14:creationId xmlns:p14="http://schemas.microsoft.com/office/powerpoint/2010/main" xmlns="" val="233710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6</a:t>
            </a:fld>
            <a:endParaRPr lang="en-GB"/>
          </a:p>
        </p:txBody>
      </p:sp>
    </p:spTree>
    <p:extLst>
      <p:ext uri="{BB962C8B-B14F-4D97-AF65-F5344CB8AC3E}">
        <p14:creationId xmlns:p14="http://schemas.microsoft.com/office/powerpoint/2010/main" xmlns="" val="233710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7</a:t>
            </a:fld>
            <a:endParaRPr lang="en-GB"/>
          </a:p>
        </p:txBody>
      </p:sp>
    </p:spTree>
    <p:extLst>
      <p:ext uri="{BB962C8B-B14F-4D97-AF65-F5344CB8AC3E}">
        <p14:creationId xmlns:p14="http://schemas.microsoft.com/office/powerpoint/2010/main" xmlns="" val="2337108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298575" y="800100"/>
            <a:ext cx="4260850" cy="3195638"/>
          </a:xfrm>
          <a:ln/>
        </p:spPr>
      </p:sp>
      <p:sp>
        <p:nvSpPr>
          <p:cNvPr id="66563" name="Notes Placeholder 2"/>
          <p:cNvSpPr>
            <a:spLocks noGrp="1"/>
          </p:cNvSpPr>
          <p:nvPr>
            <p:ph type="body" idx="1"/>
          </p:nvPr>
        </p:nvSpPr>
        <p:spPr>
          <a:noFill/>
          <a:ln w="9525"/>
        </p:spPr>
        <p:txBody>
          <a:bodyPr/>
          <a:lstStyle/>
          <a:p>
            <a:r>
              <a:rPr lang="en-GB" dirty="0" smtClean="0"/>
              <a:t>The above is </a:t>
            </a:r>
            <a:r>
              <a:rPr lang="en-GB" dirty="0" smtClean="0"/>
              <a:t>the general </a:t>
            </a:r>
            <a:r>
              <a:rPr lang="en-GB" dirty="0" err="1" smtClean="0"/>
              <a:t>modelly</a:t>
            </a:r>
            <a:r>
              <a:rPr lang="en-GB" dirty="0" smtClean="0"/>
              <a:t> </a:t>
            </a:r>
            <a:r>
              <a:rPr lang="en-GB" dirty="0" smtClean="0"/>
              <a:t>sequence. </a:t>
            </a:r>
            <a:r>
              <a:rPr lang="en-GB" dirty="0" smtClean="0"/>
              <a:t>Broadly:</a:t>
            </a:r>
            <a:endParaRPr lang="en-GB" dirty="0" smtClean="0"/>
          </a:p>
          <a:p>
            <a:r>
              <a:rPr lang="en-GB" dirty="0" smtClean="0"/>
              <a:t>Identifying patterns: </a:t>
            </a:r>
            <a:r>
              <a:rPr lang="en-GB" dirty="0" err="1" smtClean="0"/>
              <a:t>ie</a:t>
            </a:r>
            <a:r>
              <a:rPr lang="en-GB" dirty="0" smtClean="0"/>
              <a:t>. System analysis.</a:t>
            </a:r>
          </a:p>
          <a:p>
            <a:r>
              <a:rPr lang="en-GB" dirty="0" smtClean="0"/>
              <a:t>Verification: see above.</a:t>
            </a:r>
          </a:p>
          <a:p>
            <a:r>
              <a:rPr lang="en-GB" dirty="0" smtClean="0"/>
              <a:t>Calibration: usually a model won’t accurately match the world without some form of tweaking. This is known as calibration.</a:t>
            </a:r>
          </a:p>
          <a:p>
            <a:r>
              <a:rPr lang="en-GB" dirty="0" smtClean="0"/>
              <a:t>Validation: comparison with the real world – this is usually also part of calibration. This tells us what the error of the model is for the basic task of recreating the world now.</a:t>
            </a:r>
          </a:p>
          <a:p>
            <a:r>
              <a:rPr lang="en-GB" dirty="0" smtClean="0"/>
              <a:t>Sensitivity testing: Tweaking model inputs to see which the model responds to unreasonably. Generally we think of the real world as stable in the face of perturbation, and we’d like our models to display this too.</a:t>
            </a:r>
          </a:p>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more information on  the </a:t>
            </a:r>
            <a:r>
              <a:rPr lang="en-GB" dirty="0" err="1" smtClean="0"/>
              <a:t>microsimulation</a:t>
            </a:r>
            <a:r>
              <a:rPr lang="en-GB" baseline="0" dirty="0" smtClean="0"/>
              <a:t> work, see:</a:t>
            </a:r>
          </a:p>
          <a:p>
            <a:r>
              <a:rPr lang="en-GB" dirty="0" smtClean="0"/>
              <a:t>Malleson, N. and Birkin, M. (2011). Towards victim-oriented crime modelling in a social science e-infrastructure. Philosophical Transactions of the Royal Society A 369(1949) 3353-3371.</a:t>
            </a:r>
          </a:p>
          <a:p>
            <a:r>
              <a:rPr lang="en-GB" dirty="0" smtClean="0"/>
              <a:t>http://rsta.royalsocietypublishing.org/content/369/1949/3353.full</a:t>
            </a:r>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14</a:t>
            </a:fld>
            <a:endParaRPr lang="en-GB"/>
          </a:p>
        </p:txBody>
      </p:sp>
    </p:spTree>
    <p:extLst>
      <p:ext uri="{BB962C8B-B14F-4D97-AF65-F5344CB8AC3E}">
        <p14:creationId xmlns:p14="http://schemas.microsoft.com/office/powerpoint/2010/main" xmlns="" val="66097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Schmidt, B. (2000). </a:t>
            </a:r>
            <a:r>
              <a:rPr lang="en-US" sz="1200" i="1" kern="1200" dirty="0" smtClean="0">
                <a:solidFill>
                  <a:schemeClr val="tx1"/>
                </a:solidFill>
                <a:effectLst/>
                <a:latin typeface="+mn-lt"/>
                <a:ea typeface="+mn-ea"/>
                <a:cs typeface="+mn-cs"/>
              </a:rPr>
              <a:t>The Modelling of Human </a:t>
            </a:r>
            <a:r>
              <a:rPr lang="en-US" sz="1200" i="1"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Erlangen, Germany: SCS Publications.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Schmidt, B. (2002). How to give agents a personality. In </a:t>
            </a:r>
            <a:r>
              <a:rPr lang="en-US" sz="1200" i="1" kern="1200" dirty="0" smtClean="0">
                <a:solidFill>
                  <a:schemeClr val="tx1"/>
                </a:solidFill>
                <a:effectLst/>
                <a:latin typeface="+mn-lt"/>
                <a:ea typeface="+mn-ea"/>
                <a:cs typeface="+mn-cs"/>
              </a:rPr>
              <a:t>Proceedings of the 3rd Workshop on Agent- Based Simulation, April 7-9</a:t>
            </a:r>
            <a:r>
              <a:rPr lang="en-US" sz="1200" kern="1200" dirty="0" smtClean="0">
                <a:solidFill>
                  <a:schemeClr val="tx1"/>
                </a:solidFill>
                <a:effectLst/>
                <a:latin typeface="+mn-lt"/>
                <a:ea typeface="+mn-ea"/>
                <a:cs typeface="+mn-cs"/>
              </a:rPr>
              <a:t>, Passau, Germany.</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Urban, C. (2000). PECS: A reference model for the simulation of multi-agent systems. In R. Suleiman, K. G. </a:t>
            </a:r>
            <a:r>
              <a:rPr lang="en-US" sz="1200" kern="1200" dirty="0" err="1" smtClean="0">
                <a:solidFill>
                  <a:schemeClr val="tx1"/>
                </a:solidFill>
                <a:effectLst/>
                <a:latin typeface="+mn-lt"/>
                <a:ea typeface="+mn-ea"/>
                <a:cs typeface="+mn-cs"/>
              </a:rPr>
              <a:t>Troitzsch</a:t>
            </a:r>
            <a:r>
              <a:rPr lang="en-US" sz="1200" kern="1200" dirty="0" smtClean="0">
                <a:solidFill>
                  <a:schemeClr val="tx1"/>
                </a:solidFill>
                <a:effectLst/>
                <a:latin typeface="+mn-lt"/>
                <a:ea typeface="+mn-ea"/>
                <a:cs typeface="+mn-cs"/>
              </a:rPr>
              <a:t>, and N. Gilbert (Eds.), </a:t>
            </a:r>
            <a:r>
              <a:rPr lang="en-US" sz="1200" i="1" kern="1200" dirty="0" smtClean="0">
                <a:solidFill>
                  <a:schemeClr val="tx1"/>
                </a:solidFill>
                <a:effectLst/>
                <a:latin typeface="+mn-lt"/>
                <a:ea typeface="+mn-ea"/>
                <a:cs typeface="+mn-cs"/>
              </a:rPr>
              <a:t>Tools and Techniques for Social Science Simulation</a:t>
            </a:r>
            <a:r>
              <a:rPr lang="en-US" sz="1200" kern="1200" dirty="0" smtClean="0">
                <a:solidFill>
                  <a:schemeClr val="tx1"/>
                </a:solidFill>
                <a:effectLst/>
                <a:latin typeface="+mn-lt"/>
                <a:ea typeface="+mn-ea"/>
                <a:cs typeface="+mn-cs"/>
              </a:rPr>
              <a:t>, Chapter 6, pp. 83–114. </a:t>
            </a:r>
            <a:r>
              <a:rPr lang="en-US" sz="1200" kern="1200" dirty="0" err="1" smtClean="0">
                <a:solidFill>
                  <a:schemeClr val="tx1"/>
                </a:solidFill>
                <a:effectLst/>
                <a:latin typeface="+mn-lt"/>
                <a:ea typeface="+mn-ea"/>
                <a:cs typeface="+mn-cs"/>
              </a:rPr>
              <a:t>Physica-Verlag</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E4A7D38-0E8F-4E42-A023-8AEE654DB2CF}" type="slidenum">
              <a:rPr lang="en-GB" smtClean="0"/>
              <a:pPr/>
              <a:t>16</a:t>
            </a:fld>
            <a:endParaRPr lang="en-GB"/>
          </a:p>
        </p:txBody>
      </p:sp>
    </p:spTree>
    <p:extLst>
      <p:ext uri="{BB962C8B-B14F-4D97-AF65-F5344CB8AC3E}">
        <p14:creationId xmlns:p14="http://schemas.microsoft.com/office/powerpoint/2010/main" xmlns="" val="239389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454D55-5419-4F23-9ABB-6833183A8898}" type="datetimeFigureOut">
              <a:rPr lang="en-US" smtClean="0"/>
              <a:pPr/>
              <a:t>4/23/2012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8180D-DCC8-47A0-9206-43EB6F28CA2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454D55-5419-4F23-9ABB-6833183A8898}" type="datetimeFigureOut">
              <a:rPr lang="en-US" smtClean="0"/>
              <a:pPr/>
              <a:t>4/23/2012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8180D-DCC8-47A0-9206-43EB6F28CA2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454D55-5419-4F23-9ABB-6833183A8898}" type="datetimeFigureOut">
              <a:rPr lang="en-US" smtClean="0"/>
              <a:pPr/>
              <a:t>4/23/2012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8180D-DCC8-47A0-9206-43EB6F28CA2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454D55-5419-4F23-9ABB-6833183A8898}" type="datetimeFigureOut">
              <a:rPr lang="en-US" smtClean="0"/>
              <a:pPr/>
              <a:t>4/23/2012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8180D-DCC8-47A0-9206-43EB6F28CA2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54D55-5419-4F23-9ABB-6833183A8898}" type="datetimeFigureOut">
              <a:rPr lang="en-US" smtClean="0"/>
              <a:pPr/>
              <a:t>4/23/2012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68180D-DCC8-47A0-9206-43EB6F28CA2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454D55-5419-4F23-9ABB-6833183A8898}" type="datetimeFigureOut">
              <a:rPr lang="en-US" smtClean="0"/>
              <a:pPr/>
              <a:t>4/23/2012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68180D-DCC8-47A0-9206-43EB6F28CA2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454D55-5419-4F23-9ABB-6833183A8898}" type="datetimeFigureOut">
              <a:rPr lang="en-US" smtClean="0"/>
              <a:pPr/>
              <a:t>4/23/2012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68180D-DCC8-47A0-9206-43EB6F28CA2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454D55-5419-4F23-9ABB-6833183A8898}" type="datetimeFigureOut">
              <a:rPr lang="en-US" smtClean="0"/>
              <a:pPr/>
              <a:t>4/23/2012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68180D-DCC8-47A0-9206-43EB6F28CA2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54D55-5419-4F23-9ABB-6833183A8898}" type="datetimeFigureOut">
              <a:rPr lang="en-US" smtClean="0"/>
              <a:pPr/>
              <a:t>4/23/2012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68180D-DCC8-47A0-9206-43EB6F28CA2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54D55-5419-4F23-9ABB-6833183A8898}" type="datetimeFigureOut">
              <a:rPr lang="en-US" smtClean="0"/>
              <a:pPr/>
              <a:t>4/23/2012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68180D-DCC8-47A0-9206-43EB6F28CA2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54D55-5419-4F23-9ABB-6833183A8898}" type="datetimeFigureOut">
              <a:rPr lang="en-US" smtClean="0"/>
              <a:pPr/>
              <a:t>4/23/2012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68180D-DCC8-47A0-9206-43EB6F28CA2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54D55-5419-4F23-9ABB-6833183A8898}" type="datetimeFigureOut">
              <a:rPr lang="en-US" smtClean="0"/>
              <a:pPr/>
              <a:t>4/23/2012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8180D-DCC8-47A0-9206-43EB6F28CA2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48680"/>
            <a:ext cx="8564488" cy="1470025"/>
          </a:xfrm>
        </p:spPr>
        <p:txBody>
          <a:bodyPr>
            <a:normAutofit fontScale="90000"/>
          </a:bodyPr>
          <a:lstStyle/>
          <a:p>
            <a:pPr algn="r"/>
            <a:r>
              <a:rPr lang="en-GB" dirty="0" smtClean="0"/>
              <a:t>Understanding and preventing crime: </a:t>
            </a:r>
            <a:br>
              <a:rPr lang="en-GB" dirty="0" smtClean="0"/>
            </a:br>
            <a:r>
              <a:rPr lang="en-GB" dirty="0" smtClean="0"/>
              <a:t>A new generation of simulation models</a:t>
            </a:r>
          </a:p>
        </p:txBody>
      </p:sp>
      <p:sp>
        <p:nvSpPr>
          <p:cNvPr id="3" name="Subtitle 2"/>
          <p:cNvSpPr>
            <a:spLocks noGrp="1"/>
          </p:cNvSpPr>
          <p:nvPr>
            <p:ph type="subTitle" idx="1"/>
          </p:nvPr>
        </p:nvSpPr>
        <p:spPr>
          <a:xfrm>
            <a:off x="2411760" y="2780928"/>
            <a:ext cx="6400800" cy="3789040"/>
          </a:xfrm>
        </p:spPr>
        <p:txBody>
          <a:bodyPr>
            <a:normAutofit fontScale="85000" lnSpcReduction="20000"/>
          </a:bodyPr>
          <a:lstStyle/>
          <a:p>
            <a:pPr algn="r"/>
            <a:r>
              <a:rPr lang="en-GB" dirty="0" smtClean="0">
                <a:solidFill>
                  <a:schemeClr val="tx1">
                    <a:lumMod val="75000"/>
                    <a:lumOff val="25000"/>
                  </a:schemeClr>
                </a:solidFill>
              </a:rPr>
              <a:t>Nick Malleson and Andy Evans</a:t>
            </a:r>
          </a:p>
          <a:p>
            <a:pPr algn="r"/>
            <a:r>
              <a:rPr lang="en-GB" dirty="0" smtClean="0">
                <a:solidFill>
                  <a:schemeClr val="accent1">
                    <a:lumMod val="75000"/>
                  </a:schemeClr>
                </a:solidFill>
              </a:rPr>
              <a:t>Alison Heppenstall</a:t>
            </a:r>
          </a:p>
          <a:p>
            <a:pPr algn="r"/>
            <a:r>
              <a:rPr lang="en-GB" dirty="0">
                <a:solidFill>
                  <a:schemeClr val="accent1">
                    <a:lumMod val="75000"/>
                  </a:schemeClr>
                </a:solidFill>
              </a:rPr>
              <a:t>Linda </a:t>
            </a:r>
            <a:r>
              <a:rPr lang="en-GB" dirty="0" smtClean="0">
                <a:solidFill>
                  <a:schemeClr val="accent1">
                    <a:lumMod val="75000"/>
                  </a:schemeClr>
                </a:solidFill>
              </a:rPr>
              <a:t>See</a:t>
            </a:r>
          </a:p>
          <a:p>
            <a:pPr algn="r"/>
            <a:r>
              <a:rPr lang="en-GB" dirty="0" smtClean="0">
                <a:solidFill>
                  <a:schemeClr val="accent1">
                    <a:lumMod val="75000"/>
                  </a:schemeClr>
                </a:solidFill>
              </a:rPr>
              <a:t>Mark </a:t>
            </a:r>
            <a:r>
              <a:rPr lang="en-GB" dirty="0" err="1" smtClean="0">
                <a:solidFill>
                  <a:schemeClr val="accent1">
                    <a:lumMod val="75000"/>
                  </a:schemeClr>
                </a:solidFill>
              </a:rPr>
              <a:t>Birkin</a:t>
            </a:r>
            <a:endParaRPr lang="en-GB" dirty="0" smtClean="0">
              <a:solidFill>
                <a:schemeClr val="accent1">
                  <a:lumMod val="75000"/>
                </a:schemeClr>
              </a:solidFill>
            </a:endParaRPr>
          </a:p>
          <a:p>
            <a:pPr algn="r"/>
            <a:endParaRPr lang="en-GB" dirty="0" smtClean="0">
              <a:solidFill>
                <a:schemeClr val="accent1">
                  <a:lumMod val="75000"/>
                </a:schemeClr>
              </a:solidFill>
            </a:endParaRPr>
          </a:p>
          <a:p>
            <a:pPr algn="r"/>
            <a:r>
              <a:rPr lang="en-GB" dirty="0" smtClean="0">
                <a:solidFill>
                  <a:schemeClr val="accent1">
                    <a:lumMod val="75000"/>
                  </a:schemeClr>
                </a:solidFill>
              </a:rPr>
              <a:t>Centre for Applied Spatial Analysis and Policy </a:t>
            </a:r>
          </a:p>
          <a:p>
            <a:pPr algn="r"/>
            <a:r>
              <a:rPr lang="en-GB" dirty="0" smtClean="0">
                <a:solidFill>
                  <a:schemeClr val="accent1">
                    <a:lumMod val="75000"/>
                  </a:schemeClr>
                </a:solidFill>
              </a:rPr>
              <a:t>University of Leeds</a:t>
            </a:r>
          </a:p>
          <a:p>
            <a:pPr algn="r"/>
            <a:r>
              <a:rPr lang="en-GB" dirty="0" smtClean="0">
                <a:solidFill>
                  <a:schemeClr val="accent1">
                    <a:lumMod val="75000"/>
                  </a:schemeClr>
                </a:solidFill>
              </a:rPr>
              <a:t>a.j.evans@leeds.ac.uk</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472" y="260648"/>
            <a:ext cx="8064016" cy="1143000"/>
          </a:xfrm>
        </p:spPr>
        <p:txBody>
          <a:bodyPr/>
          <a:lstStyle/>
          <a:p>
            <a:pPr algn="r"/>
            <a:r>
              <a:rPr lang="en-GB" sz="4000" dirty="0" smtClean="0"/>
              <a:t>Disadvantages of ABM</a:t>
            </a:r>
            <a:endParaRPr lang="en-GB" dirty="0"/>
          </a:p>
        </p:txBody>
      </p:sp>
      <p:sp>
        <p:nvSpPr>
          <p:cNvPr id="3" name="Content Placeholder 2"/>
          <p:cNvSpPr>
            <a:spLocks noGrp="1"/>
          </p:cNvSpPr>
          <p:nvPr>
            <p:ph idx="1"/>
          </p:nvPr>
        </p:nvSpPr>
        <p:spPr>
          <a:xfrm>
            <a:off x="251520" y="2492896"/>
            <a:ext cx="8533456" cy="4032449"/>
          </a:xfrm>
        </p:spPr>
        <p:txBody>
          <a:bodyPr>
            <a:noAutofit/>
          </a:bodyPr>
          <a:lstStyle/>
          <a:p>
            <a:pPr marL="0" indent="0">
              <a:spcBef>
                <a:spcPts val="0"/>
              </a:spcBef>
              <a:spcAft>
                <a:spcPts val="1200"/>
              </a:spcAft>
              <a:buNone/>
            </a:pPr>
            <a:r>
              <a:rPr lang="en-GB" sz="2600" dirty="0" smtClean="0"/>
              <a:t>Single model run reveals a theorem, but no information about robustness.</a:t>
            </a:r>
          </a:p>
          <a:p>
            <a:pPr marL="400050" lvl="1" indent="0">
              <a:spcBef>
                <a:spcPts val="0"/>
              </a:spcBef>
              <a:spcAft>
                <a:spcPts val="1200"/>
              </a:spcAft>
              <a:buNone/>
            </a:pPr>
            <a:r>
              <a:rPr lang="en-GB" sz="2600" dirty="0" smtClean="0"/>
              <a:t>Sensitivity analysis and many runs required.</a:t>
            </a:r>
          </a:p>
          <a:p>
            <a:pPr marL="0" indent="0">
              <a:spcBef>
                <a:spcPts val="0"/>
              </a:spcBef>
              <a:spcAft>
                <a:spcPts val="1200"/>
              </a:spcAft>
              <a:buNone/>
            </a:pPr>
            <a:r>
              <a:rPr lang="en-GB" sz="2600" dirty="0" smtClean="0"/>
              <a:t>Computationally expensive.</a:t>
            </a:r>
          </a:p>
          <a:p>
            <a:pPr marL="0" indent="0">
              <a:spcBef>
                <a:spcPts val="0"/>
              </a:spcBef>
              <a:spcAft>
                <a:spcPts val="1200"/>
              </a:spcAft>
              <a:buNone/>
            </a:pPr>
            <a:r>
              <a:rPr lang="en-GB" sz="2600" dirty="0" smtClean="0"/>
              <a:t>Small errors can be replicated in many agents.</a:t>
            </a:r>
          </a:p>
          <a:p>
            <a:pPr marL="0" indent="0">
              <a:spcBef>
                <a:spcPts val="0"/>
              </a:spcBef>
              <a:spcAft>
                <a:spcPts val="1200"/>
              </a:spcAft>
              <a:buNone/>
            </a:pPr>
            <a:r>
              <a:rPr lang="en-GB" sz="2600" dirty="0" smtClean="0"/>
              <a:t>“Methodological individualism”.</a:t>
            </a:r>
          </a:p>
          <a:p>
            <a:pPr marL="0" indent="0">
              <a:spcBef>
                <a:spcPts val="0"/>
              </a:spcBef>
              <a:spcAft>
                <a:spcPts val="1200"/>
              </a:spcAft>
              <a:buNone/>
            </a:pPr>
            <a:r>
              <a:rPr lang="en-GB" sz="2600" dirty="0" smtClean="0"/>
              <a:t>Modelling “soft” human factors.</a:t>
            </a:r>
          </a:p>
        </p:txBody>
      </p:sp>
    </p:spTree>
    <p:extLst>
      <p:ext uri="{BB962C8B-B14F-4D97-AF65-F5344CB8AC3E}">
        <p14:creationId xmlns:p14="http://schemas.microsoft.com/office/powerpoint/2010/main" xmlns="" val="1950809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1188" y="260350"/>
            <a:ext cx="8229600" cy="1143000"/>
          </a:xfrm>
        </p:spPr>
        <p:txBody>
          <a:bodyPr/>
          <a:lstStyle/>
          <a:p>
            <a:pPr algn="r"/>
            <a:r>
              <a:rPr lang="en-GB" sz="4000" smtClean="0"/>
              <a:t>Modelling</a:t>
            </a:r>
          </a:p>
        </p:txBody>
      </p:sp>
      <p:sp>
        <p:nvSpPr>
          <p:cNvPr id="11267" name="Content Placeholder 2"/>
          <p:cNvSpPr>
            <a:spLocks noGrp="1"/>
          </p:cNvSpPr>
          <p:nvPr>
            <p:ph idx="1"/>
          </p:nvPr>
        </p:nvSpPr>
        <p:spPr>
          <a:xfrm>
            <a:off x="250825" y="1916113"/>
            <a:ext cx="8229600" cy="4598987"/>
          </a:xfrm>
        </p:spPr>
        <p:txBody>
          <a:bodyPr/>
          <a:lstStyle/>
          <a:p>
            <a:pPr marL="0" indent="0">
              <a:buFont typeface="Arial" charset="0"/>
              <a:buNone/>
            </a:pPr>
            <a:r>
              <a:rPr lang="en-GB" sz="2600" dirty="0" smtClean="0"/>
              <a:t>Identify interesting patterns.</a:t>
            </a:r>
          </a:p>
          <a:p>
            <a:pPr marL="0" indent="0">
              <a:buFont typeface="Arial" charset="0"/>
              <a:buNone/>
            </a:pPr>
            <a:r>
              <a:rPr lang="en-GB" sz="2600" dirty="0" smtClean="0"/>
              <a:t>Build a model of elements you think interact and the processes / decide on variables.</a:t>
            </a:r>
          </a:p>
          <a:p>
            <a:pPr marL="0" indent="0">
              <a:buFont typeface="Arial" charset="0"/>
              <a:buNone/>
            </a:pPr>
            <a:r>
              <a:rPr lang="en-GB" sz="2600" dirty="0" smtClean="0"/>
              <a:t>Verify model.</a:t>
            </a:r>
          </a:p>
          <a:p>
            <a:pPr marL="0" indent="0">
              <a:buFont typeface="Arial" charset="0"/>
              <a:buNone/>
            </a:pPr>
            <a:r>
              <a:rPr lang="en-GB" sz="2600" dirty="0" smtClean="0"/>
              <a:t>Optimise/Calibrate the model.</a:t>
            </a:r>
          </a:p>
          <a:p>
            <a:pPr marL="0" indent="0">
              <a:buFont typeface="Arial" charset="0"/>
              <a:buNone/>
            </a:pPr>
            <a:r>
              <a:rPr lang="en-GB" sz="2600" dirty="0" smtClean="0"/>
              <a:t>Validate the model/Visualisation.</a:t>
            </a:r>
          </a:p>
          <a:p>
            <a:pPr marL="0" indent="0">
              <a:buFont typeface="Arial" charset="0"/>
              <a:buNone/>
            </a:pPr>
            <a:r>
              <a:rPr lang="en-GB" sz="2600" dirty="0" smtClean="0"/>
              <a:t>Sensitivity testing.</a:t>
            </a:r>
          </a:p>
          <a:p>
            <a:pPr marL="0" indent="0">
              <a:buFont typeface="Arial" charset="0"/>
              <a:buNone/>
            </a:pPr>
            <a:r>
              <a:rPr lang="en-GB" sz="2600" dirty="0" smtClean="0"/>
              <a:t>Model exploration and prediction.</a:t>
            </a:r>
          </a:p>
          <a:p>
            <a:pPr marL="0" indent="0">
              <a:buFont typeface="Arial" charset="0"/>
              <a:buNone/>
            </a:pPr>
            <a:r>
              <a:rPr lang="en-GB" sz="2600" dirty="0" smtClean="0"/>
              <a:t>Prediction validation.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922114"/>
          </a:xfrm>
        </p:spPr>
        <p:txBody>
          <a:bodyPr/>
          <a:lstStyle/>
          <a:p>
            <a:pPr algn="r"/>
            <a:r>
              <a:rPr lang="en-GB" sz="4000" dirty="0" smtClean="0"/>
              <a:t>Basic model</a:t>
            </a:r>
            <a:endParaRPr lang="en-GB" dirty="0"/>
          </a:p>
        </p:txBody>
      </p:sp>
      <p:sp>
        <p:nvSpPr>
          <p:cNvPr id="3" name="Content Placeholder 2"/>
          <p:cNvSpPr>
            <a:spLocks noGrp="1"/>
          </p:cNvSpPr>
          <p:nvPr>
            <p:ph idx="1"/>
          </p:nvPr>
        </p:nvSpPr>
        <p:spPr>
          <a:xfrm>
            <a:off x="179512" y="2204864"/>
            <a:ext cx="8424936" cy="4525963"/>
          </a:xfrm>
        </p:spPr>
        <p:txBody>
          <a:bodyPr>
            <a:normAutofit/>
          </a:bodyPr>
          <a:lstStyle/>
          <a:p>
            <a:pPr marL="0" indent="0">
              <a:spcAft>
                <a:spcPts val="1200"/>
              </a:spcAft>
              <a:buNone/>
            </a:pPr>
            <a:r>
              <a:rPr lang="en-GB" sz="2600" dirty="0" smtClean="0"/>
              <a:t>Real geographical environment (S.E. Leeds, UK)</a:t>
            </a:r>
          </a:p>
          <a:p>
            <a:pPr marL="0" indent="0">
              <a:spcAft>
                <a:spcPts val="1200"/>
              </a:spcAft>
              <a:buNone/>
            </a:pPr>
            <a:r>
              <a:rPr lang="en-GB" sz="2600" dirty="0" smtClean="0"/>
              <a:t>Offenders allocated homes and daily routines.</a:t>
            </a:r>
          </a:p>
          <a:p>
            <a:pPr marL="0" indent="0">
              <a:spcAft>
                <a:spcPts val="1200"/>
              </a:spcAft>
              <a:buNone/>
            </a:pPr>
            <a:r>
              <a:rPr lang="en-GB" sz="2600" dirty="0" smtClean="0"/>
              <a:t>Victims communities allocated from census.</a:t>
            </a:r>
          </a:p>
          <a:p>
            <a:pPr marL="0" indent="0">
              <a:spcAft>
                <a:spcPts val="1200"/>
              </a:spcAft>
              <a:buNone/>
            </a:pPr>
            <a:r>
              <a:rPr lang="en-GB" sz="2600" dirty="0" smtClean="0"/>
              <a:t>Offenders have drives including income generation.</a:t>
            </a:r>
          </a:p>
          <a:p>
            <a:pPr marL="0" indent="0">
              <a:spcAft>
                <a:spcPts val="1200"/>
              </a:spcAft>
              <a:buNone/>
            </a:pPr>
            <a:r>
              <a:rPr lang="en-GB" sz="2600" dirty="0" smtClean="0"/>
              <a:t>One way to raise income is burglary.</a:t>
            </a:r>
          </a:p>
          <a:p>
            <a:pPr marL="0" indent="0">
              <a:spcAft>
                <a:spcPts val="1200"/>
              </a:spcAft>
              <a:buNone/>
            </a:pPr>
            <a:r>
              <a:rPr lang="en-GB" sz="2600" dirty="0" smtClean="0"/>
              <a:t>They identify target locations, then search for appropriate and appealing houses.</a:t>
            </a:r>
          </a:p>
        </p:txBody>
      </p:sp>
    </p:spTree>
    <p:extLst>
      <p:ext uri="{BB962C8B-B14F-4D97-AF65-F5344CB8AC3E}">
        <p14:creationId xmlns:p14="http://schemas.microsoft.com/office/powerpoint/2010/main" xmlns="" val="3469198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208912" cy="1143000"/>
          </a:xfrm>
        </p:spPr>
        <p:txBody>
          <a:bodyPr/>
          <a:lstStyle/>
          <a:p>
            <a:pPr algn="l"/>
            <a:r>
              <a:rPr lang="en-GB" sz="4000" dirty="0" smtClean="0"/>
              <a:t>Environment</a:t>
            </a:r>
            <a:endParaRPr lang="en-GB" dirty="0"/>
          </a:p>
        </p:txBody>
      </p:sp>
      <p:sp>
        <p:nvSpPr>
          <p:cNvPr id="3" name="Content Placeholder 2"/>
          <p:cNvSpPr>
            <a:spLocks noGrp="1"/>
          </p:cNvSpPr>
          <p:nvPr>
            <p:ph idx="1"/>
          </p:nvPr>
        </p:nvSpPr>
        <p:spPr>
          <a:xfrm>
            <a:off x="179512" y="2132856"/>
            <a:ext cx="5328592" cy="4597971"/>
          </a:xfrm>
        </p:spPr>
        <p:txBody>
          <a:bodyPr>
            <a:normAutofit fontScale="85000" lnSpcReduction="20000"/>
          </a:bodyPr>
          <a:lstStyle/>
          <a:p>
            <a:pPr marL="0" indent="0">
              <a:buNone/>
            </a:pPr>
            <a:r>
              <a:rPr lang="en-GB" sz="2800" dirty="0" smtClean="0"/>
              <a:t>Roads and public transport</a:t>
            </a:r>
          </a:p>
          <a:p>
            <a:pPr marL="400050" lvl="1" indent="0">
              <a:buNone/>
            </a:pPr>
            <a:r>
              <a:rPr lang="en-GB" dirty="0" smtClean="0">
                <a:solidFill>
                  <a:schemeClr val="tx1">
                    <a:lumMod val="50000"/>
                    <a:lumOff val="50000"/>
                  </a:schemeClr>
                </a:solidFill>
              </a:rPr>
              <a:t>Ordnance Survey data</a:t>
            </a:r>
          </a:p>
          <a:p>
            <a:pPr marL="0" indent="0">
              <a:buNone/>
            </a:pPr>
            <a:r>
              <a:rPr lang="en-GB" sz="2800" dirty="0" smtClean="0"/>
              <a:t>House/garden geometry</a:t>
            </a:r>
          </a:p>
          <a:p>
            <a:pPr marL="400050" lvl="1" indent="0">
              <a:buNone/>
            </a:pPr>
            <a:r>
              <a:rPr lang="en-GB" dirty="0" smtClean="0">
                <a:solidFill>
                  <a:schemeClr val="tx1">
                    <a:lumMod val="50000"/>
                    <a:lumOff val="50000"/>
                  </a:schemeClr>
                </a:solidFill>
              </a:rPr>
              <a:t>Ordnance Survey data</a:t>
            </a:r>
          </a:p>
          <a:p>
            <a:pPr marL="0" indent="0">
              <a:buNone/>
            </a:pPr>
            <a:r>
              <a:rPr lang="en-GB" sz="2800" dirty="0" smtClean="0"/>
              <a:t>Community strength and demographics</a:t>
            </a:r>
          </a:p>
          <a:p>
            <a:pPr marL="400050" lvl="1" indent="0">
              <a:buNone/>
            </a:pPr>
            <a:r>
              <a:rPr lang="en-GB" dirty="0" smtClean="0">
                <a:solidFill>
                  <a:schemeClr val="tx1">
                    <a:lumMod val="50000"/>
                    <a:lumOff val="50000"/>
                  </a:schemeClr>
                </a:solidFill>
              </a:rPr>
              <a:t>Indices of deprivation / census data</a:t>
            </a:r>
          </a:p>
          <a:p>
            <a:pPr marL="0" indent="0">
              <a:buNone/>
            </a:pPr>
            <a:r>
              <a:rPr lang="en-GB" sz="2800" dirty="0" smtClean="0"/>
              <a:t>Building type</a:t>
            </a:r>
          </a:p>
          <a:p>
            <a:pPr marL="400050" lvl="1" indent="0">
              <a:buNone/>
            </a:pPr>
            <a:r>
              <a:rPr lang="en-GB" dirty="0" smtClean="0">
                <a:solidFill>
                  <a:schemeClr val="tx1">
                    <a:lumMod val="50000"/>
                    <a:lumOff val="50000"/>
                  </a:schemeClr>
                </a:solidFill>
              </a:rPr>
              <a:t>National Land Use Database division into broad types, including commercial / social locations</a:t>
            </a:r>
          </a:p>
          <a:p>
            <a:pPr marL="0" indent="0">
              <a:buNone/>
            </a:pPr>
            <a:r>
              <a:rPr lang="en-GB" sz="2800" dirty="0" smtClean="0"/>
              <a:t>Drug dealer locations </a:t>
            </a:r>
          </a:p>
          <a:p>
            <a:pPr marL="400050" lvl="1" indent="0">
              <a:buNone/>
            </a:pPr>
            <a:r>
              <a:rPr lang="en-GB" dirty="0" smtClean="0">
                <a:solidFill>
                  <a:schemeClr val="tx1">
                    <a:lumMod val="50000"/>
                    <a:lumOff val="50000"/>
                  </a:schemeClr>
                </a:solidFill>
              </a:rPr>
              <a:t>Real, but randomised within postcode area</a:t>
            </a:r>
          </a:p>
          <a:p>
            <a:pPr marL="0" indent="0">
              <a:buNone/>
            </a:pPr>
            <a:endParaRPr lang="en-GB" dirty="0" smtClean="0"/>
          </a:p>
        </p:txBody>
      </p:sp>
      <p:pic>
        <p:nvPicPr>
          <p:cNvPr id="24578" name="Picture 2" descr="C:\Documents and Settings\geonsm\My Dropbox\house_community_layers copy.png"/>
          <p:cNvPicPr>
            <a:picLocks noChangeAspect="1" noChangeArrowheads="1"/>
          </p:cNvPicPr>
          <p:nvPr/>
        </p:nvPicPr>
        <p:blipFill>
          <a:blip r:embed="rId2" cstate="print"/>
          <a:srcRect/>
          <a:stretch>
            <a:fillRect/>
          </a:stretch>
        </p:blipFill>
        <p:spPr bwMode="auto">
          <a:xfrm>
            <a:off x="5601196" y="2060848"/>
            <a:ext cx="3290659" cy="4653136"/>
          </a:xfrm>
          <a:prstGeom prst="rect">
            <a:avLst/>
          </a:prstGeom>
          <a:noFill/>
        </p:spPr>
      </p:pic>
    </p:spTree>
    <p:extLst>
      <p:ext uri="{BB962C8B-B14F-4D97-AF65-F5344CB8AC3E}">
        <p14:creationId xmlns:p14="http://schemas.microsoft.com/office/powerpoint/2010/main" xmlns="" val="236679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143000"/>
          </a:xfrm>
        </p:spPr>
        <p:txBody>
          <a:bodyPr/>
          <a:lstStyle/>
          <a:p>
            <a:pPr algn="r"/>
            <a:r>
              <a:rPr lang="en-GB" sz="4000" dirty="0" smtClean="0"/>
              <a:t>Victims</a:t>
            </a:r>
            <a:endParaRPr lang="en-GB" dirty="0"/>
          </a:p>
        </p:txBody>
      </p:sp>
      <p:sp>
        <p:nvSpPr>
          <p:cNvPr id="3" name="Content Placeholder 2"/>
          <p:cNvSpPr>
            <a:spLocks noGrp="1"/>
          </p:cNvSpPr>
          <p:nvPr>
            <p:ph idx="1"/>
          </p:nvPr>
        </p:nvSpPr>
        <p:spPr>
          <a:xfrm>
            <a:off x="0" y="1268760"/>
            <a:ext cx="4355976" cy="3096344"/>
          </a:xfrm>
        </p:spPr>
        <p:txBody>
          <a:bodyPr>
            <a:normAutofit fontScale="85000" lnSpcReduction="10000"/>
          </a:bodyPr>
          <a:lstStyle/>
          <a:p>
            <a:pPr marL="0" indent="0">
              <a:spcAft>
                <a:spcPts val="600"/>
              </a:spcAft>
              <a:buNone/>
            </a:pPr>
            <a:r>
              <a:rPr lang="en-GB" sz="2600" dirty="0" smtClean="0">
                <a:solidFill>
                  <a:schemeClr val="accent1">
                    <a:lumMod val="75000"/>
                  </a:schemeClr>
                </a:solidFill>
              </a:rPr>
              <a:t>Basic model:</a:t>
            </a:r>
          </a:p>
          <a:p>
            <a:pPr marL="400050" lvl="1" indent="0">
              <a:spcAft>
                <a:spcPts val="600"/>
              </a:spcAft>
              <a:buNone/>
            </a:pPr>
            <a:r>
              <a:rPr lang="en-GB" sz="2600" dirty="0" smtClean="0"/>
              <a:t>Houses take on demographic characteristics from their census Output Areas </a:t>
            </a:r>
            <a:r>
              <a:rPr lang="en-GB" sz="2600" dirty="0" smtClean="0">
                <a:solidFill>
                  <a:schemeClr val="tx1">
                    <a:lumMod val="50000"/>
                    <a:lumOff val="50000"/>
                  </a:schemeClr>
                </a:solidFill>
              </a:rPr>
              <a:t>(~100 households in each area)</a:t>
            </a:r>
            <a:r>
              <a:rPr lang="en-GB" sz="2600" dirty="0" smtClean="0"/>
              <a:t>.</a:t>
            </a:r>
          </a:p>
          <a:p>
            <a:pPr marL="400050" lvl="1" indent="0">
              <a:spcAft>
                <a:spcPts val="600"/>
              </a:spcAft>
              <a:buNone/>
            </a:pPr>
            <a:r>
              <a:rPr lang="en-GB" sz="2600" dirty="0" smtClean="0"/>
              <a:t>Community demographics include economic variables like careers, levels of unemployment, retirement, etc.</a:t>
            </a:r>
          </a:p>
        </p:txBody>
      </p:sp>
      <p:pic>
        <p:nvPicPr>
          <p:cNvPr id="4" name="Picture 3" descr="mastermap_topography.jpg"/>
          <p:cNvPicPr>
            <a:picLocks noChangeAspect="1"/>
          </p:cNvPicPr>
          <p:nvPr/>
        </p:nvPicPr>
        <p:blipFill>
          <a:blip r:embed="rId3" cstate="print"/>
          <a:stretch>
            <a:fillRect/>
          </a:stretch>
        </p:blipFill>
        <p:spPr>
          <a:xfrm>
            <a:off x="4932040" y="1340768"/>
            <a:ext cx="4026316" cy="2673400"/>
          </a:xfrm>
          <a:prstGeom prst="rect">
            <a:avLst/>
          </a:prstGeom>
        </p:spPr>
      </p:pic>
      <p:sp>
        <p:nvSpPr>
          <p:cNvPr id="5" name="Rectangle 4"/>
          <p:cNvSpPr/>
          <p:nvPr/>
        </p:nvSpPr>
        <p:spPr>
          <a:xfrm>
            <a:off x="5436096" y="4005064"/>
            <a:ext cx="3528392" cy="369332"/>
          </a:xfrm>
          <a:prstGeom prst="rect">
            <a:avLst/>
          </a:prstGeom>
        </p:spPr>
        <p:txBody>
          <a:bodyPr wrap="square">
            <a:spAutoFit/>
          </a:bodyPr>
          <a:lstStyle/>
          <a:p>
            <a:r>
              <a:rPr lang="en-GB" i="1" dirty="0" err="1">
                <a:solidFill>
                  <a:schemeClr val="accent1">
                    <a:lumMod val="75000"/>
                  </a:schemeClr>
                </a:solidFill>
              </a:rPr>
              <a:t>MasterMap</a:t>
            </a:r>
            <a:r>
              <a:rPr lang="en-GB" i="1" dirty="0">
                <a:solidFill>
                  <a:schemeClr val="accent1">
                    <a:lumMod val="75000"/>
                  </a:schemeClr>
                </a:solidFill>
              </a:rPr>
              <a:t> Topographic Area Layer</a:t>
            </a:r>
          </a:p>
        </p:txBody>
      </p:sp>
      <p:sp>
        <p:nvSpPr>
          <p:cNvPr id="7" name="Content Placeholder 2"/>
          <p:cNvSpPr txBox="1">
            <a:spLocks/>
          </p:cNvSpPr>
          <p:nvPr/>
        </p:nvSpPr>
        <p:spPr>
          <a:xfrm>
            <a:off x="0" y="4437112"/>
            <a:ext cx="8820472" cy="2420888"/>
          </a:xfrm>
          <a:prstGeom prst="rect">
            <a:avLst/>
          </a:prstGeom>
        </p:spPr>
        <p:txBody>
          <a:bodyPr vert="horz" lIns="91440" tIns="45720" rIns="91440" bIns="45720" rtlCol="0">
            <a:normAutofit fontScale="85000" lnSpcReduction="20000"/>
          </a:bodyPr>
          <a:lstStyle/>
          <a:p>
            <a:pPr marL="400050" marR="0" lvl="1"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Also include probabilistic assessments of occupancy for houses in the area at different times of day </a:t>
            </a:r>
            <a:r>
              <a:rPr kumimoji="0" lang="en-GB" sz="2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(based on numbers of employed, unemployed, retired, and students and lifestyle of these groups over the course of a day)</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GB" sz="2600" b="0" i="0" u="none" strike="noStrike" kern="1200" cap="none" spc="0" normalizeH="0" baseline="0" noProof="0" dirty="0" smtClean="0">
                <a:ln>
                  <a:noFill/>
                </a:ln>
                <a:solidFill>
                  <a:schemeClr val="accent1">
                    <a:lumMod val="75000"/>
                  </a:schemeClr>
                </a:solidFill>
                <a:effectLst/>
                <a:uLnTx/>
                <a:uFillTx/>
                <a:latin typeface="+mn-lt"/>
                <a:ea typeface="+mn-ea"/>
                <a:cs typeface="+mn-cs"/>
              </a:rPr>
              <a:t>Current work:</a:t>
            </a:r>
          </a:p>
          <a:p>
            <a:pPr marL="400050" marR="0" lvl="1"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Victims individually </a:t>
            </a:r>
            <a:r>
              <a:rPr kumimoji="0" lang="en-GB" sz="2600" b="0" i="0" u="none" strike="noStrike" kern="1200" cap="none" spc="0" normalizeH="0" baseline="0" noProof="0" dirty="0" err="1" smtClean="0">
                <a:ln>
                  <a:noFill/>
                </a:ln>
                <a:solidFill>
                  <a:schemeClr val="tx1"/>
                </a:solidFill>
                <a:effectLst/>
                <a:uLnTx/>
                <a:uFillTx/>
                <a:latin typeface="+mn-lt"/>
                <a:ea typeface="+mn-ea"/>
                <a:cs typeface="+mn-cs"/>
              </a:rPr>
              <a:t>microsimulated</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 from census and British Household Panel Survey.</a:t>
            </a:r>
          </a:p>
        </p:txBody>
      </p:sp>
    </p:spTree>
    <p:extLst>
      <p:ext uri="{BB962C8B-B14F-4D97-AF65-F5344CB8AC3E}">
        <p14:creationId xmlns:p14="http://schemas.microsoft.com/office/powerpoint/2010/main" xmlns="" val="2595971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p:spPr>
        <p:txBody>
          <a:bodyPr/>
          <a:lstStyle/>
          <a:p>
            <a:pPr algn="r"/>
            <a:r>
              <a:rPr lang="en-GB" sz="4000" dirty="0" smtClean="0"/>
              <a:t>Offenders</a:t>
            </a:r>
            <a:endParaRPr lang="en-GB" dirty="0"/>
          </a:p>
        </p:txBody>
      </p:sp>
      <p:sp>
        <p:nvSpPr>
          <p:cNvPr id="3" name="Content Placeholder 2"/>
          <p:cNvSpPr>
            <a:spLocks noGrp="1"/>
          </p:cNvSpPr>
          <p:nvPr>
            <p:ph idx="1"/>
          </p:nvPr>
        </p:nvSpPr>
        <p:spPr>
          <a:xfrm>
            <a:off x="107504" y="1916832"/>
            <a:ext cx="8856984" cy="4741987"/>
          </a:xfrm>
        </p:spPr>
        <p:txBody>
          <a:bodyPr>
            <a:noAutofit/>
          </a:bodyPr>
          <a:lstStyle/>
          <a:p>
            <a:pPr marL="0" indent="0">
              <a:buNone/>
            </a:pPr>
            <a:r>
              <a:rPr lang="en-GB" sz="2600" dirty="0" smtClean="0">
                <a:solidFill>
                  <a:schemeClr val="accent1">
                    <a:lumMod val="75000"/>
                  </a:schemeClr>
                </a:solidFill>
              </a:rPr>
              <a:t>Locations</a:t>
            </a:r>
          </a:p>
          <a:p>
            <a:pPr marL="400050" lvl="1" indent="0">
              <a:buNone/>
            </a:pPr>
            <a:r>
              <a:rPr lang="en-GB" sz="2600" dirty="0" smtClean="0"/>
              <a:t>Real offender numbers allocated randomly to households in their real postcodes.</a:t>
            </a:r>
          </a:p>
          <a:p>
            <a:pPr marL="0" indent="0">
              <a:buNone/>
            </a:pPr>
            <a:r>
              <a:rPr lang="en-GB" sz="2600" dirty="0" smtClean="0">
                <a:solidFill>
                  <a:schemeClr val="accent1">
                    <a:lumMod val="75000"/>
                  </a:schemeClr>
                </a:solidFill>
              </a:rPr>
              <a:t>Characteristics</a:t>
            </a:r>
          </a:p>
          <a:p>
            <a:pPr marL="400050" lvl="1" indent="0">
              <a:buNone/>
            </a:pPr>
            <a:r>
              <a:rPr lang="en-GB" sz="2600" dirty="0" smtClean="0"/>
              <a:t>Offenders allocated employment based on their local characteristics.</a:t>
            </a:r>
          </a:p>
          <a:p>
            <a:pPr marL="400050" lvl="1" indent="0">
              <a:buNone/>
            </a:pPr>
            <a:r>
              <a:rPr lang="en-GB" sz="2600" dirty="0" smtClean="0"/>
              <a:t>Work location (if any) chosen from appropriate properties randomly </a:t>
            </a:r>
            <a:r>
              <a:rPr lang="en-GB" sz="2600" dirty="0" smtClean="0">
                <a:solidFill>
                  <a:schemeClr val="tx1">
                    <a:lumMod val="50000"/>
                    <a:lumOff val="50000"/>
                  </a:schemeClr>
                </a:solidFill>
              </a:rPr>
              <a:t>(area of interest reasonably compact – this could be improved with distance to work statistics).</a:t>
            </a:r>
            <a:endParaRPr lang="en-GB" sz="2600" dirty="0" smtClean="0"/>
          </a:p>
          <a:p>
            <a:pPr marL="400050" lvl="1" indent="0">
              <a:buNone/>
            </a:pPr>
            <a:r>
              <a:rPr lang="en-GB" sz="2600" dirty="0" smtClean="0"/>
              <a:t>Drug supplier and socialisation space allocated randomly (socialisation biased on distance from home).</a:t>
            </a:r>
          </a:p>
        </p:txBody>
      </p:sp>
    </p:spTree>
    <p:extLst>
      <p:ext uri="{BB962C8B-B14F-4D97-AF65-F5344CB8AC3E}">
        <p14:creationId xmlns:p14="http://schemas.microsoft.com/office/powerpoint/2010/main" xmlns="" val="2312246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5879"/>
            <a:ext cx="7992888" cy="1008112"/>
          </a:xfrm>
        </p:spPr>
        <p:txBody>
          <a:bodyPr>
            <a:normAutofit/>
          </a:bodyPr>
          <a:lstStyle/>
          <a:p>
            <a:pPr algn="l"/>
            <a:r>
              <a:rPr lang="en-GB" sz="4000" dirty="0" smtClean="0"/>
              <a:t>Offender drivers</a:t>
            </a:r>
            <a:endParaRPr lang="en-GB" sz="4000" dirty="0"/>
          </a:p>
        </p:txBody>
      </p:sp>
      <p:sp>
        <p:nvSpPr>
          <p:cNvPr id="3" name="Content Placeholder 2"/>
          <p:cNvSpPr>
            <a:spLocks noGrp="1"/>
          </p:cNvSpPr>
          <p:nvPr>
            <p:ph idx="1"/>
          </p:nvPr>
        </p:nvSpPr>
        <p:spPr>
          <a:xfrm>
            <a:off x="107504" y="2300486"/>
            <a:ext cx="8928992" cy="4430341"/>
          </a:xfrm>
        </p:spPr>
        <p:txBody>
          <a:bodyPr>
            <a:noAutofit/>
          </a:bodyPr>
          <a:lstStyle/>
          <a:p>
            <a:pPr marL="0" indent="0">
              <a:buNone/>
            </a:pPr>
            <a:endParaRPr lang="en-GB" sz="2600" dirty="0" smtClean="0"/>
          </a:p>
          <a:p>
            <a:pPr marL="0" indent="0">
              <a:buNone/>
            </a:pPr>
            <a:r>
              <a:rPr lang="en-GB" sz="2500" dirty="0" smtClean="0"/>
              <a:t>Allows </a:t>
            </a:r>
            <a:r>
              <a:rPr lang="en-GB" sz="2500" dirty="0"/>
              <a:t>connection of drivers, decision-making/reaction, and behaviour</a:t>
            </a:r>
            <a:r>
              <a:rPr lang="en-GB" sz="2500" dirty="0" smtClean="0"/>
              <a:t>.</a:t>
            </a:r>
          </a:p>
          <a:p>
            <a:pPr marL="0" indent="0">
              <a:buNone/>
            </a:pPr>
            <a:r>
              <a:rPr lang="en-GB" sz="2500" dirty="0" smtClean="0">
                <a:solidFill>
                  <a:schemeClr val="accent1">
                    <a:lumMod val="75000"/>
                  </a:schemeClr>
                </a:solidFill>
              </a:rPr>
              <a:t>Drivers:</a:t>
            </a:r>
            <a:endParaRPr lang="en-GB" sz="2500" dirty="0">
              <a:solidFill>
                <a:schemeClr val="accent1">
                  <a:lumMod val="75000"/>
                </a:schemeClr>
              </a:solidFill>
            </a:endParaRPr>
          </a:p>
          <a:p>
            <a:pPr marL="400050" lvl="1" indent="0">
              <a:buNone/>
            </a:pPr>
            <a:r>
              <a:rPr lang="en-GB" sz="2500" dirty="0">
                <a:solidFill>
                  <a:schemeClr val="accent1">
                    <a:lumMod val="75000"/>
                  </a:schemeClr>
                </a:solidFill>
              </a:rPr>
              <a:t>Sleep: </a:t>
            </a:r>
            <a:r>
              <a:rPr lang="en-GB" sz="2500" dirty="0"/>
              <a:t>8 hours a day, with desire varying on a diurnal cycle. </a:t>
            </a:r>
          </a:p>
          <a:p>
            <a:pPr marL="400050" lvl="1" indent="0">
              <a:buNone/>
            </a:pPr>
            <a:r>
              <a:rPr lang="en-GB" sz="2500" dirty="0">
                <a:solidFill>
                  <a:schemeClr val="accent1">
                    <a:lumMod val="75000"/>
                  </a:schemeClr>
                </a:solidFill>
              </a:rPr>
              <a:t>Drugs: </a:t>
            </a:r>
            <a:r>
              <a:rPr lang="en-GB" sz="2500" dirty="0"/>
              <a:t>desire varying on a diurnal cycle.</a:t>
            </a:r>
          </a:p>
          <a:p>
            <a:pPr marL="400050" lvl="1" indent="0">
              <a:buNone/>
            </a:pPr>
            <a:r>
              <a:rPr lang="en-GB" sz="2500" dirty="0">
                <a:solidFill>
                  <a:schemeClr val="accent1">
                    <a:lumMod val="75000"/>
                  </a:schemeClr>
                </a:solidFill>
              </a:rPr>
              <a:t>Socialisation: </a:t>
            </a:r>
            <a:r>
              <a:rPr lang="en-GB" sz="2500" dirty="0"/>
              <a:t>desire increasing in evening.</a:t>
            </a:r>
          </a:p>
          <a:p>
            <a:pPr marL="400050" lvl="1" indent="0">
              <a:spcAft>
                <a:spcPts val="600"/>
              </a:spcAft>
              <a:buNone/>
            </a:pPr>
            <a:r>
              <a:rPr lang="en-GB" sz="2500" dirty="0">
                <a:solidFill>
                  <a:schemeClr val="accent1">
                    <a:lumMod val="75000"/>
                  </a:schemeClr>
                </a:solidFill>
              </a:rPr>
              <a:t>Work:</a:t>
            </a:r>
            <a:r>
              <a:rPr lang="en-GB" sz="2500" dirty="0"/>
              <a:t> travel to and from depending on employment</a:t>
            </a:r>
            <a:r>
              <a:rPr lang="en-GB" sz="2500" dirty="0" smtClean="0"/>
              <a:t>.</a:t>
            </a:r>
          </a:p>
          <a:p>
            <a:pPr marL="0" indent="0">
              <a:buNone/>
            </a:pPr>
            <a:r>
              <a:rPr lang="en-GB" sz="2500" dirty="0"/>
              <a:t>Character introduced through variation in driver intensity changes, weights of drivers, and behavioural responses.</a:t>
            </a:r>
          </a:p>
          <a:p>
            <a:pPr marL="400050" lvl="1" indent="0">
              <a:buNone/>
            </a:pPr>
            <a:endParaRPr lang="en-GB" dirty="0"/>
          </a:p>
          <a:p>
            <a:pPr marL="0" indent="0">
              <a:buNone/>
            </a:pPr>
            <a:endParaRPr lang="en-GB" sz="2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1"/>
            <a:ext cx="3779913" cy="2711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07504" y="1053991"/>
            <a:ext cx="6048671" cy="1631216"/>
          </a:xfrm>
          <a:prstGeom prst="rect">
            <a:avLst/>
          </a:prstGeom>
        </p:spPr>
        <p:txBody>
          <a:bodyPr wrap="square">
            <a:spAutoFit/>
          </a:bodyPr>
          <a:lstStyle/>
          <a:p>
            <a:r>
              <a:rPr lang="en-GB" sz="2500" dirty="0"/>
              <a:t>Offenders </a:t>
            </a:r>
            <a:r>
              <a:rPr lang="en-GB" sz="2500" dirty="0" smtClean="0"/>
              <a:t>modelled using the </a:t>
            </a:r>
            <a:r>
              <a:rPr lang="en-GB" sz="2500" dirty="0" smtClean="0">
                <a:solidFill>
                  <a:schemeClr val="accent1">
                    <a:lumMod val="75000"/>
                  </a:schemeClr>
                </a:solidFill>
              </a:rPr>
              <a:t>PECS</a:t>
            </a:r>
            <a:r>
              <a:rPr lang="en-GB" sz="2500" dirty="0" smtClean="0"/>
              <a:t> </a:t>
            </a:r>
            <a:r>
              <a:rPr lang="en-GB" sz="2500" dirty="0"/>
              <a:t>framework</a:t>
            </a:r>
            <a:r>
              <a:rPr lang="en-GB" sz="2500" dirty="0">
                <a:solidFill>
                  <a:schemeClr val="tx1">
                    <a:lumMod val="50000"/>
                    <a:lumOff val="50000"/>
                  </a:schemeClr>
                </a:solidFill>
              </a:rPr>
              <a:t> (</a:t>
            </a:r>
            <a:r>
              <a:rPr lang="en-GB" sz="2500" dirty="0" err="1">
                <a:solidFill>
                  <a:schemeClr val="tx1">
                    <a:lumMod val="50000"/>
                    <a:lumOff val="50000"/>
                  </a:schemeClr>
                </a:solidFill>
              </a:rPr>
              <a:t>Schmidt,Urban</a:t>
            </a:r>
            <a:r>
              <a:rPr lang="en-GB" sz="2500" dirty="0" smtClean="0">
                <a:solidFill>
                  <a:schemeClr val="tx1">
                    <a:lumMod val="50000"/>
                    <a:lumOff val="50000"/>
                  </a:schemeClr>
                </a:solidFill>
              </a:rPr>
              <a:t>) </a:t>
            </a:r>
          </a:p>
          <a:p>
            <a:r>
              <a:rPr lang="en-GB" sz="2500" dirty="0" smtClean="0"/>
              <a:t>[</a:t>
            </a:r>
            <a:r>
              <a:rPr lang="en-GB" sz="2500" dirty="0"/>
              <a:t>Physical conditions; Emotional states; Cognitive capabilities; Social status].</a:t>
            </a:r>
          </a:p>
        </p:txBody>
      </p:sp>
    </p:spTree>
    <p:extLst>
      <p:ext uri="{BB962C8B-B14F-4D97-AF65-F5344CB8AC3E}">
        <p14:creationId xmlns:p14="http://schemas.microsoft.com/office/powerpoint/2010/main" xmlns="" val="2744423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229600" cy="1008112"/>
          </a:xfrm>
        </p:spPr>
        <p:txBody>
          <a:bodyPr>
            <a:normAutofit/>
          </a:bodyPr>
          <a:lstStyle/>
          <a:p>
            <a:pPr algn="r"/>
            <a:r>
              <a:rPr lang="en-GB" sz="4000" dirty="0" smtClean="0"/>
              <a:t>Offender drivers</a:t>
            </a:r>
            <a:endParaRPr lang="en-GB" sz="4000" dirty="0"/>
          </a:p>
        </p:txBody>
      </p:sp>
      <p:sp>
        <p:nvSpPr>
          <p:cNvPr id="3" name="Content Placeholder 2"/>
          <p:cNvSpPr>
            <a:spLocks noGrp="1"/>
          </p:cNvSpPr>
          <p:nvPr>
            <p:ph idx="1"/>
          </p:nvPr>
        </p:nvSpPr>
        <p:spPr>
          <a:xfrm>
            <a:off x="107504" y="1412776"/>
            <a:ext cx="8229600" cy="5318051"/>
          </a:xfrm>
        </p:spPr>
        <p:txBody>
          <a:bodyPr>
            <a:noAutofit/>
          </a:bodyPr>
          <a:lstStyle/>
          <a:p>
            <a:pPr marL="0" indent="0">
              <a:buNone/>
            </a:pPr>
            <a:endParaRPr lang="en-GB" sz="2600" dirty="0" smtClean="0"/>
          </a:p>
          <a:p>
            <a:pPr marL="0" indent="0">
              <a:spcAft>
                <a:spcPts val="1200"/>
              </a:spcAft>
              <a:buNone/>
            </a:pPr>
            <a:r>
              <a:rPr lang="en-GB" sz="2600" dirty="0" smtClean="0"/>
              <a:t>Cash for drug use and socialising an important driver for burglary.</a:t>
            </a:r>
          </a:p>
          <a:p>
            <a:pPr marL="0" indent="0">
              <a:spcAft>
                <a:spcPts val="1200"/>
              </a:spcAft>
              <a:buNone/>
            </a:pPr>
            <a:r>
              <a:rPr lang="en-GB" sz="2600" dirty="0" smtClean="0"/>
              <a:t>In general, offenders don’t earn enough legitimately to maintain drug consumption and socialising. </a:t>
            </a:r>
          </a:p>
          <a:p>
            <a:pPr marL="0" indent="0">
              <a:spcAft>
                <a:spcPts val="1200"/>
              </a:spcAft>
              <a:buNone/>
            </a:pPr>
            <a:r>
              <a:rPr lang="en-GB" sz="2600" dirty="0"/>
              <a:t>Wealth </a:t>
            </a:r>
            <a:r>
              <a:rPr lang="en-GB" sz="2600" dirty="0" smtClean="0"/>
              <a:t>decays throughout </a:t>
            </a:r>
            <a:r>
              <a:rPr lang="en-GB" sz="2600" dirty="0"/>
              <a:t>the day (replicating food and housing needs</a:t>
            </a:r>
            <a:r>
              <a:rPr lang="en-GB" sz="2600" dirty="0" smtClean="0"/>
              <a:t>).</a:t>
            </a:r>
            <a:endParaRPr lang="en-GB" sz="2600" dirty="0"/>
          </a:p>
          <a:p>
            <a:pPr marL="0" indent="0">
              <a:spcAft>
                <a:spcPts val="1200"/>
              </a:spcAft>
              <a:buNone/>
            </a:pPr>
            <a:r>
              <a:rPr lang="en-GB" sz="2600" dirty="0"/>
              <a:t>I</a:t>
            </a:r>
            <a:r>
              <a:rPr lang="en-GB" sz="2600" dirty="0" smtClean="0"/>
              <a:t>ncome then topped up with burglary. </a:t>
            </a:r>
          </a:p>
          <a:p>
            <a:pPr marL="0" indent="0">
              <a:spcAft>
                <a:spcPts val="1200"/>
              </a:spcAft>
              <a:buNone/>
            </a:pPr>
            <a:r>
              <a:rPr lang="en-GB" sz="2600" dirty="0" smtClean="0"/>
              <a:t>Income </a:t>
            </a:r>
            <a:r>
              <a:rPr lang="en-GB" sz="2600" dirty="0"/>
              <a:t>from a burglary set to be sufficient for drug consumption and socialisation for a single </a:t>
            </a:r>
            <a:r>
              <a:rPr lang="en-GB" sz="2600" dirty="0" smtClean="0"/>
              <a:t>day.</a:t>
            </a:r>
            <a:endParaRPr lang="en-GB" sz="2600" dirty="0"/>
          </a:p>
        </p:txBody>
      </p:sp>
    </p:spTree>
    <p:extLst>
      <p:ext uri="{BB962C8B-B14F-4D97-AF65-F5344CB8AC3E}">
        <p14:creationId xmlns:p14="http://schemas.microsoft.com/office/powerpoint/2010/main" xmlns="" val="1932099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869560" cy="1152128"/>
          </a:xfrm>
        </p:spPr>
        <p:txBody>
          <a:bodyPr/>
          <a:lstStyle/>
          <a:p>
            <a:pPr algn="r"/>
            <a:r>
              <a:rPr lang="en-GB" sz="4000" dirty="0" smtClean="0"/>
              <a:t>Offender decision making</a:t>
            </a:r>
            <a:endParaRPr lang="en-GB" dirty="0"/>
          </a:p>
        </p:txBody>
      </p:sp>
      <p:sp>
        <p:nvSpPr>
          <p:cNvPr id="3" name="Content Placeholder 2"/>
          <p:cNvSpPr>
            <a:spLocks noGrp="1"/>
          </p:cNvSpPr>
          <p:nvPr>
            <p:ph idx="1"/>
          </p:nvPr>
        </p:nvSpPr>
        <p:spPr>
          <a:xfrm>
            <a:off x="179512" y="2636912"/>
            <a:ext cx="4680520" cy="4525963"/>
          </a:xfrm>
        </p:spPr>
        <p:txBody>
          <a:bodyPr>
            <a:normAutofit/>
          </a:bodyPr>
          <a:lstStyle/>
          <a:p>
            <a:pPr marL="0" indent="0">
              <a:spcAft>
                <a:spcPts val="1200"/>
              </a:spcAft>
              <a:buNone/>
            </a:pPr>
            <a:r>
              <a:rPr lang="en-GB" sz="2600" dirty="0" smtClean="0"/>
              <a:t>Offenders are reactive to their most significant driver (they don’t weigh drivers up).</a:t>
            </a:r>
          </a:p>
          <a:p>
            <a:pPr marL="0" indent="0">
              <a:spcAft>
                <a:spcPts val="1200"/>
              </a:spcAft>
              <a:buNone/>
            </a:pPr>
            <a:r>
              <a:rPr lang="en-GB" sz="2600" dirty="0" smtClean="0"/>
              <a:t>However, they are then deliberative in finding targets, based on </a:t>
            </a:r>
            <a:r>
              <a:rPr lang="en-GB" sz="2600" i="1" dirty="0" smtClean="0"/>
              <a:t>partially-informed </a:t>
            </a:r>
            <a:r>
              <a:rPr lang="en-GB" sz="2600" dirty="0" smtClean="0"/>
              <a:t>rational decisions.</a:t>
            </a:r>
          </a:p>
          <a:p>
            <a:pPr marL="0" indent="0">
              <a:buNone/>
            </a:pPr>
            <a:endParaRPr lang="en-GB" dirty="0"/>
          </a:p>
        </p:txBody>
      </p:sp>
      <p:pic>
        <p:nvPicPr>
          <p:cNvPr id="4" name="Picture 11"/>
          <p:cNvPicPr>
            <a:picLocks noChangeAspect="1" noChangeArrowheads="1"/>
          </p:cNvPicPr>
          <p:nvPr/>
        </p:nvPicPr>
        <p:blipFill>
          <a:blip r:embed="rId3" cstate="print"/>
          <a:srcRect/>
          <a:stretch>
            <a:fillRect/>
          </a:stretch>
        </p:blipFill>
        <p:spPr bwMode="auto">
          <a:xfrm>
            <a:off x="4652420" y="2564904"/>
            <a:ext cx="4275556" cy="3312368"/>
          </a:xfrm>
          <a:prstGeom prst="rect">
            <a:avLst/>
          </a:prstGeom>
          <a:noFill/>
          <a:ln w="3175" algn="ctr">
            <a:noFill/>
            <a:miter lim="800000"/>
            <a:headEnd/>
            <a:tailEnd/>
          </a:ln>
        </p:spPr>
      </p:pic>
    </p:spTree>
    <p:extLst>
      <p:ext uri="{BB962C8B-B14F-4D97-AF65-F5344CB8AC3E}">
        <p14:creationId xmlns:p14="http://schemas.microsoft.com/office/powerpoint/2010/main" xmlns="" val="2819033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229600" cy="1008112"/>
          </a:xfrm>
        </p:spPr>
        <p:txBody>
          <a:bodyPr/>
          <a:lstStyle/>
          <a:p>
            <a:pPr algn="r"/>
            <a:r>
              <a:rPr lang="en-GB" sz="4000" dirty="0" smtClean="0"/>
              <a:t>Offender behaviour</a:t>
            </a:r>
            <a:endParaRPr lang="en-GB" dirty="0"/>
          </a:p>
        </p:txBody>
      </p:sp>
      <p:sp>
        <p:nvSpPr>
          <p:cNvPr id="3" name="Content Placeholder 2"/>
          <p:cNvSpPr>
            <a:spLocks noGrp="1"/>
          </p:cNvSpPr>
          <p:nvPr>
            <p:ph idx="1"/>
          </p:nvPr>
        </p:nvSpPr>
        <p:spPr>
          <a:xfrm>
            <a:off x="179512" y="1124744"/>
            <a:ext cx="8784976" cy="5534075"/>
          </a:xfrm>
        </p:spPr>
        <p:txBody>
          <a:bodyPr>
            <a:noAutofit/>
          </a:bodyPr>
          <a:lstStyle/>
          <a:p>
            <a:pPr marL="0" indent="0">
              <a:spcAft>
                <a:spcPts val="600"/>
              </a:spcAft>
              <a:buNone/>
            </a:pPr>
            <a:r>
              <a:rPr lang="en-GB" sz="2600" dirty="0" smtClean="0"/>
              <a:t>Offenders identify a community that will contain targets.</a:t>
            </a:r>
          </a:p>
          <a:p>
            <a:pPr marL="0" indent="0">
              <a:spcAft>
                <a:spcPts val="600"/>
              </a:spcAft>
              <a:buNone/>
            </a:pPr>
            <a:r>
              <a:rPr lang="en-GB" sz="2600" dirty="0" smtClean="0"/>
              <a:t>They do this based on areas they know and area attractiveness.</a:t>
            </a:r>
          </a:p>
          <a:p>
            <a:pPr marL="400050" lvl="1" indent="0">
              <a:spcAft>
                <a:spcPts val="600"/>
              </a:spcAft>
              <a:buNone/>
            </a:pPr>
            <a:r>
              <a:rPr lang="en-GB" sz="2600" dirty="0" smtClean="0">
                <a:solidFill>
                  <a:schemeClr val="tx1">
                    <a:lumMod val="50000"/>
                    <a:lumOff val="50000"/>
                  </a:schemeClr>
                </a:solidFill>
              </a:rPr>
              <a:t>Their “awareness space” is built up during their daily routines visiting “anchor </a:t>
            </a:r>
            <a:r>
              <a:rPr lang="en-GB" sz="2600" dirty="0">
                <a:solidFill>
                  <a:schemeClr val="tx1">
                    <a:lumMod val="50000"/>
                    <a:lumOff val="50000"/>
                  </a:schemeClr>
                </a:solidFill>
              </a:rPr>
              <a:t>p</a:t>
            </a:r>
            <a:r>
              <a:rPr lang="en-GB" sz="2600" dirty="0" smtClean="0">
                <a:solidFill>
                  <a:schemeClr val="tx1">
                    <a:lumMod val="50000"/>
                    <a:lumOff val="50000"/>
                  </a:schemeClr>
                </a:solidFill>
              </a:rPr>
              <a:t>oints” associated with work, socialisation and drug buying.</a:t>
            </a:r>
          </a:p>
          <a:p>
            <a:pPr marL="0" indent="0">
              <a:spcAft>
                <a:spcPts val="600"/>
              </a:spcAft>
              <a:buNone/>
            </a:pPr>
            <a:r>
              <a:rPr lang="en-GB" sz="2600" dirty="0" smtClean="0"/>
              <a:t>They then travel to this area by the shortest distance route, searching </a:t>
            </a:r>
            <a:r>
              <a:rPr lang="en-GB" sz="2600" i="1" dirty="0" smtClean="0"/>
              <a:t>as they go </a:t>
            </a:r>
            <a:r>
              <a:rPr lang="en-GB" sz="2600" dirty="0" smtClean="0"/>
              <a:t>for easy targets.</a:t>
            </a:r>
          </a:p>
          <a:p>
            <a:pPr marL="0" indent="0">
              <a:spcAft>
                <a:spcPts val="600"/>
              </a:spcAft>
              <a:buNone/>
            </a:pPr>
            <a:r>
              <a:rPr lang="en-GB" sz="2600" dirty="0" smtClean="0"/>
              <a:t>They take larger risks on  targets, the more desperate their drivers.</a:t>
            </a:r>
          </a:p>
          <a:p>
            <a:pPr marL="0" indent="0">
              <a:spcAft>
                <a:spcPts val="600"/>
              </a:spcAft>
              <a:buNone/>
            </a:pPr>
            <a:r>
              <a:rPr lang="en-GB" sz="2600" dirty="0" smtClean="0"/>
              <a:t>If they don’t find anywhere in a given time, they pick a new area.</a:t>
            </a:r>
          </a:p>
          <a:p>
            <a:pPr marL="0" indent="0">
              <a:buNone/>
            </a:pPr>
            <a:endParaRPr lang="en-GB" dirty="0"/>
          </a:p>
        </p:txBody>
      </p:sp>
    </p:spTree>
    <p:extLst>
      <p:ext uri="{BB962C8B-B14F-4D97-AF65-F5344CB8AC3E}">
        <p14:creationId xmlns:p14="http://schemas.microsoft.com/office/powerpoint/2010/main" xmlns="" val="119907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lstStyle/>
          <a:p>
            <a:pPr algn="r"/>
            <a:r>
              <a:rPr lang="en-GB" sz="4000" dirty="0" smtClean="0"/>
              <a:t>Project Background</a:t>
            </a:r>
            <a:endParaRPr lang="en-GB" dirty="0"/>
          </a:p>
        </p:txBody>
      </p:sp>
      <p:sp>
        <p:nvSpPr>
          <p:cNvPr id="3" name="Content Placeholder 2"/>
          <p:cNvSpPr>
            <a:spLocks noGrp="1"/>
          </p:cNvSpPr>
          <p:nvPr>
            <p:ph idx="1"/>
          </p:nvPr>
        </p:nvSpPr>
        <p:spPr>
          <a:xfrm>
            <a:off x="179512" y="2060848"/>
            <a:ext cx="8712968" cy="4353347"/>
          </a:xfrm>
        </p:spPr>
        <p:txBody>
          <a:bodyPr>
            <a:normAutofit/>
          </a:bodyPr>
          <a:lstStyle/>
          <a:p>
            <a:pPr>
              <a:buFontTx/>
              <a:buNone/>
            </a:pPr>
            <a:r>
              <a:rPr lang="en-GB" sz="2600" dirty="0" smtClean="0"/>
              <a:t>Started as a PhD/MSc Project</a:t>
            </a:r>
          </a:p>
          <a:p>
            <a:pPr marL="444500" lvl="1" indent="0">
              <a:spcAft>
                <a:spcPts val="1200"/>
              </a:spcAft>
              <a:buNone/>
            </a:pPr>
            <a:r>
              <a:rPr lang="en-GB" sz="2600" dirty="0" smtClean="0"/>
              <a:t>“Build and agent-based model which we can use to predict rates of residential burglary”</a:t>
            </a:r>
          </a:p>
          <a:p>
            <a:pPr>
              <a:spcAft>
                <a:spcPts val="1200"/>
              </a:spcAft>
              <a:buFontTx/>
              <a:buNone/>
            </a:pPr>
            <a:r>
              <a:rPr lang="en-GB" sz="2600" dirty="0" smtClean="0"/>
              <a:t>Individual-level (person, household).</a:t>
            </a:r>
          </a:p>
          <a:p>
            <a:pPr>
              <a:spcAft>
                <a:spcPts val="1200"/>
              </a:spcAft>
              <a:buFontTx/>
              <a:buNone/>
            </a:pPr>
            <a:r>
              <a:rPr lang="en-GB" sz="2600" dirty="0" smtClean="0"/>
              <a:t>Predict effects of physical/social changes on burglary.</a:t>
            </a:r>
          </a:p>
          <a:p>
            <a:pPr>
              <a:buFontTx/>
              <a:buNone/>
            </a:pPr>
            <a:r>
              <a:rPr lang="en-GB" sz="2600" dirty="0" smtClean="0"/>
              <a:t>Ongoing relationship with Safer Leeds CDRP</a:t>
            </a:r>
          </a:p>
          <a:p>
            <a:pPr lvl="1">
              <a:buNone/>
            </a:pPr>
            <a:r>
              <a:rPr lang="en-GB" sz="2600" dirty="0" smtClean="0"/>
              <a:t>Provide essential data.</a:t>
            </a:r>
          </a:p>
          <a:p>
            <a:pPr lvl="1">
              <a:buNone/>
            </a:pPr>
            <a:r>
              <a:rPr lang="en-GB" sz="2600" dirty="0" smtClean="0"/>
              <a:t>Expert knowledge supplement criminology theory.</a:t>
            </a:r>
          </a:p>
        </p:txBody>
      </p:sp>
    </p:spTree>
    <p:extLst>
      <p:ext uri="{BB962C8B-B14F-4D97-AF65-F5344CB8AC3E}">
        <p14:creationId xmlns:p14="http://schemas.microsoft.com/office/powerpoint/2010/main" xmlns="" val="4058192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229600" cy="1143000"/>
          </a:xfrm>
        </p:spPr>
        <p:txBody>
          <a:bodyPr/>
          <a:lstStyle/>
          <a:p>
            <a:pPr algn="r"/>
            <a:r>
              <a:rPr lang="en-GB" sz="4000" dirty="0" smtClean="0"/>
              <a:t>Area attractiveness</a:t>
            </a:r>
            <a:endParaRPr lang="en-GB" dirty="0"/>
          </a:p>
        </p:txBody>
      </p:sp>
      <p:sp>
        <p:nvSpPr>
          <p:cNvPr id="3" name="Content Placeholder 2"/>
          <p:cNvSpPr>
            <a:spLocks noGrp="1"/>
          </p:cNvSpPr>
          <p:nvPr>
            <p:ph idx="1"/>
          </p:nvPr>
        </p:nvSpPr>
        <p:spPr>
          <a:xfrm>
            <a:off x="107504" y="2708920"/>
            <a:ext cx="8640960" cy="4021907"/>
          </a:xfrm>
        </p:spPr>
        <p:txBody>
          <a:bodyPr>
            <a:normAutofit/>
          </a:bodyPr>
          <a:lstStyle/>
          <a:p>
            <a:pPr marL="0" indent="0">
              <a:buNone/>
            </a:pPr>
            <a:r>
              <a:rPr lang="en-GB" sz="2600" dirty="0" smtClean="0"/>
              <a:t>Act as “optimal foragers”.</a:t>
            </a:r>
          </a:p>
          <a:p>
            <a:pPr marL="0" indent="0">
              <a:buNone/>
            </a:pPr>
            <a:r>
              <a:rPr lang="en-GB" sz="2600" dirty="0" smtClean="0"/>
              <a:t>Pick a community areas to visit.</a:t>
            </a:r>
          </a:p>
          <a:p>
            <a:pPr marL="0" indent="0">
              <a:buNone/>
            </a:pPr>
            <a:r>
              <a:rPr lang="en-GB" sz="2600" dirty="0" smtClean="0">
                <a:solidFill>
                  <a:schemeClr val="accent1">
                    <a:lumMod val="75000"/>
                  </a:schemeClr>
                </a:solidFill>
              </a:rPr>
              <a:t>Attraction:</a:t>
            </a:r>
          </a:p>
          <a:p>
            <a:pPr marL="400050" lvl="1" indent="0">
              <a:buNone/>
            </a:pPr>
            <a:r>
              <a:rPr lang="en-GB" sz="2600" dirty="0" smtClean="0"/>
              <a:t>Wealth disparity</a:t>
            </a:r>
          </a:p>
          <a:p>
            <a:pPr marL="400050" lvl="1" indent="0">
              <a:buNone/>
            </a:pPr>
            <a:r>
              <a:rPr lang="en-GB" sz="2600" dirty="0" smtClean="0"/>
              <a:t>Nearness to home</a:t>
            </a:r>
          </a:p>
          <a:p>
            <a:pPr marL="400050" lvl="1" indent="0">
              <a:buNone/>
            </a:pPr>
            <a:r>
              <a:rPr lang="en-GB" sz="2600" dirty="0" smtClean="0"/>
              <a:t>Comfort (closeness in socio-economic variable space).</a:t>
            </a:r>
          </a:p>
          <a:p>
            <a:pPr marL="400050" lvl="1" indent="0">
              <a:buNone/>
            </a:pPr>
            <a:r>
              <a:rPr lang="en-GB" sz="2600" dirty="0" smtClean="0"/>
              <a:t>Number of previously successful burglaries in area.</a:t>
            </a:r>
          </a:p>
          <a:p>
            <a:pPr marL="0" indent="0">
              <a:buNone/>
            </a:pPr>
            <a:r>
              <a:rPr lang="en-GB" sz="2600" dirty="0" smtClean="0">
                <a:solidFill>
                  <a:schemeClr val="accent1">
                    <a:lumMod val="75000"/>
                  </a:schemeClr>
                </a:solidFill>
              </a:rPr>
              <a:t>Weights of these are calibrated.</a:t>
            </a:r>
          </a:p>
        </p:txBody>
      </p:sp>
    </p:spTree>
    <p:extLst>
      <p:ext uri="{BB962C8B-B14F-4D97-AF65-F5344CB8AC3E}">
        <p14:creationId xmlns:p14="http://schemas.microsoft.com/office/powerpoint/2010/main" xmlns="" val="1886312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p:spPr>
        <p:txBody>
          <a:bodyPr/>
          <a:lstStyle/>
          <a:p>
            <a:pPr algn="r"/>
            <a:r>
              <a:rPr lang="en-GB" sz="4000" dirty="0" smtClean="0"/>
              <a:t>Route to area</a:t>
            </a:r>
            <a:endParaRPr lang="en-GB" dirty="0"/>
          </a:p>
        </p:txBody>
      </p:sp>
      <p:sp>
        <p:nvSpPr>
          <p:cNvPr id="3" name="Content Placeholder 2"/>
          <p:cNvSpPr>
            <a:spLocks noGrp="1"/>
          </p:cNvSpPr>
          <p:nvPr>
            <p:ph idx="1"/>
          </p:nvPr>
        </p:nvSpPr>
        <p:spPr>
          <a:xfrm>
            <a:off x="179512" y="1916832"/>
            <a:ext cx="8712968" cy="3877891"/>
          </a:xfrm>
        </p:spPr>
        <p:txBody>
          <a:bodyPr>
            <a:normAutofit/>
          </a:bodyPr>
          <a:lstStyle/>
          <a:p>
            <a:pPr marL="0" indent="0">
              <a:spcAft>
                <a:spcPts val="1200"/>
              </a:spcAft>
              <a:buNone/>
            </a:pPr>
            <a:r>
              <a:rPr lang="en-GB" sz="2600" dirty="0" smtClean="0"/>
              <a:t>Shortest on weighted vector network constructed from road map.</a:t>
            </a:r>
          </a:p>
          <a:p>
            <a:pPr marL="0" indent="0">
              <a:spcAft>
                <a:spcPts val="1200"/>
              </a:spcAft>
              <a:buNone/>
            </a:pPr>
            <a:r>
              <a:rPr lang="en-GB" sz="2600" dirty="0" smtClean="0"/>
              <a:t>Different travel options assigned (walk, public, car).</a:t>
            </a:r>
          </a:p>
        </p:txBody>
      </p:sp>
      <p:pic>
        <p:nvPicPr>
          <p:cNvPr id="25602" name="Picture 2" descr="C:\Documents and Settings\geonsm\Desktop\transport_results-for_thesis_crim_paper.PNG"/>
          <p:cNvPicPr>
            <a:picLocks noChangeAspect="1" noChangeArrowheads="1"/>
          </p:cNvPicPr>
          <p:nvPr/>
        </p:nvPicPr>
        <p:blipFill>
          <a:blip r:embed="rId2" cstate="print"/>
          <a:srcRect/>
          <a:stretch>
            <a:fillRect/>
          </a:stretch>
        </p:blipFill>
        <p:spPr bwMode="auto">
          <a:xfrm>
            <a:off x="4716017" y="4077072"/>
            <a:ext cx="4427983" cy="2532267"/>
          </a:xfrm>
          <a:prstGeom prst="rect">
            <a:avLst/>
          </a:prstGeom>
          <a:noFill/>
        </p:spPr>
      </p:pic>
      <p:sp>
        <p:nvSpPr>
          <p:cNvPr id="5" name="Content Placeholder 2"/>
          <p:cNvSpPr txBox="1">
            <a:spLocks/>
          </p:cNvSpPr>
          <p:nvPr/>
        </p:nvSpPr>
        <p:spPr>
          <a:xfrm>
            <a:off x="179512" y="3645024"/>
            <a:ext cx="4824536" cy="321297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1200"/>
              </a:spcAft>
              <a:buClrTx/>
              <a:buSzTx/>
              <a:buFont typeface="Arial" pitchFamily="34" charset="0"/>
              <a:buNone/>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Search on way, then </a:t>
            </a:r>
            <a:r>
              <a:rPr kumimoji="0" lang="en-GB" sz="2600" b="0" i="0" u="none" strike="noStrike" kern="1200" cap="none" spc="0" normalizeH="0" baseline="0" noProof="0" dirty="0" err="1" smtClean="0">
                <a:ln>
                  <a:noFill/>
                </a:ln>
                <a:solidFill>
                  <a:schemeClr val="tx1"/>
                </a:solidFill>
                <a:effectLst/>
                <a:uLnTx/>
                <a:uFillTx/>
                <a:latin typeface="+mn-lt"/>
                <a:ea typeface="+mn-ea"/>
                <a:cs typeface="+mn-cs"/>
              </a:rPr>
              <a:t>bullseye</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 out from a house picked in the community area.</a:t>
            </a:r>
          </a:p>
          <a:p>
            <a:pPr marL="0" marR="0" lvl="0" indent="0" algn="l" defTabSz="914400" rtl="0" eaLnBrk="1" fontAlgn="auto" latinLnBrk="0" hangingPunct="1">
              <a:lnSpc>
                <a:spcPct val="100000"/>
              </a:lnSpc>
              <a:spcBef>
                <a:spcPct val="20000"/>
              </a:spcBef>
              <a:spcAft>
                <a:spcPts val="1200"/>
              </a:spcAft>
              <a:buClrTx/>
              <a:buSzTx/>
              <a:buFont typeface="Arial" pitchFamily="34" charset="0"/>
              <a:buNone/>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Search shape tear-drop if away from home, bulls-eye around home.</a:t>
            </a:r>
            <a:endParaRPr kumimoji="0" lang="en-GB"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734909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122096" cy="1143000"/>
          </a:xfrm>
        </p:spPr>
        <p:txBody>
          <a:bodyPr/>
          <a:lstStyle/>
          <a:p>
            <a:pPr algn="r"/>
            <a:r>
              <a:rPr lang="en-GB" sz="4000" dirty="0" smtClean="0"/>
              <a:t>Target ease</a:t>
            </a:r>
            <a:endParaRPr lang="en-GB" dirty="0"/>
          </a:p>
        </p:txBody>
      </p:sp>
      <p:sp>
        <p:nvSpPr>
          <p:cNvPr id="3" name="Content Placeholder 2"/>
          <p:cNvSpPr>
            <a:spLocks noGrp="1"/>
          </p:cNvSpPr>
          <p:nvPr>
            <p:ph idx="1"/>
          </p:nvPr>
        </p:nvSpPr>
        <p:spPr>
          <a:xfrm>
            <a:off x="0" y="908720"/>
            <a:ext cx="8928992" cy="5949280"/>
          </a:xfrm>
        </p:spPr>
        <p:txBody>
          <a:bodyPr>
            <a:noAutofit/>
          </a:bodyPr>
          <a:lstStyle/>
          <a:p>
            <a:pPr marL="400050" lvl="1" indent="0">
              <a:buNone/>
            </a:pPr>
            <a:r>
              <a:rPr lang="en-GB" sz="2600" dirty="0" smtClean="0"/>
              <a:t>Collective efficacy: </a:t>
            </a:r>
            <a:endParaRPr lang="en-GB" sz="2600" dirty="0"/>
          </a:p>
          <a:p>
            <a:pPr marL="800100" lvl="2" indent="0">
              <a:buNone/>
            </a:pPr>
            <a:r>
              <a:rPr lang="en-GB" dirty="0">
                <a:solidFill>
                  <a:schemeClr val="tx1">
                    <a:lumMod val="50000"/>
                    <a:lumOff val="50000"/>
                  </a:schemeClr>
                </a:solidFill>
              </a:rPr>
              <a:t>C</a:t>
            </a:r>
            <a:r>
              <a:rPr lang="en-GB" dirty="0" smtClean="0">
                <a:solidFill>
                  <a:schemeClr val="tx1">
                    <a:lumMod val="50000"/>
                    <a:lumOff val="50000"/>
                  </a:schemeClr>
                </a:solidFill>
              </a:rPr>
              <a:t>alculated from deprivation and demographic variation.</a:t>
            </a:r>
          </a:p>
          <a:p>
            <a:pPr marL="400050" lvl="1" indent="0">
              <a:buNone/>
            </a:pPr>
            <a:r>
              <a:rPr lang="en-GB" sz="2600" dirty="0" smtClean="0"/>
              <a:t>Traffic volume:</a:t>
            </a:r>
          </a:p>
          <a:p>
            <a:pPr marL="800100" lvl="2" indent="0">
              <a:buNone/>
            </a:pPr>
            <a:r>
              <a:rPr lang="en-GB" dirty="0" smtClean="0">
                <a:solidFill>
                  <a:schemeClr val="tx1">
                    <a:lumMod val="50000"/>
                    <a:lumOff val="50000"/>
                  </a:schemeClr>
                </a:solidFill>
              </a:rPr>
              <a:t>Calculated using traffic estimates and space syntax.</a:t>
            </a:r>
            <a:endParaRPr lang="en-GB" sz="2600" dirty="0" smtClean="0">
              <a:solidFill>
                <a:schemeClr val="tx1">
                  <a:lumMod val="50000"/>
                  <a:lumOff val="50000"/>
                </a:schemeClr>
              </a:solidFill>
            </a:endParaRPr>
          </a:p>
          <a:p>
            <a:pPr marL="400050" lvl="1" indent="0">
              <a:buNone/>
            </a:pPr>
            <a:r>
              <a:rPr lang="en-GB" sz="2600" dirty="0" smtClean="0"/>
              <a:t>Accessibility:</a:t>
            </a:r>
          </a:p>
          <a:p>
            <a:pPr marL="800100" lvl="2" indent="0">
              <a:buNone/>
            </a:pPr>
            <a:r>
              <a:rPr lang="en-GB" dirty="0" smtClean="0">
                <a:solidFill>
                  <a:schemeClr val="tx1">
                    <a:lumMod val="50000"/>
                    <a:lumOff val="50000"/>
                  </a:schemeClr>
                </a:solidFill>
              </a:rPr>
              <a:t>Calculated using property free walls (window/door proxy).</a:t>
            </a:r>
          </a:p>
          <a:p>
            <a:pPr marL="400050" lvl="1" indent="0">
              <a:buNone/>
            </a:pPr>
            <a:r>
              <a:rPr lang="en-GB" sz="2600" dirty="0" smtClean="0"/>
              <a:t>Occupancy likelihood:</a:t>
            </a:r>
            <a:endParaRPr lang="en-GB" sz="2600" dirty="0"/>
          </a:p>
          <a:p>
            <a:pPr marL="800100" lvl="2" indent="0">
              <a:buNone/>
            </a:pPr>
            <a:r>
              <a:rPr lang="en-GB" dirty="0">
                <a:solidFill>
                  <a:schemeClr val="tx1">
                    <a:lumMod val="50000"/>
                    <a:lumOff val="50000"/>
                  </a:schemeClr>
                </a:solidFill>
              </a:rPr>
              <a:t>E</a:t>
            </a:r>
            <a:r>
              <a:rPr lang="en-GB" dirty="0" smtClean="0">
                <a:solidFill>
                  <a:schemeClr val="tx1">
                    <a:lumMod val="50000"/>
                    <a:lumOff val="50000"/>
                  </a:schemeClr>
                </a:solidFill>
              </a:rPr>
              <a:t>stimated from community demographics.</a:t>
            </a:r>
          </a:p>
          <a:p>
            <a:pPr marL="400050" lvl="1" indent="0">
              <a:buNone/>
            </a:pPr>
            <a:r>
              <a:rPr lang="en-GB" sz="2600" dirty="0" smtClean="0"/>
              <a:t>Visibility:</a:t>
            </a:r>
          </a:p>
          <a:p>
            <a:pPr marL="800100" lvl="2" indent="0">
              <a:buNone/>
            </a:pPr>
            <a:r>
              <a:rPr lang="en-GB" dirty="0" smtClean="0">
                <a:solidFill>
                  <a:schemeClr val="tx1">
                    <a:lumMod val="50000"/>
                    <a:lumOff val="50000"/>
                  </a:schemeClr>
                </a:solidFill>
              </a:rPr>
              <a:t>Estimated from garden dimensions and house arrangement.</a:t>
            </a:r>
          </a:p>
          <a:p>
            <a:pPr marL="400050" lvl="1" indent="0">
              <a:buNone/>
            </a:pPr>
            <a:r>
              <a:rPr lang="en-GB" sz="2600" dirty="0" smtClean="0"/>
              <a:t>Security:</a:t>
            </a:r>
          </a:p>
          <a:p>
            <a:pPr marL="800100" lvl="2" indent="0">
              <a:buNone/>
            </a:pPr>
            <a:r>
              <a:rPr lang="en-GB" dirty="0" smtClean="0">
                <a:solidFill>
                  <a:schemeClr val="tx1">
                    <a:lumMod val="50000"/>
                    <a:lumOff val="50000"/>
                  </a:schemeClr>
                </a:solidFill>
              </a:rPr>
              <a:t>Applied manually from stakeholder discussions.</a:t>
            </a:r>
          </a:p>
          <a:p>
            <a:pPr marL="800100" lvl="2" indent="0">
              <a:buNone/>
            </a:pPr>
            <a:endParaRPr lang="en-GB" sz="2000" dirty="0" smtClean="0"/>
          </a:p>
          <a:p>
            <a:pPr marL="0" indent="0">
              <a:buNone/>
            </a:pPr>
            <a:endParaRPr lang="en-GB" dirty="0"/>
          </a:p>
        </p:txBody>
      </p:sp>
    </p:spTree>
    <p:extLst>
      <p:ext uri="{BB962C8B-B14F-4D97-AF65-F5344CB8AC3E}">
        <p14:creationId xmlns:p14="http://schemas.microsoft.com/office/powerpoint/2010/main" xmlns="" val="2815708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1143000"/>
          </a:xfrm>
        </p:spPr>
        <p:txBody>
          <a:bodyPr/>
          <a:lstStyle/>
          <a:p>
            <a:pPr algn="r"/>
            <a:r>
              <a:rPr lang="en-GB" sz="4000" dirty="0" smtClean="0"/>
              <a:t>Target choice</a:t>
            </a:r>
            <a:endParaRPr lang="en-GB" dirty="0"/>
          </a:p>
        </p:txBody>
      </p:sp>
      <p:sp>
        <p:nvSpPr>
          <p:cNvPr id="3" name="Content Placeholder 2"/>
          <p:cNvSpPr>
            <a:spLocks noGrp="1"/>
          </p:cNvSpPr>
          <p:nvPr>
            <p:ph idx="1"/>
          </p:nvPr>
        </p:nvSpPr>
        <p:spPr>
          <a:xfrm>
            <a:off x="179512" y="2348880"/>
            <a:ext cx="8784976" cy="4309939"/>
          </a:xfrm>
        </p:spPr>
        <p:txBody>
          <a:bodyPr>
            <a:normAutofit lnSpcReduction="10000"/>
          </a:bodyPr>
          <a:lstStyle/>
          <a:p>
            <a:pPr marL="0" indent="0">
              <a:spcAft>
                <a:spcPts val="600"/>
              </a:spcAft>
              <a:buNone/>
            </a:pPr>
            <a:r>
              <a:rPr lang="en-GB" sz="2600" dirty="0" smtClean="0"/>
              <a:t>Occupied properties are not burgled.</a:t>
            </a:r>
          </a:p>
          <a:p>
            <a:pPr marL="0" indent="0">
              <a:spcAft>
                <a:spcPts val="600"/>
              </a:spcAft>
              <a:buNone/>
            </a:pPr>
            <a:r>
              <a:rPr lang="en-GB" sz="2600" dirty="0" smtClean="0"/>
              <a:t>Targets probabilistically picked weighted on ease, area attractiveness, and desperation </a:t>
            </a:r>
            <a:r>
              <a:rPr lang="en-GB" sz="2600" dirty="0" smtClean="0">
                <a:solidFill>
                  <a:schemeClr val="tx1">
                    <a:lumMod val="50000"/>
                    <a:lumOff val="50000"/>
                  </a:schemeClr>
                </a:solidFill>
              </a:rPr>
              <a:t>(more desperate burglars worry less about being recognised close to home). </a:t>
            </a:r>
            <a:r>
              <a:rPr lang="en-GB" sz="2600" dirty="0"/>
              <a:t>Some weights calibrated</a:t>
            </a:r>
            <a:r>
              <a:rPr lang="en-GB" sz="2600" dirty="0" smtClean="0"/>
              <a:t>.</a:t>
            </a:r>
            <a:endParaRPr lang="en-GB" sz="2600" dirty="0" smtClean="0">
              <a:solidFill>
                <a:schemeClr val="tx1">
                  <a:lumMod val="50000"/>
                  <a:lumOff val="50000"/>
                </a:schemeClr>
              </a:solidFill>
            </a:endParaRPr>
          </a:p>
          <a:p>
            <a:pPr marL="0" indent="0">
              <a:spcAft>
                <a:spcPts val="600"/>
              </a:spcAft>
              <a:buNone/>
            </a:pPr>
            <a:r>
              <a:rPr lang="en-GB" sz="2600" dirty="0" smtClean="0"/>
              <a:t>All burglaries are successful.</a:t>
            </a:r>
          </a:p>
          <a:p>
            <a:pPr marL="0" indent="0">
              <a:spcAft>
                <a:spcPts val="600"/>
              </a:spcAft>
              <a:buNone/>
            </a:pPr>
            <a:r>
              <a:rPr lang="en-GB" sz="2600" dirty="0" smtClean="0"/>
              <a:t>Burgled properties and their neighbours increase in attractiveness for some period, however, security also rises for some (usually lesser) </a:t>
            </a:r>
            <a:r>
              <a:rPr lang="en-GB" sz="2600" dirty="0"/>
              <a:t>period </a:t>
            </a:r>
            <a:r>
              <a:rPr lang="en-GB" sz="2600" dirty="0">
                <a:solidFill>
                  <a:schemeClr val="tx1">
                    <a:lumMod val="50000"/>
                    <a:lumOff val="50000"/>
                  </a:schemeClr>
                </a:solidFill>
              </a:rPr>
              <a:t>(</a:t>
            </a:r>
            <a:r>
              <a:rPr lang="en-GB" sz="2600" dirty="0" smtClean="0">
                <a:solidFill>
                  <a:schemeClr val="tx1">
                    <a:lumMod val="50000"/>
                    <a:lumOff val="50000"/>
                  </a:schemeClr>
                </a:solidFill>
              </a:rPr>
              <a:t>reflects </a:t>
            </a:r>
            <a:r>
              <a:rPr lang="en-GB" sz="2600" dirty="0">
                <a:solidFill>
                  <a:schemeClr val="tx1">
                    <a:lumMod val="50000"/>
                    <a:lumOff val="50000"/>
                  </a:schemeClr>
                </a:solidFill>
              </a:rPr>
              <a:t>recent findings on repeat victimisation)</a:t>
            </a:r>
            <a:r>
              <a:rPr lang="en-GB" sz="2600" dirty="0"/>
              <a:t>.</a:t>
            </a:r>
          </a:p>
          <a:p>
            <a:pPr marL="0" indent="0">
              <a:buNone/>
            </a:pPr>
            <a:endParaRPr lang="en-GB" dirty="0"/>
          </a:p>
        </p:txBody>
      </p:sp>
    </p:spTree>
    <p:extLst>
      <p:ext uri="{BB962C8B-B14F-4D97-AF65-F5344CB8AC3E}">
        <p14:creationId xmlns:p14="http://schemas.microsoft.com/office/powerpoint/2010/main" xmlns="" val="1425646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1143000"/>
          </a:xfrm>
        </p:spPr>
        <p:txBody>
          <a:bodyPr/>
          <a:lstStyle/>
          <a:p>
            <a:pPr algn="r"/>
            <a:r>
              <a:rPr lang="en-GB" sz="4000" dirty="0" smtClean="0"/>
              <a:t>Model runs</a:t>
            </a:r>
            <a:endParaRPr lang="en-GB" dirty="0"/>
          </a:p>
        </p:txBody>
      </p:sp>
      <p:sp>
        <p:nvSpPr>
          <p:cNvPr id="3" name="Content Placeholder 2"/>
          <p:cNvSpPr>
            <a:spLocks noGrp="1"/>
          </p:cNvSpPr>
          <p:nvPr>
            <p:ph idx="1"/>
          </p:nvPr>
        </p:nvSpPr>
        <p:spPr>
          <a:xfrm>
            <a:off x="107504" y="2132856"/>
            <a:ext cx="8229600" cy="4525963"/>
          </a:xfrm>
        </p:spPr>
        <p:txBody>
          <a:bodyPr>
            <a:normAutofit fontScale="92500"/>
          </a:bodyPr>
          <a:lstStyle/>
          <a:p>
            <a:pPr marL="0" indent="0">
              <a:buNone/>
            </a:pPr>
            <a:r>
              <a:rPr lang="en-GB" sz="2600" dirty="0" smtClean="0"/>
              <a:t>Model runs on minute time steps.</a:t>
            </a:r>
          </a:p>
          <a:p>
            <a:pPr marL="0" indent="0">
              <a:buNone/>
            </a:pPr>
            <a:r>
              <a:rPr lang="en-GB" sz="2600" dirty="0"/>
              <a:t>273 offenders, total population of 30000 households</a:t>
            </a:r>
            <a:endParaRPr lang="en-GB" sz="2600" dirty="0" smtClean="0"/>
          </a:p>
          <a:p>
            <a:pPr marL="0" indent="0">
              <a:buNone/>
            </a:pPr>
            <a:r>
              <a:rPr lang="en-GB" sz="2600" dirty="0" smtClean="0"/>
              <a:t>Model run until some set time (usually we check that the system has reached equilibrium and the pattern of new crimes is </a:t>
            </a:r>
            <a:r>
              <a:rPr lang="en-GB" sz="2600" dirty="0"/>
              <a:t>not varying spatially).</a:t>
            </a:r>
            <a:endParaRPr lang="en-GB" sz="2600" dirty="0" smtClean="0"/>
          </a:p>
          <a:p>
            <a:pPr marL="400050" lvl="1" indent="0">
              <a:buNone/>
            </a:pPr>
            <a:r>
              <a:rPr lang="en-GB" sz="2600" dirty="0" smtClean="0">
                <a:solidFill>
                  <a:schemeClr val="tx1">
                    <a:lumMod val="50000"/>
                    <a:lumOff val="50000"/>
                  </a:schemeClr>
                </a:solidFill>
              </a:rPr>
              <a:t>NB: The model is not a socio-economic model; it does not predict absolute crime numbers, just spatial distribution.</a:t>
            </a:r>
          </a:p>
          <a:p>
            <a:pPr marL="0" indent="0">
              <a:buNone/>
            </a:pPr>
            <a:r>
              <a:rPr lang="en-GB" sz="2600" dirty="0" smtClean="0"/>
              <a:t>Model runs from starting data; no dynamic data.</a:t>
            </a:r>
          </a:p>
          <a:p>
            <a:pPr marL="400050" lvl="1" indent="0">
              <a:buNone/>
            </a:pPr>
            <a:r>
              <a:rPr lang="en-GB" sz="2600" dirty="0" smtClean="0">
                <a:solidFill>
                  <a:schemeClr val="tx1">
                    <a:lumMod val="50000"/>
                    <a:lumOff val="50000"/>
                  </a:schemeClr>
                </a:solidFill>
              </a:rPr>
              <a:t>However, model environment and victim population can be altered during run, in which case run until no change in relative distributions of crime locations.</a:t>
            </a:r>
            <a:endParaRPr lang="en-GB" sz="2600" dirty="0">
              <a:solidFill>
                <a:schemeClr val="tx1">
                  <a:lumMod val="50000"/>
                  <a:lumOff val="50000"/>
                </a:schemeClr>
              </a:solidFill>
            </a:endParaRPr>
          </a:p>
        </p:txBody>
      </p:sp>
    </p:spTree>
    <p:extLst>
      <p:ext uri="{BB962C8B-B14F-4D97-AF65-F5344CB8AC3E}">
        <p14:creationId xmlns:p14="http://schemas.microsoft.com/office/powerpoint/2010/main" xmlns="" val="3965389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1143000"/>
          </a:xfrm>
        </p:spPr>
        <p:txBody>
          <a:bodyPr>
            <a:normAutofit/>
          </a:bodyPr>
          <a:lstStyle/>
          <a:p>
            <a:pPr algn="r"/>
            <a:r>
              <a:rPr lang="en-GB" sz="4000" dirty="0" smtClean="0"/>
              <a:t>Model technology</a:t>
            </a:r>
            <a:endParaRPr lang="en-GB" sz="4000" dirty="0"/>
          </a:p>
        </p:txBody>
      </p:sp>
      <p:sp>
        <p:nvSpPr>
          <p:cNvPr id="3" name="Content Placeholder 2"/>
          <p:cNvSpPr>
            <a:spLocks noGrp="1"/>
          </p:cNvSpPr>
          <p:nvPr>
            <p:ph idx="1"/>
          </p:nvPr>
        </p:nvSpPr>
        <p:spPr>
          <a:xfrm>
            <a:off x="179512" y="2276872"/>
            <a:ext cx="8712968" cy="4453955"/>
          </a:xfrm>
        </p:spPr>
        <p:txBody>
          <a:bodyPr>
            <a:normAutofit/>
          </a:bodyPr>
          <a:lstStyle/>
          <a:p>
            <a:pPr marL="0" indent="0">
              <a:spcAft>
                <a:spcPts val="1200"/>
              </a:spcAft>
              <a:buNone/>
            </a:pPr>
            <a:r>
              <a:rPr lang="en-GB" sz="2600" dirty="0" err="1" smtClean="0"/>
              <a:t>RePast</a:t>
            </a:r>
            <a:r>
              <a:rPr lang="en-GB" sz="2600" dirty="0" smtClean="0"/>
              <a:t> based model.</a:t>
            </a:r>
          </a:p>
          <a:p>
            <a:pPr marL="0" indent="0">
              <a:spcAft>
                <a:spcPts val="1200"/>
              </a:spcAft>
              <a:buNone/>
            </a:pPr>
            <a:r>
              <a:rPr lang="en-GB" sz="2600" dirty="0" smtClean="0"/>
              <a:t>Run multiple (50-100) times for probabilistic and/or parameter sweeps.</a:t>
            </a:r>
          </a:p>
          <a:p>
            <a:pPr marL="0" indent="0">
              <a:buNone/>
            </a:pPr>
            <a:r>
              <a:rPr lang="en-GB" sz="2600" dirty="0" smtClean="0"/>
              <a:t>Run in “lazy parallel” on grid facility (UK e-Science National Grid Service)</a:t>
            </a:r>
          </a:p>
          <a:p>
            <a:pPr marL="400050" lvl="1" indent="0">
              <a:spcAft>
                <a:spcPts val="1200"/>
              </a:spcAft>
              <a:buNone/>
            </a:pPr>
            <a:r>
              <a:rPr lang="en-GB" sz="2600" dirty="0" smtClean="0">
                <a:solidFill>
                  <a:schemeClr val="tx1">
                    <a:lumMod val="50000"/>
                    <a:lumOff val="50000"/>
                  </a:schemeClr>
                </a:solidFill>
              </a:rPr>
              <a:t>i.e. whole model runs on a single processor, with multiple processors running a full model each.</a:t>
            </a:r>
          </a:p>
          <a:p>
            <a:pPr marL="0" indent="0">
              <a:buNone/>
            </a:pPr>
            <a:r>
              <a:rPr lang="en-GB" sz="2600" dirty="0" smtClean="0"/>
              <a:t>Run times: 30 simulated days ~20hrs on a standard desktop.</a:t>
            </a:r>
          </a:p>
          <a:p>
            <a:pPr marL="400050" lvl="1" indent="0">
              <a:buNone/>
            </a:pPr>
            <a:endParaRPr lang="en-GB" dirty="0"/>
          </a:p>
        </p:txBody>
      </p:sp>
    </p:spTree>
    <p:extLst>
      <p:ext uri="{BB962C8B-B14F-4D97-AF65-F5344CB8AC3E}">
        <p14:creationId xmlns:p14="http://schemas.microsoft.com/office/powerpoint/2010/main" xmlns="" val="4021938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229600" cy="1143000"/>
          </a:xfrm>
        </p:spPr>
        <p:txBody>
          <a:bodyPr>
            <a:normAutofit/>
          </a:bodyPr>
          <a:lstStyle/>
          <a:p>
            <a:pPr algn="r"/>
            <a:r>
              <a:rPr lang="en-GB" sz="4000" dirty="0" smtClean="0"/>
              <a:t>Model verification</a:t>
            </a:r>
            <a:endParaRPr lang="en-GB" sz="4000" dirty="0"/>
          </a:p>
        </p:txBody>
      </p:sp>
      <p:sp>
        <p:nvSpPr>
          <p:cNvPr id="3" name="Content Placeholder 2"/>
          <p:cNvSpPr>
            <a:spLocks noGrp="1"/>
          </p:cNvSpPr>
          <p:nvPr>
            <p:ph idx="1"/>
          </p:nvPr>
        </p:nvSpPr>
        <p:spPr>
          <a:xfrm>
            <a:off x="251520" y="2348880"/>
            <a:ext cx="8229600" cy="4021907"/>
          </a:xfrm>
        </p:spPr>
        <p:txBody>
          <a:bodyPr>
            <a:normAutofit/>
          </a:bodyPr>
          <a:lstStyle/>
          <a:p>
            <a:pPr marL="0" indent="0">
              <a:spcAft>
                <a:spcPts val="1200"/>
              </a:spcAft>
              <a:buNone/>
            </a:pPr>
            <a:r>
              <a:rPr lang="en-GB" sz="2600" dirty="0" smtClean="0"/>
              <a:t>Behaviour tested alone where possible and in model within various environments: </a:t>
            </a:r>
          </a:p>
          <a:p>
            <a:pPr marL="400050" lvl="1" indent="0">
              <a:spcAft>
                <a:spcPts val="1200"/>
              </a:spcAft>
              <a:buNone/>
            </a:pPr>
            <a:r>
              <a:rPr lang="en-GB" sz="2600" dirty="0" err="1" smtClean="0"/>
              <a:t>Aspatial</a:t>
            </a:r>
            <a:r>
              <a:rPr lang="en-GB" sz="2600" dirty="0" smtClean="0"/>
              <a:t> environments</a:t>
            </a:r>
          </a:p>
          <a:p>
            <a:pPr marL="400050" lvl="1" indent="0">
              <a:spcAft>
                <a:spcPts val="1200"/>
              </a:spcAft>
              <a:buNone/>
            </a:pPr>
            <a:r>
              <a:rPr lang="en-GB" sz="2600" dirty="0" smtClean="0"/>
              <a:t>Abstract environments</a:t>
            </a:r>
          </a:p>
          <a:p>
            <a:pPr marL="400050" lvl="1" indent="0">
              <a:spcAft>
                <a:spcPts val="1200"/>
              </a:spcAft>
              <a:buNone/>
            </a:pPr>
            <a:r>
              <a:rPr lang="en-GB" sz="2600" dirty="0" smtClean="0"/>
              <a:t>Full environment</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3340576"/>
            <a:ext cx="4612754" cy="3274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37041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1143000"/>
          </a:xfrm>
        </p:spPr>
        <p:txBody>
          <a:bodyPr>
            <a:normAutofit/>
          </a:bodyPr>
          <a:lstStyle/>
          <a:p>
            <a:pPr algn="r"/>
            <a:r>
              <a:rPr lang="en-GB" sz="4000" dirty="0" smtClean="0"/>
              <a:t>Model calibration</a:t>
            </a:r>
            <a:endParaRPr lang="en-GB" sz="4000" dirty="0"/>
          </a:p>
        </p:txBody>
      </p:sp>
      <p:sp>
        <p:nvSpPr>
          <p:cNvPr id="3" name="Content Placeholder 2"/>
          <p:cNvSpPr>
            <a:spLocks noGrp="1"/>
          </p:cNvSpPr>
          <p:nvPr>
            <p:ph idx="1"/>
          </p:nvPr>
        </p:nvSpPr>
        <p:spPr>
          <a:xfrm>
            <a:off x="179512" y="1484784"/>
            <a:ext cx="6624736" cy="5030019"/>
          </a:xfrm>
        </p:spPr>
        <p:txBody>
          <a:bodyPr>
            <a:normAutofit/>
          </a:bodyPr>
          <a:lstStyle/>
          <a:p>
            <a:pPr marL="0" indent="0">
              <a:spcAft>
                <a:spcPts val="1200"/>
              </a:spcAft>
              <a:buNone/>
            </a:pPr>
            <a:r>
              <a:rPr lang="en-GB" sz="2600" dirty="0"/>
              <a:t>We have an intelligent idea of many variables from literature and stakeholders</a:t>
            </a:r>
            <a:r>
              <a:rPr lang="en-GB" sz="2600" dirty="0" smtClean="0"/>
              <a:t>.</a:t>
            </a:r>
          </a:p>
          <a:p>
            <a:pPr marL="0" indent="0">
              <a:spcAft>
                <a:spcPts val="1200"/>
              </a:spcAft>
              <a:buNone/>
            </a:pPr>
            <a:r>
              <a:rPr lang="en-GB" sz="2600" dirty="0" smtClean="0"/>
              <a:t>Calibration of rest by hand to 2001 data, checking against known 2001 crimes.</a:t>
            </a:r>
          </a:p>
          <a:p>
            <a:pPr marL="0" indent="0">
              <a:spcAft>
                <a:spcPts val="1200"/>
              </a:spcAft>
              <a:buNone/>
            </a:pPr>
            <a:r>
              <a:rPr lang="en-GB" sz="2600" dirty="0" smtClean="0"/>
              <a:t>Did try Genetic Algorithm calibration early on, but impractical for full model.</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21161" y="4725144"/>
            <a:ext cx="6222839" cy="2125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8690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1143000"/>
          </a:xfrm>
        </p:spPr>
        <p:txBody>
          <a:bodyPr>
            <a:normAutofit/>
          </a:bodyPr>
          <a:lstStyle/>
          <a:p>
            <a:pPr algn="r"/>
            <a:r>
              <a:rPr lang="en-GB" sz="4000" dirty="0" smtClean="0"/>
              <a:t>Model validation</a:t>
            </a:r>
            <a:endParaRPr lang="en-GB" sz="4000" dirty="0"/>
          </a:p>
        </p:txBody>
      </p:sp>
      <p:sp>
        <p:nvSpPr>
          <p:cNvPr id="3" name="Content Placeholder 2"/>
          <p:cNvSpPr>
            <a:spLocks noGrp="1"/>
          </p:cNvSpPr>
          <p:nvPr>
            <p:ph idx="1"/>
          </p:nvPr>
        </p:nvSpPr>
        <p:spPr>
          <a:xfrm>
            <a:off x="26504" y="1628800"/>
            <a:ext cx="4329472" cy="4896543"/>
          </a:xfrm>
        </p:spPr>
        <p:txBody>
          <a:bodyPr>
            <a:normAutofit fontScale="92500" lnSpcReduction="10000"/>
          </a:bodyPr>
          <a:lstStyle/>
          <a:p>
            <a:pPr marL="0" indent="0">
              <a:buNone/>
            </a:pPr>
            <a:r>
              <a:rPr lang="en-GB" sz="2600" dirty="0" smtClean="0"/>
              <a:t>Results validated against 2004 crime data. </a:t>
            </a:r>
          </a:p>
          <a:p>
            <a:pPr marL="400050" lvl="1" indent="0">
              <a:buNone/>
            </a:pPr>
            <a:r>
              <a:rPr lang="en-GB" sz="2600" dirty="0" smtClean="0">
                <a:solidFill>
                  <a:schemeClr val="tx1">
                    <a:lumMod val="50000"/>
                    <a:lumOff val="50000"/>
                  </a:schemeClr>
                </a:solidFill>
              </a:rPr>
              <a:t>Unfortunately this meant using some 2001 data to initialise off, as the census is 2001 (see current work, later).</a:t>
            </a:r>
          </a:p>
          <a:p>
            <a:pPr marL="0" indent="0">
              <a:buNone/>
            </a:pPr>
            <a:r>
              <a:rPr lang="en-GB" sz="2600" dirty="0" smtClean="0"/>
              <a:t>Utilised multi-scale error statistics to look at both match and change of predictability with scale.</a:t>
            </a:r>
          </a:p>
          <a:p>
            <a:pPr marL="0" indent="0">
              <a:buNone/>
            </a:pPr>
            <a:r>
              <a:rPr lang="en-GB" sz="2600" dirty="0" smtClean="0"/>
              <a:t>Better than equivalent non-local regression models.</a:t>
            </a:r>
            <a:endParaRPr lang="en-GB" sz="2600" dirty="0"/>
          </a:p>
        </p:txBody>
      </p:sp>
      <p:pic>
        <p:nvPicPr>
          <p:cNvPr id="7" name="Picture 6"/>
          <p:cNvPicPr/>
          <p:nvPr/>
        </p:nvPicPr>
        <p:blipFill>
          <a:blip r:embed="rId2" cstate="print"/>
          <a:stretch>
            <a:fillRect/>
          </a:stretch>
        </p:blipFill>
        <p:spPr bwMode="auto">
          <a:xfrm>
            <a:off x="4355976" y="1556792"/>
            <a:ext cx="4788024" cy="5301208"/>
          </a:xfrm>
          <a:prstGeom prst="rect">
            <a:avLst/>
          </a:prstGeom>
          <a:noFill/>
          <a:ln w="9525">
            <a:noFill/>
            <a:miter lim="800000"/>
            <a:headEnd/>
            <a:tailEnd/>
          </a:ln>
        </p:spPr>
      </p:pic>
    </p:spTree>
    <p:extLst>
      <p:ext uri="{BB962C8B-B14F-4D97-AF65-F5344CB8AC3E}">
        <p14:creationId xmlns:p14="http://schemas.microsoft.com/office/powerpoint/2010/main" xmlns="" val="787945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normAutofit/>
          </a:bodyPr>
          <a:lstStyle/>
          <a:p>
            <a:pPr algn="r"/>
            <a:r>
              <a:rPr lang="en-GB" sz="4000" dirty="0" err="1" smtClean="0"/>
              <a:t>Halton</a:t>
            </a:r>
            <a:r>
              <a:rPr lang="en-GB" sz="4000" dirty="0" smtClean="0"/>
              <a:t> Moor</a:t>
            </a:r>
            <a:endParaRPr lang="en-GB" sz="4000" dirty="0"/>
          </a:p>
        </p:txBody>
      </p:sp>
      <p:pic>
        <p:nvPicPr>
          <p:cNvPr id="4" name="Content Placeholder 3" descr="hotspots-easel.png"/>
          <p:cNvPicPr>
            <a:picLocks noGrp="1" noChangeAspect="1"/>
          </p:cNvPicPr>
          <p:nvPr>
            <p:ph idx="1"/>
          </p:nvPr>
        </p:nvPicPr>
        <p:blipFill>
          <a:blip r:embed="rId3" cstate="print"/>
          <a:srcRect l="-14338" r="-14338"/>
          <a:stretch>
            <a:fillRect/>
          </a:stretch>
        </p:blipFill>
        <p:spPr>
          <a:xfrm>
            <a:off x="3200400" y="3170237"/>
            <a:ext cx="6705494" cy="3687763"/>
          </a:xfrm>
        </p:spPr>
      </p:pic>
      <p:sp>
        <p:nvSpPr>
          <p:cNvPr id="7" name="Content Placeholder 2"/>
          <p:cNvSpPr txBox="1">
            <a:spLocks/>
          </p:cNvSpPr>
          <p:nvPr/>
        </p:nvSpPr>
        <p:spPr>
          <a:xfrm>
            <a:off x="179512" y="2708920"/>
            <a:ext cx="3733800" cy="384428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3200" noProof="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100" b="0" i="0" u="none" strike="noStrike" kern="1200" cap="none" spc="0" normalizeH="0" baseline="0" dirty="0" smtClean="0">
                <a:ln>
                  <a:noFill/>
                </a:ln>
                <a:solidFill>
                  <a:schemeClr val="accent1">
                    <a:lumMod val="75000"/>
                  </a:schemeClr>
                </a:solidFill>
                <a:effectLst/>
                <a:uLnTx/>
                <a:uFillTx/>
              </a:rPr>
              <a:t>Why?</a:t>
            </a:r>
          </a:p>
          <a:p>
            <a:pPr marR="0" lvl="0" algn="l" defTabSz="914400" rtl="0" eaLnBrk="1" fontAlgn="auto" latinLnBrk="0" hangingPunct="1">
              <a:lnSpc>
                <a:spcPct val="100000"/>
              </a:lnSpc>
              <a:spcBef>
                <a:spcPct val="20000"/>
              </a:spcBef>
              <a:spcAft>
                <a:spcPts val="0"/>
              </a:spcAft>
              <a:buClrTx/>
              <a:buSzTx/>
              <a:tabLst/>
              <a:defRPr/>
            </a:pPr>
            <a:r>
              <a:rPr lang="en-GB" sz="3100" noProof="0" dirty="0" smtClean="0"/>
              <a:t>Burglar motivation: burglary for </a:t>
            </a:r>
            <a:r>
              <a:rPr lang="en-GB" sz="3100" i="1" noProof="0" dirty="0" smtClean="0"/>
              <a:t>intimidation </a:t>
            </a:r>
            <a:r>
              <a:rPr lang="en-GB" sz="3100" noProof="0" dirty="0" smtClean="0"/>
              <a:t>not financial gain</a:t>
            </a:r>
            <a:endParaRPr lang="en-GB" sz="3100" dirty="0" smtClean="0"/>
          </a:p>
          <a:p>
            <a:pPr marR="0" lvl="0" algn="l" defTabSz="914400" rtl="0" eaLnBrk="1" fontAlgn="auto" latinLnBrk="0" hangingPunct="1">
              <a:lnSpc>
                <a:spcPct val="100000"/>
              </a:lnSpc>
              <a:spcBef>
                <a:spcPct val="20000"/>
              </a:spcBef>
              <a:spcAft>
                <a:spcPts val="0"/>
              </a:spcAft>
              <a:buClrTx/>
              <a:buSzTx/>
              <a:tabLst/>
              <a:defRPr/>
            </a:pPr>
            <a:r>
              <a:rPr kumimoji="0" lang="en-GB" sz="3100" i="0" u="none" strike="noStrike" kern="1200" cap="none" spc="0" normalizeH="0" baseline="0" noProof="0" dirty="0" smtClean="0">
                <a:ln>
                  <a:noFill/>
                </a:ln>
                <a:solidFill>
                  <a:schemeClr val="accent1">
                    <a:lumMod val="75000"/>
                  </a:schemeClr>
                </a:solidFill>
                <a:effectLst/>
                <a:uLnTx/>
                <a:uFillTx/>
              </a:rPr>
              <a:t>Model suggests </a:t>
            </a:r>
            <a:r>
              <a:rPr lang="en-GB" sz="3100" dirty="0" smtClean="0">
                <a:solidFill>
                  <a:schemeClr val="accent1">
                    <a:lumMod val="75000"/>
                  </a:schemeClr>
                </a:solidFill>
              </a:rPr>
              <a:t>where our understanding of burglary system fails.</a:t>
            </a:r>
            <a:endParaRPr kumimoji="0" lang="en-GB" sz="3100" i="0" u="none" strike="noStrike" kern="1200" cap="none" spc="0" normalizeH="0" baseline="0" noProof="0" dirty="0">
              <a:ln>
                <a:noFill/>
              </a:ln>
              <a:solidFill>
                <a:schemeClr val="accent1">
                  <a:lumMod val="75000"/>
                </a:schemeClr>
              </a:solidFill>
              <a:effectLst/>
              <a:uLnTx/>
              <a:uFillTx/>
            </a:endParaRPr>
          </a:p>
        </p:txBody>
      </p:sp>
      <p:sp>
        <p:nvSpPr>
          <p:cNvPr id="3" name="Rectangle 2"/>
          <p:cNvSpPr/>
          <p:nvPr/>
        </p:nvSpPr>
        <p:spPr>
          <a:xfrm>
            <a:off x="181945" y="2462698"/>
            <a:ext cx="7579568" cy="492443"/>
          </a:xfrm>
          <a:prstGeom prst="rect">
            <a:avLst/>
          </a:prstGeom>
        </p:spPr>
        <p:txBody>
          <a:bodyPr wrap="square">
            <a:spAutoFit/>
          </a:bodyPr>
          <a:lstStyle/>
          <a:p>
            <a:pPr marL="342900" lvl="0" indent="-342900">
              <a:spcBef>
                <a:spcPct val="20000"/>
              </a:spcBef>
              <a:defRPr/>
            </a:pPr>
            <a:r>
              <a:rPr lang="en-GB" sz="2600" dirty="0" err="1"/>
              <a:t>Halton</a:t>
            </a:r>
            <a:r>
              <a:rPr lang="en-GB" sz="2600" dirty="0"/>
              <a:t> Moor area  is significantly under-predicted</a:t>
            </a:r>
          </a:p>
        </p:txBody>
      </p:sp>
    </p:spTree>
    <p:extLst>
      <p:ext uri="{BB962C8B-B14F-4D97-AF65-F5344CB8AC3E}">
        <p14:creationId xmlns:p14="http://schemas.microsoft.com/office/powerpoint/2010/main" xmlns="" val="99530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lstStyle/>
          <a:p>
            <a:pPr algn="r"/>
            <a:r>
              <a:rPr lang="en-GB" sz="4000" dirty="0" smtClean="0"/>
              <a:t>Why Model?</a:t>
            </a:r>
            <a:endParaRPr lang="en-GB" dirty="0"/>
          </a:p>
        </p:txBody>
      </p:sp>
      <p:sp>
        <p:nvSpPr>
          <p:cNvPr id="3" name="Content Placeholder 2"/>
          <p:cNvSpPr>
            <a:spLocks noGrp="1"/>
          </p:cNvSpPr>
          <p:nvPr>
            <p:ph idx="1"/>
          </p:nvPr>
        </p:nvSpPr>
        <p:spPr>
          <a:xfrm>
            <a:off x="323528" y="2348880"/>
            <a:ext cx="8568952" cy="4176464"/>
          </a:xfrm>
        </p:spPr>
        <p:txBody>
          <a:bodyPr>
            <a:normAutofit/>
          </a:bodyPr>
          <a:lstStyle/>
          <a:p>
            <a:pPr>
              <a:lnSpc>
                <a:spcPct val="90000"/>
              </a:lnSpc>
              <a:spcAft>
                <a:spcPts val="1200"/>
              </a:spcAft>
              <a:buNone/>
            </a:pPr>
            <a:r>
              <a:rPr lang="en-GB" sz="2600" dirty="0" smtClean="0">
                <a:solidFill>
                  <a:schemeClr val="tx2"/>
                </a:solidFill>
              </a:rPr>
              <a:t>Exploring theory</a:t>
            </a:r>
          </a:p>
          <a:p>
            <a:pPr>
              <a:lnSpc>
                <a:spcPct val="90000"/>
              </a:lnSpc>
              <a:spcAft>
                <a:spcPts val="1200"/>
              </a:spcAft>
              <a:buNone/>
            </a:pPr>
            <a:r>
              <a:rPr lang="en-GB" sz="2600" dirty="0" smtClean="0"/>
              <a:t>	Simulation as a </a:t>
            </a:r>
            <a:r>
              <a:rPr lang="en-GB" sz="2600" i="1" dirty="0" smtClean="0"/>
              <a:t>virtual laboratory</a:t>
            </a:r>
          </a:p>
          <a:p>
            <a:pPr>
              <a:lnSpc>
                <a:spcPct val="90000"/>
              </a:lnSpc>
              <a:spcAft>
                <a:spcPts val="1200"/>
              </a:spcAft>
              <a:buNone/>
            </a:pPr>
            <a:endParaRPr lang="en-GB" sz="2600" i="1" dirty="0" smtClean="0"/>
          </a:p>
          <a:p>
            <a:pPr>
              <a:lnSpc>
                <a:spcPct val="90000"/>
              </a:lnSpc>
              <a:spcAft>
                <a:spcPts val="1200"/>
              </a:spcAft>
              <a:buNone/>
            </a:pPr>
            <a:r>
              <a:rPr lang="en-GB" sz="2600" dirty="0" smtClean="0">
                <a:solidFill>
                  <a:schemeClr val="tx2"/>
                </a:solidFill>
              </a:rPr>
              <a:t>Making predictions</a:t>
            </a:r>
          </a:p>
          <a:p>
            <a:pPr lvl="1">
              <a:lnSpc>
                <a:spcPct val="90000"/>
              </a:lnSpc>
              <a:buNone/>
            </a:pPr>
            <a:r>
              <a:rPr lang="en-GB" dirty="0" smtClean="0"/>
              <a:t>Forecasting social / environmental change</a:t>
            </a:r>
          </a:p>
        </p:txBody>
      </p:sp>
    </p:spTree>
    <p:extLst>
      <p:ext uri="{BB962C8B-B14F-4D97-AF65-F5344CB8AC3E}">
        <p14:creationId xmlns:p14="http://schemas.microsoft.com/office/powerpoint/2010/main" xmlns="" val="4058192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normAutofit/>
          </a:bodyPr>
          <a:lstStyle/>
          <a:p>
            <a:pPr algn="r"/>
            <a:r>
              <a:rPr lang="en-GB" sz="4000" dirty="0" smtClean="0"/>
              <a:t>Predictions</a:t>
            </a:r>
            <a:endParaRPr lang="en-GB" sz="4000" dirty="0"/>
          </a:p>
        </p:txBody>
      </p:sp>
      <p:pic>
        <p:nvPicPr>
          <p:cNvPr id="4" name="Picture 3" descr="gipton_seacroft.png"/>
          <p:cNvPicPr>
            <a:picLocks noChangeAspect="1"/>
          </p:cNvPicPr>
          <p:nvPr/>
        </p:nvPicPr>
        <p:blipFill>
          <a:blip r:embed="rId3" cstate="print"/>
          <a:stretch>
            <a:fillRect/>
          </a:stretch>
        </p:blipFill>
        <p:spPr>
          <a:xfrm>
            <a:off x="4182905" y="3284985"/>
            <a:ext cx="4884895" cy="3115816"/>
          </a:xfrm>
          <a:prstGeom prst="rect">
            <a:avLst/>
          </a:prstGeom>
        </p:spPr>
      </p:pic>
      <p:sp>
        <p:nvSpPr>
          <p:cNvPr id="6" name="Content Placeholder 5"/>
          <p:cNvSpPr>
            <a:spLocks noGrp="1"/>
          </p:cNvSpPr>
          <p:nvPr>
            <p:ph idx="1"/>
          </p:nvPr>
        </p:nvSpPr>
        <p:spPr>
          <a:xfrm>
            <a:off x="228600" y="1600201"/>
            <a:ext cx="8663880" cy="1828800"/>
          </a:xfrm>
        </p:spPr>
        <p:txBody>
          <a:bodyPr>
            <a:normAutofit/>
          </a:bodyPr>
          <a:lstStyle/>
          <a:p>
            <a:pPr>
              <a:buNone/>
            </a:pPr>
            <a:r>
              <a:rPr lang="en-GB" sz="2600" dirty="0" smtClean="0"/>
              <a:t>Regeneration work started on two sites: </a:t>
            </a:r>
            <a:r>
              <a:rPr lang="en-GB" sz="2600" dirty="0" err="1" smtClean="0"/>
              <a:t>Gipton</a:t>
            </a:r>
            <a:r>
              <a:rPr lang="en-GB" sz="2600" dirty="0" smtClean="0"/>
              <a:t> and </a:t>
            </a:r>
            <a:r>
              <a:rPr lang="en-GB" sz="2600" dirty="0" err="1" smtClean="0"/>
              <a:t>S.Seacroft</a:t>
            </a:r>
            <a:r>
              <a:rPr lang="en-GB" sz="2600" dirty="0" smtClean="0"/>
              <a:t>.</a:t>
            </a:r>
          </a:p>
          <a:p>
            <a:pPr>
              <a:buNone/>
            </a:pPr>
            <a:r>
              <a:rPr lang="en-GB" sz="2600" dirty="0" smtClean="0"/>
              <a:t>Ran three scenarios:</a:t>
            </a:r>
          </a:p>
        </p:txBody>
      </p:sp>
      <p:sp>
        <p:nvSpPr>
          <p:cNvPr id="7" name="Content Placeholder 5"/>
          <p:cNvSpPr txBox="1">
            <a:spLocks/>
          </p:cNvSpPr>
          <p:nvPr/>
        </p:nvSpPr>
        <p:spPr>
          <a:xfrm>
            <a:off x="228600" y="2708920"/>
            <a:ext cx="3962400" cy="376808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r>
              <a:rPr kumimoji="0" lang="en-GB" sz="2600" b="0" u="none" strike="noStrike" kern="1200" cap="none" spc="0" normalizeH="0" baseline="0" noProof="0" dirty="0" smtClean="0">
                <a:ln>
                  <a:noFill/>
                </a:ln>
                <a:solidFill>
                  <a:schemeClr val="accent1">
                    <a:lumMod val="75000"/>
                  </a:schemeClr>
                </a:solidFill>
                <a:effectLst/>
                <a:uLnTx/>
                <a:uFillTx/>
                <a:latin typeface="+mn-lt"/>
                <a:ea typeface="+mn-ea"/>
                <a:cs typeface="+mn-cs"/>
              </a:rPr>
              <a:t>Optimistic: </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new community is cohesive.</a:t>
            </a:r>
          </a:p>
          <a:p>
            <a:pPr marR="0" lvl="0" algn="l" defTabSz="914400" rtl="0" eaLnBrk="1" fontAlgn="auto" latinLnBrk="0" hangingPunct="1">
              <a:lnSpc>
                <a:spcPct val="100000"/>
              </a:lnSpc>
              <a:spcBef>
                <a:spcPct val="20000"/>
              </a:spcBef>
              <a:spcAft>
                <a:spcPts val="0"/>
              </a:spcAft>
              <a:buClrTx/>
              <a:buSzTx/>
              <a:tabLst/>
              <a:defRPr/>
            </a:pPr>
            <a:r>
              <a:rPr kumimoji="0" lang="en-GB" sz="2600" b="0" u="none" strike="noStrike" kern="1200" cap="none" spc="0" normalizeH="0" baseline="0" noProof="0" dirty="0" smtClean="0">
                <a:ln>
                  <a:noFill/>
                </a:ln>
                <a:solidFill>
                  <a:schemeClr val="accent1">
                    <a:lumMod val="75000"/>
                  </a:schemeClr>
                </a:solidFill>
                <a:effectLst/>
                <a:uLnTx/>
                <a:uFillTx/>
                <a:latin typeface="+mn-lt"/>
                <a:ea typeface="+mn-ea"/>
                <a:cs typeface="+mn-cs"/>
              </a:rPr>
              <a:t>Pessimistic: </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new community is disturbed.</a:t>
            </a:r>
          </a:p>
          <a:p>
            <a:pPr marR="0" lvl="0" algn="l" defTabSz="914400" rtl="0" eaLnBrk="1" fontAlgn="auto" latinLnBrk="0" hangingPunct="1">
              <a:lnSpc>
                <a:spcPct val="100000"/>
              </a:lnSpc>
              <a:spcBef>
                <a:spcPct val="20000"/>
              </a:spcBef>
              <a:spcAft>
                <a:spcPts val="0"/>
              </a:spcAft>
              <a:buClrTx/>
              <a:buSzTx/>
              <a:tabLst/>
              <a:defRPr/>
            </a:pPr>
            <a:r>
              <a:rPr kumimoji="0" lang="en-GB" sz="2600" b="0" u="none" strike="noStrike" kern="1200" cap="none" spc="0" normalizeH="0" baseline="0" noProof="0" dirty="0" smtClean="0">
                <a:ln>
                  <a:noFill/>
                </a:ln>
                <a:solidFill>
                  <a:schemeClr val="accent1">
                    <a:lumMod val="75000"/>
                  </a:schemeClr>
                </a:solidFill>
                <a:effectLst/>
                <a:uLnTx/>
                <a:uFillTx/>
                <a:latin typeface="+mn-lt"/>
                <a:ea typeface="+mn-ea"/>
                <a:cs typeface="+mn-cs"/>
              </a:rPr>
              <a:t>Cheap buildings: </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community is cohesive but buildings are poorly designed.</a:t>
            </a:r>
            <a:endParaRPr kumimoji="0" lang="en-GB"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434826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229600" cy="1143000"/>
          </a:xfrm>
        </p:spPr>
        <p:txBody>
          <a:bodyPr>
            <a:normAutofit/>
          </a:bodyPr>
          <a:lstStyle/>
          <a:p>
            <a:pPr algn="r"/>
            <a:r>
              <a:rPr lang="en-GB" sz="4000" dirty="0" smtClean="0"/>
              <a:t>Results</a:t>
            </a:r>
            <a:endParaRPr lang="en-GB" sz="4000" dirty="0"/>
          </a:p>
        </p:txBody>
      </p:sp>
      <p:sp>
        <p:nvSpPr>
          <p:cNvPr id="5" name="Content Placeholder 2"/>
          <p:cNvSpPr txBox="1">
            <a:spLocks/>
          </p:cNvSpPr>
          <p:nvPr/>
        </p:nvSpPr>
        <p:spPr>
          <a:xfrm>
            <a:off x="152400" y="2204864"/>
            <a:ext cx="4114800" cy="5034137"/>
          </a:xfrm>
          <a:prstGeom prst="rect">
            <a:avLst/>
          </a:prstGeom>
        </p:spPr>
        <p:txBody>
          <a:bodyPr vert="horz" lIns="91440" tIns="45720" rIns="91440" bIns="45720" rtlCol="0">
            <a:normAutofit/>
          </a:bodyPr>
          <a:lstStyle/>
          <a:p>
            <a:pPr marL="342900" indent="-342900">
              <a:spcBef>
                <a:spcPct val="20000"/>
              </a:spcBef>
              <a:defRPr/>
            </a:pPr>
            <a:r>
              <a:rPr lang="en-GB" sz="2600" dirty="0">
                <a:solidFill>
                  <a:schemeClr val="accent1">
                    <a:lumMod val="75000"/>
                  </a:schemeClr>
                </a:solidFill>
              </a:rPr>
              <a:t>Optimistic: </a:t>
            </a:r>
            <a:r>
              <a:rPr lang="en-GB" sz="2600" dirty="0"/>
              <a:t>no crime in new community but some in surrounding </a:t>
            </a:r>
            <a:r>
              <a:rPr lang="en-GB" sz="2600" dirty="0" smtClean="0"/>
              <a:t>areas.</a:t>
            </a:r>
            <a:endParaRPr lang="en-GB" sz="26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600" b="0"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600" b="0" i="0" u="none" strike="noStrike" kern="1200" cap="none" spc="0" normalizeH="0" baseline="0" noProof="0" dirty="0" smtClean="0">
                <a:ln>
                  <a:noFill/>
                </a:ln>
                <a:solidFill>
                  <a:schemeClr val="accent1">
                    <a:lumMod val="75000"/>
                  </a:schemeClr>
                </a:solidFill>
                <a:effectLst/>
                <a:uLnTx/>
                <a:uFillTx/>
              </a:rPr>
              <a:t>Pessimistic: </a:t>
            </a:r>
            <a:r>
              <a:rPr kumimoji="0" lang="en-GB" sz="2600" b="0" i="0" u="none" strike="noStrike" kern="1200" cap="none" spc="0" normalizeH="0" baseline="0" noProof="0" dirty="0" smtClean="0">
                <a:ln>
                  <a:noFill/>
                </a:ln>
                <a:solidFill>
                  <a:schemeClr val="tx1"/>
                </a:solidFill>
                <a:effectLst/>
                <a:uLnTx/>
                <a:uFillTx/>
              </a:rPr>
              <a:t>some crime in new community.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600" b="0"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600" dirty="0" smtClean="0">
                <a:solidFill>
                  <a:schemeClr val="accent1">
                    <a:lumMod val="75000"/>
                  </a:schemeClr>
                </a:solidFill>
              </a:rPr>
              <a:t>Cheap buildings: </a:t>
            </a:r>
            <a:r>
              <a:rPr lang="en-GB" sz="2600" dirty="0" smtClean="0"/>
              <a:t>new area is overrun with crime</a:t>
            </a:r>
            <a:r>
              <a:rPr lang="en-GB" sz="3200" dirty="0"/>
              <a:t>.</a:t>
            </a:r>
            <a:endParaRPr lang="en-GB" sz="2600" dirty="0" smtClean="0"/>
          </a:p>
        </p:txBody>
      </p:sp>
      <p:pic>
        <p:nvPicPr>
          <p:cNvPr id="6" name="Picture 5" descr="gs3_gipton_comparisons2.png"/>
          <p:cNvPicPr>
            <a:picLocks noChangeAspect="1"/>
          </p:cNvPicPr>
          <p:nvPr/>
        </p:nvPicPr>
        <p:blipFill>
          <a:blip r:embed="rId3" cstate="print"/>
          <a:stretch>
            <a:fillRect/>
          </a:stretch>
        </p:blipFill>
        <p:spPr>
          <a:xfrm>
            <a:off x="4191000" y="1828800"/>
            <a:ext cx="4953000" cy="4601497"/>
          </a:xfrm>
          <a:prstGeom prst="rect">
            <a:avLst/>
          </a:prstGeom>
        </p:spPr>
      </p:pic>
    </p:spTree>
    <p:extLst>
      <p:ext uri="{BB962C8B-B14F-4D97-AF65-F5344CB8AC3E}">
        <p14:creationId xmlns:p14="http://schemas.microsoft.com/office/powerpoint/2010/main" xmlns="" val="472385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57062" y="116632"/>
            <a:ext cx="4984495"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79512" y="188640"/>
            <a:ext cx="8229600" cy="1143000"/>
          </a:xfrm>
        </p:spPr>
        <p:txBody>
          <a:bodyPr>
            <a:normAutofit/>
          </a:bodyPr>
          <a:lstStyle/>
          <a:p>
            <a:pPr algn="l"/>
            <a:r>
              <a:rPr lang="en-GB" sz="4000" dirty="0" smtClean="0"/>
              <a:t>Model validation II</a:t>
            </a:r>
            <a:endParaRPr lang="en-GB" sz="4000" dirty="0"/>
          </a:p>
        </p:txBody>
      </p:sp>
      <p:sp>
        <p:nvSpPr>
          <p:cNvPr id="3" name="Content Placeholder 2"/>
          <p:cNvSpPr>
            <a:spLocks noGrp="1"/>
          </p:cNvSpPr>
          <p:nvPr>
            <p:ph idx="1"/>
          </p:nvPr>
        </p:nvSpPr>
        <p:spPr>
          <a:xfrm>
            <a:off x="34820" y="2780928"/>
            <a:ext cx="9109179" cy="4055843"/>
          </a:xfrm>
        </p:spPr>
        <p:txBody>
          <a:bodyPr>
            <a:normAutofit fontScale="92500" lnSpcReduction="20000"/>
          </a:bodyPr>
          <a:lstStyle/>
          <a:p>
            <a:endParaRPr lang="en-GB" sz="2600" dirty="0" smtClean="0"/>
          </a:p>
          <a:p>
            <a:pPr marL="0" indent="0">
              <a:spcAft>
                <a:spcPts val="600"/>
              </a:spcAft>
              <a:buNone/>
            </a:pPr>
            <a:r>
              <a:rPr lang="en-GB" sz="2600" dirty="0" smtClean="0"/>
              <a:t>Flows between square areas </a:t>
            </a:r>
            <a:r>
              <a:rPr lang="en-GB" sz="2600" dirty="0" smtClean="0">
                <a:solidFill>
                  <a:schemeClr val="tx1">
                    <a:lumMod val="50000"/>
                    <a:lumOff val="50000"/>
                  </a:schemeClr>
                </a:solidFill>
              </a:rPr>
              <a:t>(0.42km</a:t>
            </a:r>
            <a:r>
              <a:rPr lang="en-GB" sz="2600" baseline="30000" dirty="0" smtClean="0">
                <a:solidFill>
                  <a:schemeClr val="tx1">
                    <a:lumMod val="50000"/>
                    <a:lumOff val="50000"/>
                  </a:schemeClr>
                </a:solidFill>
              </a:rPr>
              <a:t>2</a:t>
            </a:r>
            <a:r>
              <a:rPr lang="en-GB" sz="2600" dirty="0" smtClean="0">
                <a:solidFill>
                  <a:schemeClr val="tx1">
                    <a:lumMod val="50000"/>
                    <a:lumOff val="50000"/>
                  </a:schemeClr>
                </a:solidFill>
              </a:rPr>
              <a:t>: mean census area sizes) </a:t>
            </a:r>
            <a:r>
              <a:rPr lang="en-GB" sz="2600" dirty="0" smtClean="0"/>
              <a:t>gives R</a:t>
            </a:r>
            <a:r>
              <a:rPr lang="en-GB" sz="2600" baseline="30000" dirty="0" smtClean="0"/>
              <a:t>2</a:t>
            </a:r>
            <a:r>
              <a:rPr lang="en-GB" sz="2600" dirty="0" smtClean="0"/>
              <a:t> of 0.3 between observed and simulated flows.</a:t>
            </a:r>
          </a:p>
          <a:p>
            <a:pPr marL="0" indent="0">
              <a:buNone/>
            </a:pPr>
            <a:r>
              <a:rPr lang="en-GB" sz="2600" dirty="0" smtClean="0"/>
              <a:t>Generally, agents travel further than real criminals.</a:t>
            </a:r>
            <a:endParaRPr lang="en-GB" sz="2600" dirty="0"/>
          </a:p>
          <a:p>
            <a:pPr marL="0" indent="0">
              <a:buNone/>
            </a:pPr>
            <a:endParaRPr lang="en-GB" sz="2600" dirty="0" smtClean="0"/>
          </a:p>
          <a:p>
            <a:pPr marL="0" indent="0">
              <a:buNone/>
            </a:pPr>
            <a:r>
              <a:rPr lang="en-GB" sz="2600" dirty="0" smtClean="0"/>
              <a:t>The good match to aggregate crime levels, but poorer individual links suggests area attraction important, but with </a:t>
            </a:r>
            <a:r>
              <a:rPr lang="en-GB" sz="2600" dirty="0" err="1" smtClean="0"/>
              <a:t>equifinality</a:t>
            </a:r>
            <a:r>
              <a:rPr lang="en-GB" sz="2600" dirty="0" smtClean="0"/>
              <a:t>/</a:t>
            </a:r>
            <a:r>
              <a:rPr lang="en-GB" sz="2600" dirty="0" err="1" smtClean="0"/>
              <a:t>identifiability</a:t>
            </a:r>
            <a:r>
              <a:rPr lang="en-GB" sz="2600" dirty="0" smtClean="0"/>
              <a:t> issues for detailed understanding.</a:t>
            </a:r>
          </a:p>
          <a:p>
            <a:pPr marL="0" indent="0">
              <a:buNone/>
            </a:pPr>
            <a:endParaRPr lang="en-GB" sz="2600" dirty="0"/>
          </a:p>
          <a:p>
            <a:pPr marL="0" indent="0">
              <a:buNone/>
            </a:pPr>
            <a:r>
              <a:rPr lang="en-GB" sz="2600" dirty="0" smtClean="0"/>
              <a:t>Indicates that individual-level models and statistics of individual actions are important for exploring causes. </a:t>
            </a:r>
            <a:endParaRPr lang="en-GB" sz="26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xmlns="" val="2538992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229600" cy="1143000"/>
          </a:xfrm>
        </p:spPr>
        <p:txBody>
          <a:bodyPr>
            <a:normAutofit/>
          </a:bodyPr>
          <a:lstStyle/>
          <a:p>
            <a:pPr algn="r"/>
            <a:r>
              <a:rPr lang="en-GB" sz="4000" dirty="0" smtClean="0"/>
              <a:t>Other issues</a:t>
            </a:r>
            <a:endParaRPr lang="en-GB" sz="4000" dirty="0"/>
          </a:p>
        </p:txBody>
      </p:sp>
      <p:sp>
        <p:nvSpPr>
          <p:cNvPr id="3" name="Content Placeholder 2"/>
          <p:cNvSpPr>
            <a:spLocks noGrp="1"/>
          </p:cNvSpPr>
          <p:nvPr>
            <p:ph idx="1"/>
          </p:nvPr>
        </p:nvSpPr>
        <p:spPr>
          <a:xfrm>
            <a:off x="251520" y="2348880"/>
            <a:ext cx="8229600" cy="4237931"/>
          </a:xfrm>
        </p:spPr>
        <p:txBody>
          <a:bodyPr>
            <a:normAutofit/>
          </a:bodyPr>
          <a:lstStyle/>
          <a:p>
            <a:pPr marL="0" indent="0">
              <a:buNone/>
            </a:pPr>
            <a:r>
              <a:rPr lang="en-GB" sz="2600" dirty="0" smtClean="0"/>
              <a:t>No prediction of crime numbers.</a:t>
            </a:r>
          </a:p>
          <a:p>
            <a:pPr marL="0" indent="0">
              <a:buNone/>
            </a:pPr>
            <a:r>
              <a:rPr lang="en-GB" sz="2600" dirty="0" smtClean="0"/>
              <a:t>Socialisation and drug dealers randomly allocated.</a:t>
            </a:r>
          </a:p>
          <a:p>
            <a:pPr marL="0" indent="0">
              <a:buNone/>
            </a:pPr>
            <a:r>
              <a:rPr lang="en-GB" sz="2600" dirty="0" smtClean="0"/>
              <a:t>Wealth elements educated guesses, especially returns from burglary.</a:t>
            </a:r>
          </a:p>
          <a:p>
            <a:pPr marL="0" indent="0">
              <a:buNone/>
            </a:pPr>
            <a:r>
              <a:rPr lang="en-GB" sz="2600" dirty="0" smtClean="0"/>
              <a:t>No social interaction/knowledge transfer or collaboration.</a:t>
            </a:r>
          </a:p>
          <a:p>
            <a:pPr marL="0" indent="0">
              <a:buNone/>
            </a:pPr>
            <a:r>
              <a:rPr lang="en-GB" sz="2600" dirty="0" smtClean="0"/>
              <a:t>No reaction to opportunities if not searching for a target already.</a:t>
            </a:r>
          </a:p>
          <a:p>
            <a:pPr marL="0" indent="0">
              <a:buNone/>
            </a:pPr>
            <a:r>
              <a:rPr lang="en-GB" sz="2600" dirty="0" smtClean="0"/>
              <a:t>Data can be critical </a:t>
            </a:r>
            <a:r>
              <a:rPr lang="en-GB" sz="2600" dirty="0" smtClean="0">
                <a:solidFill>
                  <a:schemeClr val="tx1">
                    <a:lumMod val="50000"/>
                    <a:lumOff val="50000"/>
                  </a:schemeClr>
                </a:solidFill>
              </a:rPr>
              <a:t>(e.g. drug dealers Vancouver)</a:t>
            </a:r>
            <a:r>
              <a:rPr lang="en-GB" sz="2600" dirty="0" smtClean="0"/>
              <a:t>.</a:t>
            </a:r>
            <a:endParaRPr lang="en-GB" sz="2600" dirty="0"/>
          </a:p>
        </p:txBody>
      </p:sp>
    </p:spTree>
    <p:extLst>
      <p:ext uri="{BB962C8B-B14F-4D97-AF65-F5344CB8AC3E}">
        <p14:creationId xmlns:p14="http://schemas.microsoft.com/office/powerpoint/2010/main" xmlns="" val="1452544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229600" cy="1143000"/>
          </a:xfrm>
        </p:spPr>
        <p:txBody>
          <a:bodyPr>
            <a:normAutofit/>
          </a:bodyPr>
          <a:lstStyle/>
          <a:p>
            <a:pPr algn="r"/>
            <a:r>
              <a:rPr lang="en-GB" sz="4000" dirty="0" smtClean="0"/>
              <a:t>Current work</a:t>
            </a:r>
            <a:endParaRPr lang="en-GB" sz="4000" dirty="0"/>
          </a:p>
        </p:txBody>
      </p:sp>
      <p:sp>
        <p:nvSpPr>
          <p:cNvPr id="3" name="Content Placeholder 2"/>
          <p:cNvSpPr>
            <a:spLocks noGrp="1"/>
          </p:cNvSpPr>
          <p:nvPr>
            <p:ph idx="1"/>
          </p:nvPr>
        </p:nvSpPr>
        <p:spPr>
          <a:xfrm>
            <a:off x="107504" y="764704"/>
            <a:ext cx="8928992" cy="5904656"/>
          </a:xfrm>
        </p:spPr>
        <p:txBody>
          <a:bodyPr>
            <a:noAutofit/>
          </a:bodyPr>
          <a:lstStyle/>
          <a:p>
            <a:pPr marL="0" indent="0">
              <a:buNone/>
            </a:pPr>
            <a:endParaRPr lang="en-GB" sz="2200" dirty="0" smtClean="0"/>
          </a:p>
          <a:p>
            <a:pPr marL="0" indent="0">
              <a:buNone/>
            </a:pPr>
            <a:r>
              <a:rPr lang="en-GB" sz="2200" dirty="0" smtClean="0"/>
              <a:t>Victim microsimulation, wealth, and  population roll-forward from census years </a:t>
            </a:r>
            <a:r>
              <a:rPr lang="en-GB" sz="2200" dirty="0" smtClean="0">
                <a:solidFill>
                  <a:schemeClr val="tx1">
                    <a:lumMod val="50000"/>
                    <a:lumOff val="50000"/>
                  </a:schemeClr>
                </a:solidFill>
              </a:rPr>
              <a:t>(using separate microsimulation and roll-forward projects available under the National e-Infrastructure of Social Simulation (NeISS) programme)</a:t>
            </a:r>
          </a:p>
          <a:p>
            <a:pPr marL="400050" lvl="1" indent="0">
              <a:buNone/>
            </a:pPr>
            <a:r>
              <a:rPr lang="en-GB" sz="2200" dirty="0"/>
              <a:t>D</a:t>
            </a:r>
            <a:r>
              <a:rPr lang="en-GB" sz="2200" dirty="0" smtClean="0"/>
              <a:t>oes make a slight change to crime, suggesting it is important to get right.</a:t>
            </a:r>
          </a:p>
          <a:p>
            <a:pPr marL="400050" lvl="1" indent="0">
              <a:spcAft>
                <a:spcPts val="1200"/>
              </a:spcAft>
              <a:buNone/>
            </a:pPr>
            <a:r>
              <a:rPr lang="en-GB" sz="2200" dirty="0" smtClean="0"/>
              <a:t>Means wealth disparities and demographics of victims easier to look at </a:t>
            </a:r>
            <a:r>
              <a:rPr lang="en-GB" sz="2200" dirty="0" smtClean="0">
                <a:solidFill>
                  <a:schemeClr val="tx1">
                    <a:lumMod val="50000"/>
                    <a:lumOff val="50000"/>
                  </a:schemeClr>
                </a:solidFill>
              </a:rPr>
              <a:t>(e.g. unemployed seem to be victimised most, despite higher occupation rates, because they live in attractive communities)</a:t>
            </a:r>
            <a:r>
              <a:rPr lang="en-GB" sz="2200" dirty="0" smtClean="0"/>
              <a:t>.</a:t>
            </a:r>
          </a:p>
          <a:p>
            <a:pPr marL="0" indent="0">
              <a:buNone/>
            </a:pPr>
            <a:r>
              <a:rPr lang="en-GB" sz="2200" dirty="0" smtClean="0"/>
              <a:t>Distinction of offender types – hopefully improve opportunistic local crimes.</a:t>
            </a:r>
          </a:p>
          <a:p>
            <a:pPr marL="400050" lvl="1" indent="0">
              <a:spcAft>
                <a:spcPts val="1200"/>
              </a:spcAft>
              <a:buNone/>
            </a:pPr>
            <a:r>
              <a:rPr lang="en-GB" sz="2200" dirty="0" smtClean="0">
                <a:solidFill>
                  <a:schemeClr val="tx1">
                    <a:lumMod val="50000"/>
                    <a:lumOff val="50000"/>
                  </a:schemeClr>
                </a:solidFill>
              </a:rPr>
              <a:t>[Professional (fully planned); Journeyman (as in model); Novice (opportunistic)+ Repeat offenders need better modelling]</a:t>
            </a:r>
          </a:p>
          <a:p>
            <a:pPr marL="0" indent="0">
              <a:buNone/>
            </a:pPr>
            <a:r>
              <a:rPr lang="en-GB" sz="2200" dirty="0" smtClean="0"/>
              <a:t>Opening the </a:t>
            </a:r>
            <a:r>
              <a:rPr lang="en-GB" sz="2200" dirty="0" err="1" smtClean="0"/>
              <a:t>NeISS</a:t>
            </a:r>
            <a:r>
              <a:rPr lang="en-GB" sz="2200" dirty="0" smtClean="0"/>
              <a:t> connected model for stakeholder use, so it can be run on other areas of the country and elsewhere.</a:t>
            </a:r>
            <a:endParaRPr lang="en-GB" sz="2200" dirty="0"/>
          </a:p>
        </p:txBody>
      </p:sp>
    </p:spTree>
    <p:extLst>
      <p:ext uri="{BB962C8B-B14F-4D97-AF65-F5344CB8AC3E}">
        <p14:creationId xmlns:p14="http://schemas.microsoft.com/office/powerpoint/2010/main" xmlns="" val="2022152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normAutofit/>
          </a:bodyPr>
          <a:lstStyle/>
          <a:p>
            <a:pPr algn="r"/>
            <a:r>
              <a:rPr lang="en-GB" sz="4000" dirty="0" smtClean="0"/>
              <a:t>Future</a:t>
            </a:r>
            <a:endParaRPr lang="en-GB" sz="4000" dirty="0"/>
          </a:p>
        </p:txBody>
      </p:sp>
      <p:sp>
        <p:nvSpPr>
          <p:cNvPr id="3" name="Content Placeholder 2"/>
          <p:cNvSpPr>
            <a:spLocks noGrp="1"/>
          </p:cNvSpPr>
          <p:nvPr>
            <p:ph idx="1"/>
          </p:nvPr>
        </p:nvSpPr>
        <p:spPr>
          <a:xfrm>
            <a:off x="179512" y="1556792"/>
            <a:ext cx="8229600" cy="5102027"/>
          </a:xfrm>
        </p:spPr>
        <p:txBody>
          <a:bodyPr>
            <a:noAutofit/>
          </a:bodyPr>
          <a:lstStyle/>
          <a:p>
            <a:pPr marL="0" indent="0">
              <a:buNone/>
            </a:pPr>
            <a:r>
              <a:rPr lang="en-GB" sz="2600" dirty="0" smtClean="0">
                <a:solidFill>
                  <a:schemeClr val="accent1">
                    <a:lumMod val="75000"/>
                  </a:schemeClr>
                </a:solidFill>
              </a:rPr>
              <a:t>Dynamic data</a:t>
            </a:r>
          </a:p>
          <a:p>
            <a:pPr marL="400050" lvl="1" indent="0">
              <a:buNone/>
            </a:pPr>
            <a:r>
              <a:rPr lang="en-GB" sz="2600" dirty="0" smtClean="0"/>
              <a:t>We are currently looking at mining twitter feeds for population numbers around the city, and travel routes.</a:t>
            </a:r>
          </a:p>
          <a:p>
            <a:pPr marL="400050" lvl="1" indent="0">
              <a:buNone/>
            </a:pPr>
            <a:r>
              <a:rPr lang="en-GB" sz="2600" dirty="0" smtClean="0"/>
              <a:t>More socio-economic data coming online all the time.</a:t>
            </a:r>
          </a:p>
          <a:p>
            <a:pPr marL="400050" lvl="1" indent="0">
              <a:buNone/>
            </a:pPr>
            <a:r>
              <a:rPr lang="en-GB" sz="2600" dirty="0" smtClean="0"/>
              <a:t>Utilise this dynamically to dampen errors.</a:t>
            </a:r>
          </a:p>
          <a:p>
            <a:pPr marL="0" indent="0">
              <a:buNone/>
            </a:pPr>
            <a:r>
              <a:rPr lang="en-GB" sz="2600" dirty="0" smtClean="0">
                <a:solidFill>
                  <a:schemeClr val="accent1">
                    <a:lumMod val="75000"/>
                  </a:schemeClr>
                </a:solidFill>
              </a:rPr>
              <a:t>Ethical issues</a:t>
            </a:r>
          </a:p>
          <a:p>
            <a:pPr marL="400050" lvl="1" indent="0">
              <a:buNone/>
            </a:pPr>
            <a:r>
              <a:rPr lang="en-GB" sz="2600" dirty="0" smtClean="0"/>
              <a:t>Currently </a:t>
            </a:r>
            <a:r>
              <a:rPr lang="en-GB" sz="2600" dirty="0" err="1" smtClean="0"/>
              <a:t>anonymize</a:t>
            </a:r>
            <a:r>
              <a:rPr lang="en-GB" sz="2600" dirty="0" smtClean="0"/>
              <a:t> and randomise real offender data.</a:t>
            </a:r>
          </a:p>
          <a:p>
            <a:pPr marL="400050" lvl="1" indent="0">
              <a:buNone/>
            </a:pPr>
            <a:r>
              <a:rPr lang="en-GB" sz="2600" dirty="0" smtClean="0"/>
              <a:t>Could we imagine a day when resources were directed to predictions of real people?</a:t>
            </a:r>
          </a:p>
          <a:p>
            <a:pPr marL="400050" lvl="1" indent="0">
              <a:buNone/>
            </a:pPr>
            <a:r>
              <a:rPr lang="en-GB" sz="2600" dirty="0" smtClean="0"/>
              <a:t>Up to us to take a lead on what we do and don’t find </a:t>
            </a:r>
            <a:r>
              <a:rPr lang="en-GB" sz="2600" dirty="0" err="1" smtClean="0"/>
              <a:t>find</a:t>
            </a:r>
            <a:r>
              <a:rPr lang="en-GB" sz="2600" dirty="0" smtClean="0"/>
              <a:t> acceptable.</a:t>
            </a:r>
            <a:endParaRPr lang="en-GB" sz="2600" dirty="0"/>
          </a:p>
        </p:txBody>
      </p:sp>
    </p:spTree>
    <p:extLst>
      <p:ext uri="{BB962C8B-B14F-4D97-AF65-F5344CB8AC3E}">
        <p14:creationId xmlns:p14="http://schemas.microsoft.com/office/powerpoint/2010/main" xmlns="" val="2708827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000" dirty="0" smtClean="0"/>
              <a:t>Who else is doing this?</a:t>
            </a:r>
            <a:endParaRPr lang="en-GB" sz="4000" dirty="0"/>
          </a:p>
        </p:txBody>
      </p:sp>
      <p:sp>
        <p:nvSpPr>
          <p:cNvPr id="3" name="Content Placeholder 2"/>
          <p:cNvSpPr>
            <a:spLocks noGrp="1"/>
          </p:cNvSpPr>
          <p:nvPr>
            <p:ph idx="1"/>
          </p:nvPr>
        </p:nvSpPr>
        <p:spPr>
          <a:xfrm>
            <a:off x="251520" y="1484784"/>
            <a:ext cx="8712968" cy="2087092"/>
          </a:xfrm>
        </p:spPr>
        <p:txBody>
          <a:bodyPr>
            <a:noAutofit/>
          </a:bodyPr>
          <a:lstStyle/>
          <a:p>
            <a:pPr>
              <a:buNone/>
            </a:pPr>
            <a:r>
              <a:rPr lang="en-GB" sz="2600" dirty="0" smtClean="0"/>
              <a:t>Elizabeth Groff: street robbery</a:t>
            </a:r>
          </a:p>
          <a:p>
            <a:pPr>
              <a:buNone/>
            </a:pPr>
            <a:r>
              <a:rPr lang="en-GB" sz="2600" dirty="0" smtClean="0"/>
              <a:t>Daniel Birks: burglary</a:t>
            </a:r>
          </a:p>
          <a:p>
            <a:pPr>
              <a:buNone/>
            </a:pPr>
            <a:r>
              <a:rPr lang="en-GB" sz="2600" dirty="0" smtClean="0"/>
              <a:t>Patricia Brantingham </a:t>
            </a:r>
            <a:r>
              <a:rPr lang="en-GB" sz="2600" i="1" dirty="0" smtClean="0"/>
              <a:t>et al</a:t>
            </a:r>
            <a:r>
              <a:rPr lang="en-GB" sz="2600" dirty="0" smtClean="0"/>
              <a:t>.: Mastermind (exploring theory)</a:t>
            </a:r>
          </a:p>
          <a:p>
            <a:pPr>
              <a:buNone/>
            </a:pPr>
            <a:r>
              <a:rPr lang="en-GB" sz="2600" dirty="0" smtClean="0"/>
              <a:t>Lin Liu, John Eck, J Liang, </a:t>
            </a:r>
            <a:r>
              <a:rPr lang="en-GB" sz="2600" dirty="0" err="1" smtClean="0"/>
              <a:t>Xuguang</a:t>
            </a:r>
            <a:r>
              <a:rPr lang="en-GB" sz="2600" dirty="0" smtClean="0"/>
              <a:t> Wang: cellular automata</a:t>
            </a:r>
          </a:p>
        </p:txBody>
      </p:sp>
      <p:pic>
        <p:nvPicPr>
          <p:cNvPr id="26626" name="Picture 2"/>
          <p:cNvPicPr>
            <a:picLocks noChangeAspect="1" noChangeArrowheads="1"/>
          </p:cNvPicPr>
          <p:nvPr/>
        </p:nvPicPr>
        <p:blipFill>
          <a:blip r:embed="rId2" cstate="print"/>
          <a:srcRect/>
          <a:stretch>
            <a:fillRect/>
          </a:stretch>
        </p:blipFill>
        <p:spPr bwMode="auto">
          <a:xfrm>
            <a:off x="6444208" y="3501008"/>
            <a:ext cx="2428860" cy="3157518"/>
          </a:xfrm>
          <a:prstGeom prst="rect">
            <a:avLst/>
          </a:prstGeom>
          <a:noFill/>
          <a:ln w="9525">
            <a:noFill/>
            <a:miter lim="800000"/>
            <a:headEnd/>
            <a:tailEnd/>
          </a:ln>
          <a:effectLst/>
        </p:spPr>
      </p:pic>
      <p:sp>
        <p:nvSpPr>
          <p:cNvPr id="5" name="Content Placeholder 2"/>
          <p:cNvSpPr txBox="1">
            <a:spLocks/>
          </p:cNvSpPr>
          <p:nvPr/>
        </p:nvSpPr>
        <p:spPr>
          <a:xfrm>
            <a:off x="251520" y="3717032"/>
            <a:ext cx="5929354" cy="2786082"/>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GB" sz="2800" dirty="0" smtClean="0">
                <a:solidFill>
                  <a:schemeClr val="accent1">
                    <a:lumMod val="75000"/>
                  </a:schemeClr>
                </a:solidFill>
              </a:rPr>
              <a:t>Books:</a:t>
            </a:r>
          </a:p>
          <a:p>
            <a:pPr marL="342900" marR="0" lvl="0" indent="17463" algn="l" defTabSz="914400" rtl="0" eaLnBrk="1" fontAlgn="auto" latinLnBrk="0" hangingPunct="1">
              <a:lnSpc>
                <a:spcPct val="100000"/>
              </a:lnSpc>
              <a:spcBef>
                <a:spcPct val="20000"/>
              </a:spcBef>
              <a:spcAft>
                <a:spcPts val="0"/>
              </a:spcAft>
              <a:buClrTx/>
              <a:buSzTx/>
              <a:tabLst/>
              <a:defRPr/>
            </a:pPr>
            <a:r>
              <a:rPr kumimoji="0" lang="en-GB" sz="2800" b="0" i="1" u="none" strike="noStrike" kern="1200" cap="none" spc="0" normalizeH="0" baseline="0" noProof="0" dirty="0" smtClean="0">
                <a:ln>
                  <a:noFill/>
                </a:ln>
                <a:solidFill>
                  <a:schemeClr val="tx1"/>
                </a:solidFill>
                <a:effectLst/>
                <a:uLnTx/>
                <a:uFillTx/>
                <a:latin typeface="+mn-lt"/>
                <a:ea typeface="+mn-ea"/>
                <a:cs typeface="+mn-cs"/>
              </a:rPr>
              <a:t>Artificial Crime Analysis Systems </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(Liu and Eck, 2008)</a:t>
            </a:r>
          </a:p>
          <a:p>
            <a:pPr marL="342900" marR="0" lvl="0" indent="17463" algn="l" defTabSz="914400" rtl="0" eaLnBrk="1" fontAlgn="auto" latinLnBrk="0" hangingPunct="1">
              <a:lnSpc>
                <a:spcPct val="100000"/>
              </a:lnSpc>
              <a:spcBef>
                <a:spcPct val="20000"/>
              </a:spcBef>
              <a:spcAft>
                <a:spcPts val="0"/>
              </a:spcAft>
              <a:buClrTx/>
              <a:buSzTx/>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Special issue of the </a:t>
            </a:r>
            <a:r>
              <a:rPr kumimoji="0" lang="en-GB" sz="2800" b="0" i="1" u="none" strike="noStrike" kern="1200" cap="none" spc="0" normalizeH="0" baseline="0" noProof="0" dirty="0" smtClean="0">
                <a:ln>
                  <a:noFill/>
                </a:ln>
                <a:solidFill>
                  <a:schemeClr val="tx1"/>
                </a:solidFill>
                <a:effectLst/>
                <a:uLnTx/>
                <a:uFillTx/>
                <a:latin typeface="+mn-lt"/>
                <a:ea typeface="+mn-ea"/>
                <a:cs typeface="+mn-cs"/>
              </a:rPr>
              <a:t>Journal of Experimental Criminology</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(2008)</a:t>
            </a:r>
            <a:r>
              <a:rPr kumimoji="0" lang="en-GB" sz="2800" b="0" i="1" u="none" strike="noStrike" kern="1200" cap="none" spc="0" normalizeH="0" baseline="0" noProof="0" dirty="0" smtClean="0">
                <a:ln>
                  <a:noFill/>
                </a:ln>
                <a:solidFill>
                  <a:schemeClr val="tx1"/>
                </a:solidFill>
                <a:effectLst/>
                <a:uLnTx/>
                <a:uFillTx/>
                <a:latin typeface="+mn-lt"/>
                <a:ea typeface="+mn-ea"/>
                <a:cs typeface="+mn-cs"/>
              </a:rPr>
              <a: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``Simulated Experiments in Criminology and Criminal Justice'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229600" cy="1143000"/>
          </a:xfrm>
        </p:spPr>
        <p:txBody>
          <a:bodyPr>
            <a:normAutofit/>
          </a:bodyPr>
          <a:lstStyle/>
          <a:p>
            <a:pPr algn="r"/>
            <a:r>
              <a:rPr lang="en-GB" sz="4000" dirty="0" smtClean="0"/>
              <a:t>Advantages of ABM</a:t>
            </a:r>
            <a:endParaRPr lang="en-GB" sz="4000" dirty="0"/>
          </a:p>
        </p:txBody>
      </p:sp>
      <p:sp>
        <p:nvSpPr>
          <p:cNvPr id="3" name="Content Placeholder 2"/>
          <p:cNvSpPr>
            <a:spLocks noGrp="1"/>
          </p:cNvSpPr>
          <p:nvPr>
            <p:ph idx="1"/>
          </p:nvPr>
        </p:nvSpPr>
        <p:spPr>
          <a:xfrm>
            <a:off x="179512" y="2276872"/>
            <a:ext cx="8784976" cy="4381947"/>
          </a:xfrm>
        </p:spPr>
        <p:txBody>
          <a:bodyPr>
            <a:normAutofit/>
          </a:bodyPr>
          <a:lstStyle/>
          <a:p>
            <a:pPr marL="0" indent="0">
              <a:buNone/>
            </a:pPr>
            <a:r>
              <a:rPr lang="en-GB" sz="2600" dirty="0" smtClean="0"/>
              <a:t>Individual behaviours, and awareness spaces seen as key in crime theory.</a:t>
            </a:r>
          </a:p>
          <a:p>
            <a:pPr marL="0" indent="0">
              <a:buNone/>
            </a:pPr>
            <a:r>
              <a:rPr lang="en-GB" sz="2600" dirty="0" smtClean="0"/>
              <a:t>Concentrate on the “micro-places” key to modern criminology.</a:t>
            </a:r>
          </a:p>
          <a:p>
            <a:pPr marL="0" indent="0">
              <a:buNone/>
            </a:pPr>
            <a:r>
              <a:rPr lang="en-GB" sz="2600" dirty="0"/>
              <a:t>Spatial realism, rather than, say, </a:t>
            </a:r>
            <a:r>
              <a:rPr lang="en-GB" sz="2600" dirty="0" smtClean="0"/>
              <a:t>Euclidian </a:t>
            </a:r>
            <a:r>
              <a:rPr lang="en-GB" sz="2600" dirty="0"/>
              <a:t>distances.</a:t>
            </a:r>
          </a:p>
          <a:p>
            <a:pPr marL="0" indent="0">
              <a:buNone/>
            </a:pPr>
            <a:endParaRPr lang="en-GB" sz="2600" dirty="0" smtClean="0"/>
          </a:p>
          <a:p>
            <a:pPr marL="0" indent="0">
              <a:buNone/>
            </a:pPr>
            <a:r>
              <a:rPr lang="en-GB" sz="2600" dirty="0"/>
              <a:t>Capture system complexity in a manner that exposes it to analysis, rather than hiding or avoiding it</a:t>
            </a:r>
            <a:r>
              <a:rPr lang="en-GB" sz="2600" dirty="0" smtClean="0"/>
              <a:t>.</a:t>
            </a:r>
          </a:p>
          <a:p>
            <a:pPr marL="0" indent="0">
              <a:buNone/>
            </a:pPr>
            <a:r>
              <a:rPr lang="en-GB" sz="2600" dirty="0" smtClean="0"/>
              <a:t>If models store current knowledge, where they fail is as important, if not more so than where they succeed. </a:t>
            </a:r>
          </a:p>
        </p:txBody>
      </p:sp>
    </p:spTree>
    <p:extLst>
      <p:ext uri="{BB962C8B-B14F-4D97-AF65-F5344CB8AC3E}">
        <p14:creationId xmlns:p14="http://schemas.microsoft.com/office/powerpoint/2010/main" xmlns="" val="238065023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1143000"/>
          </a:xfrm>
        </p:spPr>
        <p:txBody>
          <a:bodyPr/>
          <a:lstStyle/>
          <a:p>
            <a:pPr algn="l"/>
            <a:r>
              <a:rPr lang="en-GB" sz="4000" dirty="0" smtClean="0"/>
              <a:t>More information</a:t>
            </a:r>
            <a:endParaRPr lang="en-GB" dirty="0"/>
          </a:p>
        </p:txBody>
      </p:sp>
      <p:sp>
        <p:nvSpPr>
          <p:cNvPr id="4" name="Content Placeholder 3"/>
          <p:cNvSpPr>
            <a:spLocks noGrp="1"/>
          </p:cNvSpPr>
          <p:nvPr>
            <p:ph idx="1"/>
          </p:nvPr>
        </p:nvSpPr>
        <p:spPr>
          <a:xfrm>
            <a:off x="179512" y="1600200"/>
            <a:ext cx="8784976" cy="5069160"/>
          </a:xfrm>
        </p:spPr>
        <p:txBody>
          <a:bodyPr>
            <a:normAutofit/>
          </a:bodyPr>
          <a:lstStyle/>
          <a:p>
            <a:pPr marL="0" indent="0">
              <a:buNone/>
            </a:pPr>
            <a:endParaRPr lang="en-GB" dirty="0" smtClean="0"/>
          </a:p>
          <a:p>
            <a:pPr marL="0" indent="0">
              <a:buNone/>
            </a:pPr>
            <a:r>
              <a:rPr lang="en-GB" sz="2600" dirty="0" smtClean="0">
                <a:solidFill>
                  <a:schemeClr val="accent1">
                    <a:lumMod val="75000"/>
                  </a:schemeClr>
                </a:solidFill>
              </a:rPr>
              <a:t>General info:</a:t>
            </a:r>
            <a:endParaRPr lang="en-GB" sz="2600" dirty="0">
              <a:solidFill>
                <a:schemeClr val="accent1">
                  <a:lumMod val="75000"/>
                </a:schemeClr>
              </a:solidFill>
            </a:endParaRPr>
          </a:p>
          <a:p>
            <a:pPr marL="0" indent="0">
              <a:buNone/>
            </a:pPr>
            <a:r>
              <a:rPr lang="en-GB" sz="2600" dirty="0"/>
              <a:t>http://crimesim.blogspot.com</a:t>
            </a:r>
            <a:r>
              <a:rPr lang="en-GB" sz="2600" dirty="0" smtClean="0"/>
              <a:t>/</a:t>
            </a:r>
            <a:endParaRPr lang="en-GB" sz="2600" dirty="0" smtClean="0">
              <a:solidFill>
                <a:schemeClr val="accent1">
                  <a:lumMod val="75000"/>
                </a:schemeClr>
              </a:solidFill>
            </a:endParaRPr>
          </a:p>
          <a:p>
            <a:pPr marL="0" indent="0">
              <a:buNone/>
            </a:pPr>
            <a:endParaRPr lang="en-GB" sz="2600" dirty="0" smtClean="0">
              <a:solidFill>
                <a:schemeClr val="accent1">
                  <a:lumMod val="75000"/>
                </a:schemeClr>
              </a:solidFill>
            </a:endParaRPr>
          </a:p>
          <a:p>
            <a:pPr marL="0" indent="0">
              <a:buNone/>
            </a:pPr>
            <a:r>
              <a:rPr lang="en-GB" sz="2600" dirty="0" smtClean="0">
                <a:solidFill>
                  <a:schemeClr val="accent1">
                    <a:lumMod val="75000"/>
                  </a:schemeClr>
                </a:solidFill>
              </a:rPr>
              <a:t>Play with a simple tutorial version of the model:</a:t>
            </a:r>
            <a:endParaRPr lang="en-GB" sz="2600" dirty="0">
              <a:solidFill>
                <a:schemeClr val="accent1">
                  <a:lumMod val="75000"/>
                </a:schemeClr>
              </a:solidFill>
            </a:endParaRPr>
          </a:p>
          <a:p>
            <a:pPr marL="0" indent="0">
              <a:buNone/>
            </a:pPr>
            <a:r>
              <a:rPr lang="en-GB" sz="2600" dirty="0"/>
              <a:t>http://</a:t>
            </a:r>
            <a:r>
              <a:rPr lang="en-GB" sz="2600" dirty="0" smtClean="0"/>
              <a:t>code.google.com/p/repastcity/</a:t>
            </a:r>
          </a:p>
          <a:p>
            <a:pPr marL="0" indent="0">
              <a:buNone/>
            </a:pPr>
            <a:endParaRPr lang="en-GB" sz="2600" dirty="0" smtClean="0">
              <a:solidFill>
                <a:schemeClr val="accent1">
                  <a:lumMod val="75000"/>
                </a:schemeClr>
              </a:solidFill>
            </a:endParaRPr>
          </a:p>
          <a:p>
            <a:pPr marL="0" indent="0">
              <a:buNone/>
            </a:pPr>
            <a:r>
              <a:rPr lang="en-GB" sz="2600" dirty="0" smtClean="0">
                <a:solidFill>
                  <a:schemeClr val="accent1">
                    <a:lumMod val="75000"/>
                  </a:schemeClr>
                </a:solidFill>
              </a:rPr>
              <a:t>Papers:</a:t>
            </a:r>
            <a:endParaRPr lang="en-GB" sz="2600" dirty="0">
              <a:solidFill>
                <a:schemeClr val="accent1">
                  <a:lumMod val="75000"/>
                </a:schemeClr>
              </a:solidFill>
            </a:endParaRPr>
          </a:p>
          <a:p>
            <a:pPr marL="0" indent="0">
              <a:buNone/>
            </a:pPr>
            <a:r>
              <a:rPr lang="en-GB" sz="2600" dirty="0"/>
              <a:t>http://</a:t>
            </a:r>
            <a:r>
              <a:rPr lang="en-GB" sz="2600" dirty="0" smtClean="0"/>
              <a:t>www.geog.leeds.ac.uk/people/n.malleson</a:t>
            </a:r>
          </a:p>
          <a:p>
            <a:pPr marL="0" indent="0">
              <a:buNone/>
            </a:pPr>
            <a:r>
              <a:rPr lang="en-GB" sz="2600" dirty="0"/>
              <a:t>http://</a:t>
            </a:r>
            <a:r>
              <a:rPr lang="en-GB" sz="2600" dirty="0" smtClean="0"/>
              <a:t>www.geog.leeds.ac.uk/people/a.evans</a:t>
            </a:r>
          </a:p>
          <a:p>
            <a:pPr marL="0" indent="0">
              <a:buNone/>
            </a:pPr>
            <a:endParaRPr lang="en-GB" dirty="0"/>
          </a:p>
        </p:txBody>
      </p:sp>
      <p:pic>
        <p:nvPicPr>
          <p:cNvPr id="5" name="Picture 4"/>
          <p:cNvPicPr>
            <a:picLocks noChangeAspect="1"/>
          </p:cNvPicPr>
          <p:nvPr/>
        </p:nvPicPr>
        <p:blipFill>
          <a:blip r:embed="rId3" cstate="print"/>
          <a:stretch>
            <a:fillRect/>
          </a:stretch>
        </p:blipFill>
        <p:spPr>
          <a:xfrm>
            <a:off x="5148063" y="0"/>
            <a:ext cx="4002157" cy="279538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lstStyle/>
          <a:p>
            <a:pPr algn="r">
              <a:lnSpc>
                <a:spcPct val="90000"/>
              </a:lnSpc>
            </a:pPr>
            <a:r>
              <a:rPr lang="en-GB" sz="4000" dirty="0" smtClean="0"/>
              <a:t>Why difficult?</a:t>
            </a:r>
          </a:p>
        </p:txBody>
      </p:sp>
      <p:sp>
        <p:nvSpPr>
          <p:cNvPr id="3" name="Content Placeholder 2"/>
          <p:cNvSpPr>
            <a:spLocks noGrp="1"/>
          </p:cNvSpPr>
          <p:nvPr>
            <p:ph idx="1"/>
          </p:nvPr>
        </p:nvSpPr>
        <p:spPr>
          <a:xfrm>
            <a:off x="179512" y="1916832"/>
            <a:ext cx="8712968" cy="4752528"/>
          </a:xfrm>
        </p:spPr>
        <p:txBody>
          <a:bodyPr>
            <a:noAutofit/>
          </a:bodyPr>
          <a:lstStyle/>
          <a:p>
            <a:pPr marL="0" lvl="1" indent="0">
              <a:lnSpc>
                <a:spcPct val="90000"/>
              </a:lnSpc>
              <a:buNone/>
            </a:pPr>
            <a:r>
              <a:rPr lang="en-GB" sz="2600" dirty="0" smtClean="0"/>
              <a:t>Extremely complex system!</a:t>
            </a:r>
          </a:p>
          <a:p>
            <a:pPr marL="444500" lvl="2" indent="0">
              <a:lnSpc>
                <a:spcPct val="90000"/>
              </a:lnSpc>
              <a:buNone/>
            </a:pPr>
            <a:r>
              <a:rPr lang="en-GB" sz="2600" dirty="0" smtClean="0"/>
              <a:t>Attributes of the individual houses.</a:t>
            </a:r>
          </a:p>
          <a:p>
            <a:pPr marL="444500" lvl="2" indent="0">
              <a:lnSpc>
                <a:spcPct val="90000"/>
              </a:lnSpc>
              <a:buNone/>
            </a:pPr>
            <a:r>
              <a:rPr lang="en-GB" sz="2600" dirty="0" smtClean="0"/>
              <a:t>Personal characteristics of the potential offender.</a:t>
            </a:r>
          </a:p>
          <a:p>
            <a:pPr marL="444500" lvl="2" indent="0">
              <a:lnSpc>
                <a:spcPct val="90000"/>
              </a:lnSpc>
              <a:buNone/>
            </a:pPr>
            <a:r>
              <a:rPr lang="en-GB" sz="2600" dirty="0" smtClean="0"/>
              <a:t>Features of the local community.</a:t>
            </a:r>
          </a:p>
          <a:p>
            <a:pPr marL="444500" lvl="2" indent="0">
              <a:lnSpc>
                <a:spcPct val="90000"/>
              </a:lnSpc>
              <a:buNone/>
            </a:pPr>
            <a:r>
              <a:rPr lang="en-GB" sz="2600" dirty="0" smtClean="0"/>
              <a:t>Physical layout of the neighbourhood.</a:t>
            </a:r>
          </a:p>
          <a:p>
            <a:pPr marL="444500" lvl="2" indent="0">
              <a:lnSpc>
                <a:spcPct val="90000"/>
              </a:lnSpc>
              <a:buNone/>
            </a:pPr>
            <a:r>
              <a:rPr lang="en-GB" sz="2600" dirty="0" smtClean="0"/>
              <a:t>Potential offender’s knowledge of the environment.</a:t>
            </a:r>
          </a:p>
          <a:p>
            <a:pPr lvl="2">
              <a:lnSpc>
                <a:spcPct val="90000"/>
              </a:lnSpc>
              <a:buNone/>
            </a:pPr>
            <a:endParaRPr lang="en-GB" sz="2600" dirty="0" smtClean="0"/>
          </a:p>
          <a:p>
            <a:pPr marL="0" indent="0">
              <a:lnSpc>
                <a:spcPct val="90000"/>
              </a:lnSpc>
              <a:buNone/>
            </a:pPr>
            <a:r>
              <a:rPr lang="en-GB" sz="2600" dirty="0" smtClean="0"/>
              <a:t>Traditional approaches often work at large scales, struggle to predict local effects</a:t>
            </a:r>
          </a:p>
          <a:p>
            <a:pPr lvl="1">
              <a:lnSpc>
                <a:spcPct val="90000"/>
              </a:lnSpc>
              <a:buNone/>
            </a:pPr>
            <a:r>
              <a:rPr lang="en-GB" sz="2600" dirty="0" smtClean="0"/>
              <a:t>“Computationally convenient”.</a:t>
            </a:r>
          </a:p>
          <a:p>
            <a:pPr lvl="1">
              <a:lnSpc>
                <a:spcPct val="90000"/>
              </a:lnSpc>
              <a:buNone/>
            </a:pPr>
            <a:r>
              <a:rPr lang="en-GB" sz="2600" dirty="0" smtClean="0"/>
              <a:t>But cannot capture non-linear, complex systems.</a:t>
            </a:r>
          </a:p>
        </p:txBody>
      </p:sp>
    </p:spTree>
    <p:extLst>
      <p:ext uri="{BB962C8B-B14F-4D97-AF65-F5344CB8AC3E}">
        <p14:creationId xmlns:p14="http://schemas.microsoft.com/office/powerpoint/2010/main" xmlns="" val="4058192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472" y="260648"/>
            <a:ext cx="8064016" cy="1143000"/>
          </a:xfrm>
        </p:spPr>
        <p:txBody>
          <a:bodyPr/>
          <a:lstStyle/>
          <a:p>
            <a:pPr algn="r"/>
            <a:r>
              <a:rPr lang="en-GB" sz="4000" dirty="0" smtClean="0"/>
              <a:t>Why burglary?</a:t>
            </a:r>
            <a:endParaRPr lang="en-GB" dirty="0"/>
          </a:p>
        </p:txBody>
      </p:sp>
      <p:sp>
        <p:nvSpPr>
          <p:cNvPr id="3" name="Content Placeholder 2"/>
          <p:cNvSpPr>
            <a:spLocks noGrp="1"/>
          </p:cNvSpPr>
          <p:nvPr>
            <p:ph idx="1"/>
          </p:nvPr>
        </p:nvSpPr>
        <p:spPr>
          <a:xfrm>
            <a:off x="107504" y="1340768"/>
            <a:ext cx="8784976" cy="5517233"/>
          </a:xfrm>
        </p:spPr>
        <p:txBody>
          <a:bodyPr>
            <a:normAutofit lnSpcReduction="10000"/>
          </a:bodyPr>
          <a:lstStyle/>
          <a:p>
            <a:pPr marL="0" indent="0">
              <a:spcBef>
                <a:spcPts val="0"/>
              </a:spcBef>
              <a:spcAft>
                <a:spcPts val="1200"/>
              </a:spcAft>
              <a:buNone/>
            </a:pPr>
            <a:r>
              <a:rPr lang="en-GB" sz="2600" dirty="0" smtClean="0"/>
              <a:t>Spatially patterned therefore predictable(?)</a:t>
            </a:r>
          </a:p>
          <a:p>
            <a:pPr marL="400050" lvl="1" indent="0">
              <a:spcBef>
                <a:spcPts val="0"/>
              </a:spcBef>
              <a:spcAft>
                <a:spcPts val="1200"/>
              </a:spcAft>
              <a:buNone/>
            </a:pPr>
            <a:r>
              <a:rPr lang="en-GB" sz="2600" dirty="0" err="1" smtClean="0"/>
              <a:t>Spatio</a:t>
            </a:r>
            <a:r>
              <a:rPr lang="en-GB" sz="2600" dirty="0" smtClean="0"/>
              <a:t>-temporally variations key to understanding system.</a:t>
            </a:r>
            <a:endParaRPr lang="en-GB" sz="2600" dirty="0"/>
          </a:p>
          <a:p>
            <a:pPr marL="0" indent="0">
              <a:spcBef>
                <a:spcPts val="0"/>
              </a:spcBef>
              <a:spcAft>
                <a:spcPts val="1200"/>
              </a:spcAft>
              <a:buNone/>
            </a:pPr>
            <a:r>
              <a:rPr lang="en-GB" sz="2600" dirty="0" smtClean="0"/>
              <a:t>System </a:t>
            </a:r>
            <a:r>
              <a:rPr lang="en-GB" sz="2600" dirty="0"/>
              <a:t>with history of qualitative theorisation that needs testing</a:t>
            </a:r>
            <a:r>
              <a:rPr lang="en-GB" sz="2600" dirty="0" smtClean="0"/>
              <a:t>.</a:t>
            </a:r>
          </a:p>
          <a:p>
            <a:pPr marL="0" indent="0">
              <a:spcBef>
                <a:spcPts val="0"/>
              </a:spcBef>
              <a:spcAft>
                <a:spcPts val="1200"/>
              </a:spcAft>
              <a:buNone/>
            </a:pPr>
            <a:r>
              <a:rPr lang="en-GB" sz="2600" dirty="0" smtClean="0"/>
              <a:t>Data good (geocoding, reporting).</a:t>
            </a:r>
            <a:endParaRPr lang="en-GB" sz="2600" dirty="0"/>
          </a:p>
          <a:p>
            <a:pPr marL="0" indent="0">
              <a:spcBef>
                <a:spcPts val="0"/>
              </a:spcBef>
              <a:spcAft>
                <a:spcPts val="1200"/>
              </a:spcAft>
              <a:buNone/>
            </a:pPr>
            <a:r>
              <a:rPr lang="en-GB" sz="2600" dirty="0" smtClean="0"/>
              <a:t>Largely </a:t>
            </a:r>
            <a:r>
              <a:rPr lang="en-GB" sz="2600" dirty="0"/>
              <a:t>individually initiated in UK therefore don’t need so much data-poor social interaction modelling.</a:t>
            </a:r>
          </a:p>
          <a:p>
            <a:pPr marL="0" indent="0">
              <a:spcBef>
                <a:spcPts val="0"/>
              </a:spcBef>
              <a:spcAft>
                <a:spcPts val="1200"/>
              </a:spcAft>
              <a:buNone/>
            </a:pPr>
            <a:endParaRPr lang="en-GB" sz="2600" dirty="0" smtClean="0"/>
          </a:p>
          <a:p>
            <a:pPr marL="0" indent="0">
              <a:spcBef>
                <a:spcPts val="0"/>
              </a:spcBef>
              <a:spcAft>
                <a:spcPts val="1200"/>
              </a:spcAft>
              <a:buNone/>
            </a:pPr>
            <a:r>
              <a:rPr lang="en-GB" sz="2600" dirty="0"/>
              <a:t>Should be possible to run “what if” tests (specifically, urban regeneration in Leeds).</a:t>
            </a:r>
            <a:endParaRPr lang="en-GB" sz="2600" dirty="0" smtClean="0"/>
          </a:p>
          <a:p>
            <a:pPr marL="0" indent="0">
              <a:spcBef>
                <a:spcPts val="0"/>
              </a:spcBef>
              <a:spcAft>
                <a:spcPts val="1200"/>
              </a:spcAft>
              <a:buNone/>
            </a:pPr>
            <a:r>
              <a:rPr lang="en-GB" sz="2600" dirty="0" smtClean="0"/>
              <a:t>Significant component of fear of crime in UK.</a:t>
            </a:r>
          </a:p>
          <a:p>
            <a:pPr marL="0" indent="0">
              <a:spcBef>
                <a:spcPts val="0"/>
              </a:spcBef>
              <a:buNone/>
            </a:pPr>
            <a:endParaRPr lang="en-GB" sz="2600" dirty="0"/>
          </a:p>
        </p:txBody>
      </p:sp>
    </p:spTree>
    <p:extLst>
      <p:ext uri="{BB962C8B-B14F-4D97-AF65-F5344CB8AC3E}">
        <p14:creationId xmlns:p14="http://schemas.microsoft.com/office/powerpoint/2010/main" xmlns="" val="1950809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lstStyle/>
          <a:p>
            <a:pPr algn="r"/>
            <a:r>
              <a:rPr lang="en-GB" sz="4000" dirty="0" smtClean="0"/>
              <a:t>Theoretical Background</a:t>
            </a:r>
            <a:endParaRPr lang="en-GB" dirty="0"/>
          </a:p>
        </p:txBody>
      </p:sp>
      <p:sp>
        <p:nvSpPr>
          <p:cNvPr id="3" name="Content Placeholder 2"/>
          <p:cNvSpPr>
            <a:spLocks noGrp="1"/>
          </p:cNvSpPr>
          <p:nvPr>
            <p:ph idx="1"/>
          </p:nvPr>
        </p:nvSpPr>
        <p:spPr>
          <a:xfrm>
            <a:off x="179512" y="1484784"/>
            <a:ext cx="8712968" cy="5040560"/>
          </a:xfrm>
        </p:spPr>
        <p:txBody>
          <a:bodyPr>
            <a:normAutofit/>
          </a:bodyPr>
          <a:lstStyle/>
          <a:p>
            <a:pPr>
              <a:lnSpc>
                <a:spcPct val="90000"/>
              </a:lnSpc>
              <a:buNone/>
            </a:pPr>
            <a:r>
              <a:rPr lang="en-GB" sz="2600" dirty="0" smtClean="0"/>
              <a:t>Crimes are local in nature.</a:t>
            </a:r>
          </a:p>
          <a:p>
            <a:pPr>
              <a:lnSpc>
                <a:spcPct val="90000"/>
              </a:lnSpc>
              <a:buNone/>
            </a:pPr>
            <a:endParaRPr lang="en-GB" sz="2600" dirty="0" smtClean="0"/>
          </a:p>
          <a:p>
            <a:pPr>
              <a:lnSpc>
                <a:spcPct val="90000"/>
              </a:lnSpc>
              <a:buNone/>
            </a:pPr>
            <a:r>
              <a:rPr lang="en-GB" sz="2600" dirty="0" smtClean="0">
                <a:solidFill>
                  <a:schemeClr val="accent1">
                    <a:lumMod val="75000"/>
                  </a:schemeClr>
                </a:solidFill>
              </a:rPr>
              <a:t>Routine Activities Theory</a:t>
            </a:r>
          </a:p>
          <a:p>
            <a:pPr marL="444500" lvl="1" indent="0">
              <a:lnSpc>
                <a:spcPct val="90000"/>
              </a:lnSpc>
              <a:buNone/>
            </a:pPr>
            <a:r>
              <a:rPr lang="en-GB" sz="2600" dirty="0" smtClean="0"/>
              <a:t>convergence in space and time of a motivated offender and a victim in the absence of a capable guardian.</a:t>
            </a:r>
          </a:p>
          <a:p>
            <a:pPr>
              <a:lnSpc>
                <a:spcPct val="90000"/>
              </a:lnSpc>
              <a:buNone/>
            </a:pPr>
            <a:endParaRPr lang="en-GB" sz="2600" dirty="0" smtClean="0"/>
          </a:p>
          <a:p>
            <a:pPr>
              <a:lnSpc>
                <a:spcPct val="90000"/>
              </a:lnSpc>
              <a:buNone/>
            </a:pPr>
            <a:r>
              <a:rPr lang="en-GB" sz="2600" dirty="0" smtClean="0">
                <a:solidFill>
                  <a:schemeClr val="accent1">
                    <a:lumMod val="75000"/>
                  </a:schemeClr>
                </a:solidFill>
              </a:rPr>
              <a:t>Crime Pattern Theory</a:t>
            </a:r>
          </a:p>
          <a:p>
            <a:pPr marL="444500" lvl="1" indent="0">
              <a:lnSpc>
                <a:spcPct val="90000"/>
              </a:lnSpc>
              <a:buNone/>
            </a:pPr>
            <a:r>
              <a:rPr lang="en-GB" sz="2600" dirty="0" smtClean="0"/>
              <a:t>people will commit crimes in areas they know well and feel safe in;</a:t>
            </a:r>
          </a:p>
          <a:p>
            <a:pPr marL="444500" lvl="1" indent="0">
              <a:lnSpc>
                <a:spcPct val="90000"/>
              </a:lnSpc>
              <a:buNone/>
            </a:pPr>
            <a:r>
              <a:rPr lang="en-GB" sz="2600" dirty="0" smtClean="0"/>
              <a:t>everyone has a cognitive map of their environment;</a:t>
            </a:r>
          </a:p>
          <a:p>
            <a:pPr marL="444500" lvl="1" indent="0">
              <a:lnSpc>
                <a:spcPct val="90000"/>
              </a:lnSpc>
              <a:buNone/>
            </a:pPr>
            <a:r>
              <a:rPr lang="en-GB" sz="2600" dirty="0" smtClean="0"/>
              <a:t>anchor points shape these “activity spaces”.</a:t>
            </a:r>
          </a:p>
        </p:txBody>
      </p:sp>
    </p:spTree>
    <p:extLst>
      <p:ext uri="{BB962C8B-B14F-4D97-AF65-F5344CB8AC3E}">
        <p14:creationId xmlns:p14="http://schemas.microsoft.com/office/powerpoint/2010/main" xmlns="" val="4058192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lstStyle/>
          <a:p>
            <a:pPr algn="r"/>
            <a:r>
              <a:rPr lang="en-GB" sz="4000" dirty="0" smtClean="0"/>
              <a:t>Agent-Based Modelling (ABM)</a:t>
            </a:r>
            <a:endParaRPr lang="en-GB" dirty="0"/>
          </a:p>
        </p:txBody>
      </p:sp>
      <p:sp>
        <p:nvSpPr>
          <p:cNvPr id="3" name="Content Placeholder 2"/>
          <p:cNvSpPr>
            <a:spLocks noGrp="1"/>
          </p:cNvSpPr>
          <p:nvPr>
            <p:ph idx="1"/>
          </p:nvPr>
        </p:nvSpPr>
        <p:spPr>
          <a:xfrm>
            <a:off x="179512" y="2132856"/>
            <a:ext cx="5112568" cy="4225102"/>
          </a:xfrm>
        </p:spPr>
        <p:txBody>
          <a:bodyPr>
            <a:normAutofit/>
          </a:bodyPr>
          <a:lstStyle/>
          <a:p>
            <a:pPr>
              <a:buFontTx/>
              <a:buNone/>
            </a:pPr>
            <a:r>
              <a:rPr lang="en-GB" sz="2600" dirty="0" smtClean="0"/>
              <a:t>Autonomous, interacting agents</a:t>
            </a:r>
          </a:p>
          <a:p>
            <a:pPr>
              <a:buFontTx/>
              <a:buNone/>
            </a:pPr>
            <a:endParaRPr lang="en-GB" sz="2600" dirty="0" smtClean="0"/>
          </a:p>
          <a:p>
            <a:pPr>
              <a:buFontTx/>
              <a:buNone/>
            </a:pPr>
            <a:r>
              <a:rPr lang="en-GB" sz="2600" dirty="0" smtClean="0"/>
              <a:t>Represent individuals or groups</a:t>
            </a:r>
          </a:p>
          <a:p>
            <a:pPr>
              <a:buFontTx/>
              <a:buNone/>
            </a:pPr>
            <a:endParaRPr lang="en-GB" sz="2600" dirty="0" smtClean="0"/>
          </a:p>
          <a:p>
            <a:pPr>
              <a:buFontTx/>
              <a:buNone/>
            </a:pPr>
            <a:r>
              <a:rPr lang="en-GB" sz="2600" dirty="0" smtClean="0"/>
              <a:t>Situated in a virtual environment</a:t>
            </a:r>
          </a:p>
          <a:p>
            <a:pPr>
              <a:buFontTx/>
              <a:buNone/>
            </a:pPr>
            <a:endParaRPr lang="en-GB" dirty="0" smtClean="0"/>
          </a:p>
        </p:txBody>
      </p:sp>
      <p:graphicFrame>
        <p:nvGraphicFramePr>
          <p:cNvPr id="1026" name="Object 4"/>
          <p:cNvGraphicFramePr>
            <a:graphicFrameLocks noChangeAspect="1"/>
          </p:cNvGraphicFramePr>
          <p:nvPr/>
        </p:nvGraphicFramePr>
        <p:xfrm>
          <a:off x="5940152" y="2080132"/>
          <a:ext cx="2952328" cy="2268919"/>
        </p:xfrm>
        <a:graphic>
          <a:graphicData uri="http://schemas.openxmlformats.org/presentationml/2006/ole">
            <p:oleObj spid="_x0000_s1026" name="Photo Editor Photo" r:id="rId4" imgW="3048264" imgH="2286198" progId="">
              <p:embed/>
            </p:oleObj>
          </a:graphicData>
        </a:graphic>
      </p:graphicFrame>
      <p:graphicFrame>
        <p:nvGraphicFramePr>
          <p:cNvPr id="1027" name="Object 5"/>
          <p:cNvGraphicFramePr>
            <a:graphicFrameLocks noChangeAspect="1"/>
          </p:cNvGraphicFramePr>
          <p:nvPr/>
        </p:nvGraphicFramePr>
        <p:xfrm>
          <a:off x="5929322" y="4437112"/>
          <a:ext cx="2949626" cy="2225626"/>
        </p:xfrm>
        <a:graphic>
          <a:graphicData uri="http://schemas.openxmlformats.org/presentationml/2006/ole">
            <p:oleObj spid="_x0000_s1027" name="Photo Editor Photo" r:id="rId5" imgW="3048264" imgH="2286198" progId="">
              <p:embed/>
            </p:oleObj>
          </a:graphicData>
        </a:graphic>
      </p:graphicFrame>
    </p:spTree>
    <p:extLst>
      <p:ext uri="{BB962C8B-B14F-4D97-AF65-F5344CB8AC3E}">
        <p14:creationId xmlns:p14="http://schemas.microsoft.com/office/powerpoint/2010/main" xmlns="" val="4058192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472" y="260648"/>
            <a:ext cx="8064016" cy="1143000"/>
          </a:xfrm>
        </p:spPr>
        <p:txBody>
          <a:bodyPr/>
          <a:lstStyle/>
          <a:p>
            <a:pPr algn="r"/>
            <a:r>
              <a:rPr lang="en-GB" sz="4000" dirty="0" smtClean="0"/>
              <a:t>Advantages of ABM (i)</a:t>
            </a:r>
            <a:endParaRPr lang="en-GB" dirty="0"/>
          </a:p>
        </p:txBody>
      </p:sp>
      <p:sp>
        <p:nvSpPr>
          <p:cNvPr id="3" name="Content Placeholder 2"/>
          <p:cNvSpPr>
            <a:spLocks noGrp="1"/>
          </p:cNvSpPr>
          <p:nvPr>
            <p:ph idx="1"/>
          </p:nvPr>
        </p:nvSpPr>
        <p:spPr>
          <a:xfrm>
            <a:off x="107504" y="2276872"/>
            <a:ext cx="8712968" cy="3960440"/>
          </a:xfrm>
        </p:spPr>
        <p:txBody>
          <a:bodyPr>
            <a:normAutofit/>
          </a:bodyPr>
          <a:lstStyle/>
          <a:p>
            <a:pPr marL="0" indent="0">
              <a:spcBef>
                <a:spcPts val="0"/>
              </a:spcBef>
              <a:spcAft>
                <a:spcPts val="1200"/>
              </a:spcAft>
              <a:buNone/>
            </a:pPr>
            <a:r>
              <a:rPr lang="en-GB" sz="2600" dirty="0" smtClean="0"/>
              <a:t>More “natural” for social systems than statistical approaches.</a:t>
            </a:r>
          </a:p>
          <a:p>
            <a:pPr marL="0" indent="0">
              <a:spcBef>
                <a:spcPts val="0"/>
              </a:spcBef>
              <a:spcAft>
                <a:spcPts val="1200"/>
              </a:spcAft>
              <a:buNone/>
            </a:pPr>
            <a:r>
              <a:rPr lang="en-GB" sz="2600" dirty="0" smtClean="0"/>
              <a:t>Can include physical space / social processes in models of social systems.</a:t>
            </a:r>
          </a:p>
          <a:p>
            <a:pPr marL="0" indent="0">
              <a:spcBef>
                <a:spcPts val="0"/>
              </a:spcBef>
              <a:spcAft>
                <a:spcPts val="1200"/>
              </a:spcAft>
              <a:buNone/>
            </a:pPr>
            <a:r>
              <a:rPr lang="en-GB" sz="2600" dirty="0" smtClean="0"/>
              <a:t>Designed at abstract level: easy to change scale.</a:t>
            </a:r>
          </a:p>
          <a:p>
            <a:pPr marL="0" indent="0">
              <a:spcBef>
                <a:spcPts val="0"/>
              </a:spcBef>
              <a:spcAft>
                <a:spcPts val="1200"/>
              </a:spcAft>
              <a:buNone/>
            </a:pPr>
            <a:r>
              <a:rPr lang="en-GB" sz="2600" dirty="0" smtClean="0"/>
              <a:t>Bridge between verbal theories and mathematical models.</a:t>
            </a:r>
          </a:p>
        </p:txBody>
      </p:sp>
    </p:spTree>
    <p:extLst>
      <p:ext uri="{BB962C8B-B14F-4D97-AF65-F5344CB8AC3E}">
        <p14:creationId xmlns:p14="http://schemas.microsoft.com/office/powerpoint/2010/main" xmlns="" val="1950809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472" y="260648"/>
            <a:ext cx="8064016" cy="1143000"/>
          </a:xfrm>
        </p:spPr>
        <p:txBody>
          <a:bodyPr/>
          <a:lstStyle/>
          <a:p>
            <a:pPr algn="r"/>
            <a:r>
              <a:rPr lang="en-GB" sz="4000" dirty="0" smtClean="0"/>
              <a:t>Advantages of ABM (ii)</a:t>
            </a:r>
            <a:endParaRPr lang="en-GB" dirty="0"/>
          </a:p>
        </p:txBody>
      </p:sp>
      <p:sp>
        <p:nvSpPr>
          <p:cNvPr id="3" name="Content Placeholder 2"/>
          <p:cNvSpPr>
            <a:spLocks noGrp="1"/>
          </p:cNvSpPr>
          <p:nvPr>
            <p:ph idx="1"/>
          </p:nvPr>
        </p:nvSpPr>
        <p:spPr>
          <a:xfrm>
            <a:off x="323528" y="1340768"/>
            <a:ext cx="8461448" cy="4464496"/>
          </a:xfrm>
        </p:spPr>
        <p:txBody>
          <a:bodyPr>
            <a:normAutofit/>
          </a:bodyPr>
          <a:lstStyle/>
          <a:p>
            <a:pPr marL="0" indent="0">
              <a:spcBef>
                <a:spcPts val="0"/>
              </a:spcBef>
              <a:spcAft>
                <a:spcPts val="1200"/>
              </a:spcAft>
              <a:buNone/>
            </a:pPr>
            <a:r>
              <a:rPr lang="en-GB" sz="2600" dirty="0" smtClean="0"/>
              <a:t>Dynamic history of system</a:t>
            </a:r>
          </a:p>
        </p:txBody>
      </p:sp>
      <p:pic>
        <p:nvPicPr>
          <p:cNvPr id="4" name="Picture 3" descr="geotime3.jpg"/>
          <p:cNvPicPr>
            <a:picLocks noChangeAspect="1"/>
          </p:cNvPicPr>
          <p:nvPr/>
        </p:nvPicPr>
        <p:blipFill>
          <a:blip r:embed="rId2" cstate="screen"/>
          <a:stretch>
            <a:fillRect/>
          </a:stretch>
        </p:blipFill>
        <p:spPr>
          <a:xfrm>
            <a:off x="323528" y="2132856"/>
            <a:ext cx="5616624" cy="4489969"/>
          </a:xfrm>
          <a:prstGeom prst="rect">
            <a:avLst/>
          </a:prstGeom>
          <a:noFill/>
          <a:ln>
            <a:solidFill>
              <a:schemeClr val="tx1"/>
            </a:solidFill>
          </a:ln>
        </p:spPr>
      </p:pic>
      <p:pic>
        <p:nvPicPr>
          <p:cNvPr id="5" name="Picture 4" descr="geotime2.jpg"/>
          <p:cNvPicPr>
            <a:picLocks noChangeAspect="1"/>
          </p:cNvPicPr>
          <p:nvPr/>
        </p:nvPicPr>
        <p:blipFill>
          <a:blip r:embed="rId3" cstate="screen"/>
          <a:stretch>
            <a:fillRect/>
          </a:stretch>
        </p:blipFill>
        <p:spPr>
          <a:xfrm>
            <a:off x="4746238" y="1655018"/>
            <a:ext cx="4096512" cy="3279648"/>
          </a:xfrm>
          <a:prstGeom prst="rect">
            <a:avLst/>
          </a:prstGeom>
          <a:noFill/>
          <a:ln>
            <a:solidFill>
              <a:schemeClr val="tx1"/>
            </a:solidFill>
          </a:ln>
        </p:spPr>
      </p:pic>
    </p:spTree>
    <p:extLst>
      <p:ext uri="{BB962C8B-B14F-4D97-AF65-F5344CB8AC3E}">
        <p14:creationId xmlns:p14="http://schemas.microsoft.com/office/powerpoint/2010/main" xmlns="" val="1950809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TotalTime>
  <Words>3157</Words>
  <Application>Microsoft Office PowerPoint</Application>
  <PresentationFormat>On-screen Show (4:3)</PresentationFormat>
  <Paragraphs>370</Paragraphs>
  <Slides>38</Slides>
  <Notes>22</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Photo Editor Photo</vt:lpstr>
      <vt:lpstr>Understanding and preventing crime:  A new generation of simulation models</vt:lpstr>
      <vt:lpstr>Project Background</vt:lpstr>
      <vt:lpstr>Why Model?</vt:lpstr>
      <vt:lpstr>Why difficult?</vt:lpstr>
      <vt:lpstr>Why burglary?</vt:lpstr>
      <vt:lpstr>Theoretical Background</vt:lpstr>
      <vt:lpstr>Agent-Based Modelling (ABM)</vt:lpstr>
      <vt:lpstr>Advantages of ABM (i)</vt:lpstr>
      <vt:lpstr>Advantages of ABM (ii)</vt:lpstr>
      <vt:lpstr>Disadvantages of ABM</vt:lpstr>
      <vt:lpstr>Modelling</vt:lpstr>
      <vt:lpstr>Basic model</vt:lpstr>
      <vt:lpstr>Environment</vt:lpstr>
      <vt:lpstr>Victims</vt:lpstr>
      <vt:lpstr>Offenders</vt:lpstr>
      <vt:lpstr>Offender drivers</vt:lpstr>
      <vt:lpstr>Offender drivers</vt:lpstr>
      <vt:lpstr>Offender decision making</vt:lpstr>
      <vt:lpstr>Offender behaviour</vt:lpstr>
      <vt:lpstr>Area attractiveness</vt:lpstr>
      <vt:lpstr>Route to area</vt:lpstr>
      <vt:lpstr>Target ease</vt:lpstr>
      <vt:lpstr>Target choice</vt:lpstr>
      <vt:lpstr>Model runs</vt:lpstr>
      <vt:lpstr>Model technology</vt:lpstr>
      <vt:lpstr>Model verification</vt:lpstr>
      <vt:lpstr>Model calibration</vt:lpstr>
      <vt:lpstr>Model validation</vt:lpstr>
      <vt:lpstr>Halton Moor</vt:lpstr>
      <vt:lpstr>Predictions</vt:lpstr>
      <vt:lpstr>Results</vt:lpstr>
      <vt:lpstr>Model validation II</vt:lpstr>
      <vt:lpstr>Other issues</vt:lpstr>
      <vt:lpstr>Current work</vt:lpstr>
      <vt:lpstr>Future</vt:lpstr>
      <vt:lpstr>Who else is doing this?</vt:lpstr>
      <vt:lpstr>Advantages of ABM</vt:lpstr>
      <vt:lpstr>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Agent-based modelling of UK crime</dc:title>
  <dc:creator>Nick</dc:creator>
  <cp:lastModifiedBy>Andrew Evans</cp:lastModifiedBy>
  <cp:revision>162</cp:revision>
  <cp:lastPrinted>2009-11-11T16:40:26Z</cp:lastPrinted>
  <dcterms:created xsi:type="dcterms:W3CDTF">2009-11-11T16:39:14Z</dcterms:created>
  <dcterms:modified xsi:type="dcterms:W3CDTF">2012-04-23T17:54:55Z</dcterms:modified>
</cp:coreProperties>
</file>