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72" r:id="rId3"/>
    <p:sldId id="258" r:id="rId4"/>
    <p:sldId id="260" r:id="rId5"/>
    <p:sldId id="262" r:id="rId6"/>
    <p:sldId id="261" r:id="rId7"/>
    <p:sldId id="263" r:id="rId8"/>
    <p:sldId id="259" r:id="rId9"/>
    <p:sldId id="265" r:id="rId10"/>
    <p:sldId id="270" r:id="rId11"/>
    <p:sldId id="264" r:id="rId12"/>
    <p:sldId id="266" r:id="rId13"/>
    <p:sldId id="267" r:id="rId14"/>
    <p:sldId id="268" r:id="rId15"/>
    <p:sldId id="269" r:id="rId16"/>
    <p:sldId id="273"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E1511A2C-8D10-4250-8658-782C91C98CE7}">
          <p14:sldIdLst>
            <p14:sldId id="272"/>
            <p14:sldId id="258"/>
          </p14:sldIdLst>
        </p14:section>
        <p14:section name="Modelling" id="{5B88123F-ED67-46FB-B0A0-C355E0937D46}">
          <p14:sldIdLst>
            <p14:sldId id="260"/>
            <p14:sldId id="262"/>
            <p14:sldId id="261"/>
            <p14:sldId id="263"/>
          </p14:sldIdLst>
        </p14:section>
        <p14:section name="Inputs" id="{BBFBE8CE-56EB-4068-A7BD-DD25C91DB0A2}">
          <p14:sldIdLst>
            <p14:sldId id="259"/>
            <p14:sldId id="265"/>
            <p14:sldId id="270"/>
            <p14:sldId id="264"/>
          </p14:sldIdLst>
        </p14:section>
        <p14:section name="Behaviour" id="{35F8BA08-4A3A-4D27-9CE6-E1D86A02202F}">
          <p14:sldIdLst>
            <p14:sldId id="266"/>
          </p14:sldIdLst>
        </p14:section>
        <p14:section name="Prediction" id="{BB90EE2D-588B-45B6-BE20-C9952F98BA43}">
          <p14:sldIdLst>
            <p14:sldId id="267"/>
            <p14:sldId id="268"/>
            <p14:sldId id="269"/>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1124" autoAdjust="0"/>
  </p:normalViewPr>
  <p:slideViewPr>
    <p:cSldViewPr>
      <p:cViewPr varScale="1">
        <p:scale>
          <a:sx n="75" d="100"/>
          <a:sy n="75" d="100"/>
        </p:scale>
        <p:origin x="-19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E47333-759A-40AB-9841-BD766B39075E}" type="doc">
      <dgm:prSet loTypeId="urn:microsoft.com/office/officeart/2009/layout/CircleArrowProcess" loCatId="cycle" qsTypeId="urn:microsoft.com/office/officeart/2005/8/quickstyle/simple1" qsCatId="simple" csTypeId="urn:microsoft.com/office/officeart/2005/8/colors/colorful1" csCatId="colorful" phldr="1"/>
      <dgm:spPr/>
      <dgm:t>
        <a:bodyPr/>
        <a:lstStyle/>
        <a:p>
          <a:endParaRPr lang="en-GB"/>
        </a:p>
      </dgm:t>
    </dgm:pt>
    <dgm:pt modelId="{7DC27227-C850-433F-8160-937DB845D79A}">
      <dgm:prSet phldrT="[Text]"/>
      <dgm:spPr/>
      <dgm:t>
        <a:bodyPr/>
        <a:lstStyle/>
        <a:p>
          <a:r>
            <a:rPr lang="en-GB" dirty="0" smtClean="0"/>
            <a:t>Inter/National security</a:t>
          </a:r>
          <a:endParaRPr lang="en-GB" dirty="0"/>
        </a:p>
      </dgm:t>
    </dgm:pt>
    <dgm:pt modelId="{CA886360-C7EB-40F6-AD9E-E2099F50B55E}" type="parTrans" cxnId="{D4B1DC65-A259-4A8D-8FEC-E0950D0244FA}">
      <dgm:prSet/>
      <dgm:spPr/>
      <dgm:t>
        <a:bodyPr/>
        <a:lstStyle/>
        <a:p>
          <a:endParaRPr lang="en-GB"/>
        </a:p>
      </dgm:t>
    </dgm:pt>
    <dgm:pt modelId="{BB24832F-8E6E-4AA4-A6FD-4473374BF494}" type="sibTrans" cxnId="{D4B1DC65-A259-4A8D-8FEC-E0950D0244FA}">
      <dgm:prSet/>
      <dgm:spPr/>
      <dgm:t>
        <a:bodyPr/>
        <a:lstStyle/>
        <a:p>
          <a:endParaRPr lang="en-GB"/>
        </a:p>
      </dgm:t>
    </dgm:pt>
    <dgm:pt modelId="{864D9473-1587-4B87-AFE8-57865E6B7745}">
      <dgm:prSet phldrT="[Text]"/>
      <dgm:spPr/>
      <dgm:t>
        <a:bodyPr/>
        <a:lstStyle/>
        <a:p>
          <a:r>
            <a:rPr lang="en-GB" dirty="0" smtClean="0"/>
            <a:t>Local community</a:t>
          </a:r>
          <a:endParaRPr lang="en-GB" dirty="0"/>
        </a:p>
      </dgm:t>
    </dgm:pt>
    <dgm:pt modelId="{3557EADB-8771-4F23-A425-47C46771544B}" type="parTrans" cxnId="{64F67DCC-0473-4374-8A68-1A3059B09183}">
      <dgm:prSet/>
      <dgm:spPr/>
      <dgm:t>
        <a:bodyPr/>
        <a:lstStyle/>
        <a:p>
          <a:endParaRPr lang="en-GB"/>
        </a:p>
      </dgm:t>
    </dgm:pt>
    <dgm:pt modelId="{E4B38A31-73A1-430D-A5E2-C422161FC17B}" type="sibTrans" cxnId="{64F67DCC-0473-4374-8A68-1A3059B09183}">
      <dgm:prSet/>
      <dgm:spPr/>
      <dgm:t>
        <a:bodyPr/>
        <a:lstStyle/>
        <a:p>
          <a:endParaRPr lang="en-GB"/>
        </a:p>
      </dgm:t>
    </dgm:pt>
    <dgm:pt modelId="{50AE6171-35F1-4609-B151-0AD5FA02E0B6}">
      <dgm:prSet phldrT="[Text]"/>
      <dgm:spPr/>
      <dgm:t>
        <a:bodyPr/>
        <a:lstStyle/>
        <a:p>
          <a:r>
            <a:rPr lang="en-GB" dirty="0" smtClean="0"/>
            <a:t>Collections of Individuals</a:t>
          </a:r>
          <a:endParaRPr lang="en-GB" dirty="0"/>
        </a:p>
      </dgm:t>
    </dgm:pt>
    <dgm:pt modelId="{C020EF87-0E02-4586-AA43-0DBADA97E40C}" type="parTrans" cxnId="{6E6CDB21-828C-46EB-B88A-769D4F7F3DF2}">
      <dgm:prSet/>
      <dgm:spPr/>
      <dgm:t>
        <a:bodyPr/>
        <a:lstStyle/>
        <a:p>
          <a:endParaRPr lang="en-GB"/>
        </a:p>
      </dgm:t>
    </dgm:pt>
    <dgm:pt modelId="{E357F488-1797-422A-BA92-49376D366DA5}" type="sibTrans" cxnId="{6E6CDB21-828C-46EB-B88A-769D4F7F3DF2}">
      <dgm:prSet/>
      <dgm:spPr/>
      <dgm:t>
        <a:bodyPr/>
        <a:lstStyle/>
        <a:p>
          <a:endParaRPr lang="en-GB"/>
        </a:p>
      </dgm:t>
    </dgm:pt>
    <dgm:pt modelId="{B7EC1DEA-6BE1-4EAF-94D3-940055F638A4}">
      <dgm:prSet phldrT="[Text]"/>
      <dgm:spPr/>
      <dgm:t>
        <a:bodyPr/>
        <a:lstStyle/>
        <a:p>
          <a:r>
            <a:rPr lang="en-GB" dirty="0" smtClean="0"/>
            <a:t>Economic security</a:t>
          </a:r>
          <a:endParaRPr lang="en-GB" dirty="0"/>
        </a:p>
      </dgm:t>
    </dgm:pt>
    <dgm:pt modelId="{93B45A12-D9A2-435E-AB7E-EE610112BF50}" type="parTrans" cxnId="{C1474B9D-AD0B-476E-9CF9-945AED6F7117}">
      <dgm:prSet/>
      <dgm:spPr/>
      <dgm:t>
        <a:bodyPr/>
        <a:lstStyle/>
        <a:p>
          <a:endParaRPr lang="en-GB"/>
        </a:p>
      </dgm:t>
    </dgm:pt>
    <dgm:pt modelId="{F8CA048F-C82F-432B-93A1-34E9DB5CA8A3}" type="sibTrans" cxnId="{C1474B9D-AD0B-476E-9CF9-945AED6F7117}">
      <dgm:prSet/>
      <dgm:spPr/>
      <dgm:t>
        <a:bodyPr/>
        <a:lstStyle/>
        <a:p>
          <a:endParaRPr lang="en-GB"/>
        </a:p>
      </dgm:t>
    </dgm:pt>
    <dgm:pt modelId="{60A316B4-32CB-4090-AC92-612E310AB753}">
      <dgm:prSet phldrT="[Text]"/>
      <dgm:spPr/>
      <dgm:t>
        <a:bodyPr/>
        <a:lstStyle/>
        <a:p>
          <a:r>
            <a:rPr lang="en-GB" dirty="0" smtClean="0"/>
            <a:t>Individual interests</a:t>
          </a:r>
          <a:endParaRPr lang="en-GB" dirty="0"/>
        </a:p>
      </dgm:t>
    </dgm:pt>
    <dgm:pt modelId="{AE297F5E-7CD0-4F23-A187-5F063C4D4B11}" type="parTrans" cxnId="{009120C7-BADC-49CD-8EF1-50EBF9BB83F5}">
      <dgm:prSet/>
      <dgm:spPr/>
      <dgm:t>
        <a:bodyPr/>
        <a:lstStyle/>
        <a:p>
          <a:endParaRPr lang="en-GB"/>
        </a:p>
      </dgm:t>
    </dgm:pt>
    <dgm:pt modelId="{D6B3C902-2229-4836-AF28-1CA4DB8BA43D}" type="sibTrans" cxnId="{009120C7-BADC-49CD-8EF1-50EBF9BB83F5}">
      <dgm:prSet/>
      <dgm:spPr/>
      <dgm:t>
        <a:bodyPr/>
        <a:lstStyle/>
        <a:p>
          <a:endParaRPr lang="en-GB"/>
        </a:p>
      </dgm:t>
    </dgm:pt>
    <dgm:pt modelId="{FFB50D35-1406-4799-B2A6-9EDF527520AA}" type="pres">
      <dgm:prSet presAssocID="{CEE47333-759A-40AB-9841-BD766B39075E}" presName="Name0" presStyleCnt="0">
        <dgm:presLayoutVars>
          <dgm:chMax val="7"/>
          <dgm:chPref val="7"/>
          <dgm:dir/>
          <dgm:animLvl val="lvl"/>
        </dgm:presLayoutVars>
      </dgm:prSet>
      <dgm:spPr/>
      <dgm:t>
        <a:bodyPr/>
        <a:lstStyle/>
        <a:p>
          <a:endParaRPr lang="en-GB"/>
        </a:p>
      </dgm:t>
    </dgm:pt>
    <dgm:pt modelId="{D03364C8-D7B9-486B-B338-D948C8D8E994}" type="pres">
      <dgm:prSet presAssocID="{7DC27227-C850-433F-8160-937DB845D79A}" presName="Accent1" presStyleCnt="0"/>
      <dgm:spPr/>
    </dgm:pt>
    <dgm:pt modelId="{0FA493EB-A852-4ACA-9940-468F93EC9CEF}" type="pres">
      <dgm:prSet presAssocID="{7DC27227-C850-433F-8160-937DB845D79A}" presName="Accent" presStyleLbl="node1" presStyleIdx="0" presStyleCnt="5"/>
      <dgm:spPr/>
    </dgm:pt>
    <dgm:pt modelId="{8952B851-5066-48E1-B975-41C367EB1BDB}" type="pres">
      <dgm:prSet presAssocID="{7DC27227-C850-433F-8160-937DB845D79A}" presName="Parent1" presStyleLbl="revTx" presStyleIdx="0" presStyleCnt="5">
        <dgm:presLayoutVars>
          <dgm:chMax val="1"/>
          <dgm:chPref val="1"/>
          <dgm:bulletEnabled val="1"/>
        </dgm:presLayoutVars>
      </dgm:prSet>
      <dgm:spPr/>
      <dgm:t>
        <a:bodyPr/>
        <a:lstStyle/>
        <a:p>
          <a:endParaRPr lang="en-GB"/>
        </a:p>
      </dgm:t>
    </dgm:pt>
    <dgm:pt modelId="{53ADF6F2-1E0B-4616-9D5F-B0BFE7AE94EC}" type="pres">
      <dgm:prSet presAssocID="{864D9473-1587-4B87-AFE8-57865E6B7745}" presName="Accent2" presStyleCnt="0"/>
      <dgm:spPr/>
    </dgm:pt>
    <dgm:pt modelId="{5C069675-92E4-472C-8453-5188927C8DF5}" type="pres">
      <dgm:prSet presAssocID="{864D9473-1587-4B87-AFE8-57865E6B7745}" presName="Accent" presStyleLbl="node1" presStyleIdx="1" presStyleCnt="5"/>
      <dgm:spPr/>
    </dgm:pt>
    <dgm:pt modelId="{5F29EFBC-DFC8-40B2-9840-09DEF4FC15B0}" type="pres">
      <dgm:prSet presAssocID="{864D9473-1587-4B87-AFE8-57865E6B7745}" presName="Parent2" presStyleLbl="revTx" presStyleIdx="1" presStyleCnt="5">
        <dgm:presLayoutVars>
          <dgm:chMax val="1"/>
          <dgm:chPref val="1"/>
          <dgm:bulletEnabled val="1"/>
        </dgm:presLayoutVars>
      </dgm:prSet>
      <dgm:spPr/>
      <dgm:t>
        <a:bodyPr/>
        <a:lstStyle/>
        <a:p>
          <a:endParaRPr lang="en-GB"/>
        </a:p>
      </dgm:t>
    </dgm:pt>
    <dgm:pt modelId="{51332C76-DE7F-44AD-9FBC-90CF7CBF90D0}" type="pres">
      <dgm:prSet presAssocID="{B7EC1DEA-6BE1-4EAF-94D3-940055F638A4}" presName="Accent3" presStyleCnt="0"/>
      <dgm:spPr/>
    </dgm:pt>
    <dgm:pt modelId="{9457D7AD-1E7B-435D-814A-CC3A84443676}" type="pres">
      <dgm:prSet presAssocID="{B7EC1DEA-6BE1-4EAF-94D3-940055F638A4}" presName="Accent" presStyleLbl="node1" presStyleIdx="2" presStyleCnt="5"/>
      <dgm:spPr/>
    </dgm:pt>
    <dgm:pt modelId="{87CB1884-7F54-4F27-8940-8B6EF70F6458}" type="pres">
      <dgm:prSet presAssocID="{B7EC1DEA-6BE1-4EAF-94D3-940055F638A4}" presName="Parent3" presStyleLbl="revTx" presStyleIdx="2" presStyleCnt="5">
        <dgm:presLayoutVars>
          <dgm:chMax val="1"/>
          <dgm:chPref val="1"/>
          <dgm:bulletEnabled val="1"/>
        </dgm:presLayoutVars>
      </dgm:prSet>
      <dgm:spPr/>
      <dgm:t>
        <a:bodyPr/>
        <a:lstStyle/>
        <a:p>
          <a:endParaRPr lang="en-GB"/>
        </a:p>
      </dgm:t>
    </dgm:pt>
    <dgm:pt modelId="{FE06FF25-E0D3-4CC5-AC1A-7C5E06A70D89}" type="pres">
      <dgm:prSet presAssocID="{50AE6171-35F1-4609-B151-0AD5FA02E0B6}" presName="Accent4" presStyleCnt="0"/>
      <dgm:spPr/>
    </dgm:pt>
    <dgm:pt modelId="{BAA710EE-B87F-4FEA-9848-AFA52CC888E9}" type="pres">
      <dgm:prSet presAssocID="{50AE6171-35F1-4609-B151-0AD5FA02E0B6}" presName="Accent" presStyleLbl="node1" presStyleIdx="3" presStyleCnt="5"/>
      <dgm:spPr/>
    </dgm:pt>
    <dgm:pt modelId="{C11A4018-7F72-4F7E-ADD9-1F039A527C6A}" type="pres">
      <dgm:prSet presAssocID="{50AE6171-35F1-4609-B151-0AD5FA02E0B6}" presName="Parent4" presStyleLbl="revTx" presStyleIdx="3" presStyleCnt="5">
        <dgm:presLayoutVars>
          <dgm:chMax val="1"/>
          <dgm:chPref val="1"/>
          <dgm:bulletEnabled val="1"/>
        </dgm:presLayoutVars>
      </dgm:prSet>
      <dgm:spPr/>
      <dgm:t>
        <a:bodyPr/>
        <a:lstStyle/>
        <a:p>
          <a:endParaRPr lang="en-GB"/>
        </a:p>
      </dgm:t>
    </dgm:pt>
    <dgm:pt modelId="{E5A482EE-75D2-4B66-9201-4DDDF29A1E76}" type="pres">
      <dgm:prSet presAssocID="{60A316B4-32CB-4090-AC92-612E310AB753}" presName="Accent5" presStyleCnt="0"/>
      <dgm:spPr/>
    </dgm:pt>
    <dgm:pt modelId="{1821C529-F3E1-44CF-96F1-BF1FAFDE4F59}" type="pres">
      <dgm:prSet presAssocID="{60A316B4-32CB-4090-AC92-612E310AB753}" presName="Accent" presStyleLbl="node1" presStyleIdx="4" presStyleCnt="5"/>
      <dgm:spPr/>
    </dgm:pt>
    <dgm:pt modelId="{E86108A8-6EF6-4DE1-AD2F-4A6B328920DE}" type="pres">
      <dgm:prSet presAssocID="{60A316B4-32CB-4090-AC92-612E310AB753}" presName="Parent5" presStyleLbl="revTx" presStyleIdx="4" presStyleCnt="5">
        <dgm:presLayoutVars>
          <dgm:chMax val="1"/>
          <dgm:chPref val="1"/>
          <dgm:bulletEnabled val="1"/>
        </dgm:presLayoutVars>
      </dgm:prSet>
      <dgm:spPr/>
      <dgm:t>
        <a:bodyPr/>
        <a:lstStyle/>
        <a:p>
          <a:endParaRPr lang="en-GB"/>
        </a:p>
      </dgm:t>
    </dgm:pt>
  </dgm:ptLst>
  <dgm:cxnLst>
    <dgm:cxn modelId="{D4B1DC65-A259-4A8D-8FEC-E0950D0244FA}" srcId="{CEE47333-759A-40AB-9841-BD766B39075E}" destId="{7DC27227-C850-433F-8160-937DB845D79A}" srcOrd="0" destOrd="0" parTransId="{CA886360-C7EB-40F6-AD9E-E2099F50B55E}" sibTransId="{BB24832F-8E6E-4AA4-A6FD-4473374BF494}"/>
    <dgm:cxn modelId="{C1474B9D-AD0B-476E-9CF9-945AED6F7117}" srcId="{CEE47333-759A-40AB-9841-BD766B39075E}" destId="{B7EC1DEA-6BE1-4EAF-94D3-940055F638A4}" srcOrd="2" destOrd="0" parTransId="{93B45A12-D9A2-435E-AB7E-EE610112BF50}" sibTransId="{F8CA048F-C82F-432B-93A1-34E9DB5CA8A3}"/>
    <dgm:cxn modelId="{64F67DCC-0473-4374-8A68-1A3059B09183}" srcId="{CEE47333-759A-40AB-9841-BD766B39075E}" destId="{864D9473-1587-4B87-AFE8-57865E6B7745}" srcOrd="1" destOrd="0" parTransId="{3557EADB-8771-4F23-A425-47C46771544B}" sibTransId="{E4B38A31-73A1-430D-A5E2-C422161FC17B}"/>
    <dgm:cxn modelId="{CD9B338F-E2CE-4AF3-B0E2-24C9BE35FEA4}" type="presOf" srcId="{CEE47333-759A-40AB-9841-BD766B39075E}" destId="{FFB50D35-1406-4799-B2A6-9EDF527520AA}" srcOrd="0" destOrd="0" presId="urn:microsoft.com/office/officeart/2009/layout/CircleArrowProcess"/>
    <dgm:cxn modelId="{DFC1F7EF-AFEE-4DF1-9A9E-8B5FA0454C49}" type="presOf" srcId="{B7EC1DEA-6BE1-4EAF-94D3-940055F638A4}" destId="{87CB1884-7F54-4F27-8940-8B6EF70F6458}" srcOrd="0" destOrd="0" presId="urn:microsoft.com/office/officeart/2009/layout/CircleArrowProcess"/>
    <dgm:cxn modelId="{DCB1FE03-51FC-4DC3-92B1-8DD58DDC071F}" type="presOf" srcId="{864D9473-1587-4B87-AFE8-57865E6B7745}" destId="{5F29EFBC-DFC8-40B2-9840-09DEF4FC15B0}" srcOrd="0" destOrd="0" presId="urn:microsoft.com/office/officeart/2009/layout/CircleArrowProcess"/>
    <dgm:cxn modelId="{6E6CDB21-828C-46EB-B88A-769D4F7F3DF2}" srcId="{CEE47333-759A-40AB-9841-BD766B39075E}" destId="{50AE6171-35F1-4609-B151-0AD5FA02E0B6}" srcOrd="3" destOrd="0" parTransId="{C020EF87-0E02-4586-AA43-0DBADA97E40C}" sibTransId="{E357F488-1797-422A-BA92-49376D366DA5}"/>
    <dgm:cxn modelId="{3E441C76-C070-47F7-818E-5B6660F8F44C}" type="presOf" srcId="{50AE6171-35F1-4609-B151-0AD5FA02E0B6}" destId="{C11A4018-7F72-4F7E-ADD9-1F039A527C6A}" srcOrd="0" destOrd="0" presId="urn:microsoft.com/office/officeart/2009/layout/CircleArrowProcess"/>
    <dgm:cxn modelId="{8B415DD3-CCE0-433D-9F1A-EF8AAB2A41C9}" type="presOf" srcId="{60A316B4-32CB-4090-AC92-612E310AB753}" destId="{E86108A8-6EF6-4DE1-AD2F-4A6B328920DE}" srcOrd="0" destOrd="0" presId="urn:microsoft.com/office/officeart/2009/layout/CircleArrowProcess"/>
    <dgm:cxn modelId="{BE34783F-2F66-4D40-8FA2-63BA6705052F}" type="presOf" srcId="{7DC27227-C850-433F-8160-937DB845D79A}" destId="{8952B851-5066-48E1-B975-41C367EB1BDB}" srcOrd="0" destOrd="0" presId="urn:microsoft.com/office/officeart/2009/layout/CircleArrowProcess"/>
    <dgm:cxn modelId="{009120C7-BADC-49CD-8EF1-50EBF9BB83F5}" srcId="{CEE47333-759A-40AB-9841-BD766B39075E}" destId="{60A316B4-32CB-4090-AC92-612E310AB753}" srcOrd="4" destOrd="0" parTransId="{AE297F5E-7CD0-4F23-A187-5F063C4D4B11}" sibTransId="{D6B3C902-2229-4836-AF28-1CA4DB8BA43D}"/>
    <dgm:cxn modelId="{6CCF3AE9-8959-48CC-B49C-B28314DF50F1}" type="presParOf" srcId="{FFB50D35-1406-4799-B2A6-9EDF527520AA}" destId="{D03364C8-D7B9-486B-B338-D948C8D8E994}" srcOrd="0" destOrd="0" presId="urn:microsoft.com/office/officeart/2009/layout/CircleArrowProcess"/>
    <dgm:cxn modelId="{0EC6FFE3-E2E7-4BD4-935E-B71CDC42F6D9}" type="presParOf" srcId="{D03364C8-D7B9-486B-B338-D948C8D8E994}" destId="{0FA493EB-A852-4ACA-9940-468F93EC9CEF}" srcOrd="0" destOrd="0" presId="urn:microsoft.com/office/officeart/2009/layout/CircleArrowProcess"/>
    <dgm:cxn modelId="{00593718-C74F-48A9-92F6-9619C257D953}" type="presParOf" srcId="{FFB50D35-1406-4799-B2A6-9EDF527520AA}" destId="{8952B851-5066-48E1-B975-41C367EB1BDB}" srcOrd="1" destOrd="0" presId="urn:microsoft.com/office/officeart/2009/layout/CircleArrowProcess"/>
    <dgm:cxn modelId="{8423AD81-A722-4C86-AA48-31A049E75BB1}" type="presParOf" srcId="{FFB50D35-1406-4799-B2A6-9EDF527520AA}" destId="{53ADF6F2-1E0B-4616-9D5F-B0BFE7AE94EC}" srcOrd="2" destOrd="0" presId="urn:microsoft.com/office/officeart/2009/layout/CircleArrowProcess"/>
    <dgm:cxn modelId="{DED9D278-865F-4C8C-8A32-0A295E6ABCBD}" type="presParOf" srcId="{53ADF6F2-1E0B-4616-9D5F-B0BFE7AE94EC}" destId="{5C069675-92E4-472C-8453-5188927C8DF5}" srcOrd="0" destOrd="0" presId="urn:microsoft.com/office/officeart/2009/layout/CircleArrowProcess"/>
    <dgm:cxn modelId="{EACEC5C1-500C-4F32-BFEE-79103464D8B2}" type="presParOf" srcId="{FFB50D35-1406-4799-B2A6-9EDF527520AA}" destId="{5F29EFBC-DFC8-40B2-9840-09DEF4FC15B0}" srcOrd="3" destOrd="0" presId="urn:microsoft.com/office/officeart/2009/layout/CircleArrowProcess"/>
    <dgm:cxn modelId="{01D52DB9-5F5F-4490-B6C8-3F0A7468037A}" type="presParOf" srcId="{FFB50D35-1406-4799-B2A6-9EDF527520AA}" destId="{51332C76-DE7F-44AD-9FBC-90CF7CBF90D0}" srcOrd="4" destOrd="0" presId="urn:microsoft.com/office/officeart/2009/layout/CircleArrowProcess"/>
    <dgm:cxn modelId="{7BCAF146-F11A-49D9-85B1-BA5C2C08B5F5}" type="presParOf" srcId="{51332C76-DE7F-44AD-9FBC-90CF7CBF90D0}" destId="{9457D7AD-1E7B-435D-814A-CC3A84443676}" srcOrd="0" destOrd="0" presId="urn:microsoft.com/office/officeart/2009/layout/CircleArrowProcess"/>
    <dgm:cxn modelId="{33C8B73A-851E-4EE7-B361-47E3CC5DFD6E}" type="presParOf" srcId="{FFB50D35-1406-4799-B2A6-9EDF527520AA}" destId="{87CB1884-7F54-4F27-8940-8B6EF70F6458}" srcOrd="5" destOrd="0" presId="urn:microsoft.com/office/officeart/2009/layout/CircleArrowProcess"/>
    <dgm:cxn modelId="{0F857AC1-7C5C-47A8-B001-F1083E538151}" type="presParOf" srcId="{FFB50D35-1406-4799-B2A6-9EDF527520AA}" destId="{FE06FF25-E0D3-4CC5-AC1A-7C5E06A70D89}" srcOrd="6" destOrd="0" presId="urn:microsoft.com/office/officeart/2009/layout/CircleArrowProcess"/>
    <dgm:cxn modelId="{0699A965-5791-4CEB-8E61-1B12B699DF39}" type="presParOf" srcId="{FE06FF25-E0D3-4CC5-AC1A-7C5E06A70D89}" destId="{BAA710EE-B87F-4FEA-9848-AFA52CC888E9}" srcOrd="0" destOrd="0" presId="urn:microsoft.com/office/officeart/2009/layout/CircleArrowProcess"/>
    <dgm:cxn modelId="{7AD18E2B-980B-46FD-98A7-33F91430D53B}" type="presParOf" srcId="{FFB50D35-1406-4799-B2A6-9EDF527520AA}" destId="{C11A4018-7F72-4F7E-ADD9-1F039A527C6A}" srcOrd="7" destOrd="0" presId="urn:microsoft.com/office/officeart/2009/layout/CircleArrowProcess"/>
    <dgm:cxn modelId="{06FCB61A-8456-4C1A-85C8-F0B4613961AE}" type="presParOf" srcId="{FFB50D35-1406-4799-B2A6-9EDF527520AA}" destId="{E5A482EE-75D2-4B66-9201-4DDDF29A1E76}" srcOrd="8" destOrd="0" presId="urn:microsoft.com/office/officeart/2009/layout/CircleArrowProcess"/>
    <dgm:cxn modelId="{CF407C40-033D-44E4-9DA1-92A968BEAFB7}" type="presParOf" srcId="{E5A482EE-75D2-4B66-9201-4DDDF29A1E76}" destId="{1821C529-F3E1-44CF-96F1-BF1FAFDE4F59}" srcOrd="0" destOrd="0" presId="urn:microsoft.com/office/officeart/2009/layout/CircleArrowProcess"/>
    <dgm:cxn modelId="{5C4CD10B-3E78-4FB8-B524-E14438B6556D}" type="presParOf" srcId="{FFB50D35-1406-4799-B2A6-9EDF527520AA}" destId="{E86108A8-6EF6-4DE1-AD2F-4A6B328920DE}" srcOrd="9"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A1E544-1CC7-423E-9447-2305686BA1A0}" type="datetimeFigureOut">
              <a:rPr lang="en-GB" smtClean="0"/>
              <a:t>17/04/2012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504538-614A-42AD-8402-3CC772D15BAC}" type="slidenum">
              <a:rPr lang="en-GB" smtClean="0"/>
              <a:t>‹#›</a:t>
            </a:fld>
            <a:endParaRPr lang="en-GB"/>
          </a:p>
        </p:txBody>
      </p:sp>
    </p:spTree>
    <p:extLst>
      <p:ext uri="{BB962C8B-B14F-4D97-AF65-F5344CB8AC3E}">
        <p14:creationId xmlns:p14="http://schemas.microsoft.com/office/powerpoint/2010/main" val="237998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Andy</a:t>
            </a:r>
            <a:r>
              <a:rPr lang="en-GB" baseline="0" dirty="0" smtClean="0"/>
              <a:t> Evans; Centre for Applied Spatial Analysis and Policy, University of Leeds.</a:t>
            </a:r>
          </a:p>
          <a:p>
            <a:r>
              <a:rPr lang="en-GB" dirty="0" smtClean="0"/>
              <a:t>http://www.geog.leeds.ac.uk/people/a.evans/</a:t>
            </a:r>
          </a:p>
          <a:p>
            <a:endParaRPr lang="en-GB" dirty="0" smtClean="0"/>
          </a:p>
          <a:p>
            <a:r>
              <a:rPr lang="en-GB" dirty="0" smtClean="0"/>
              <a:t>I</a:t>
            </a:r>
            <a:r>
              <a:rPr lang="en-GB" baseline="0" dirty="0" smtClean="0"/>
              <a:t> call this a sketchbook just because I don’t have any answers here – just a very broad brush go at the landscape of ethics in ABM. </a:t>
            </a:r>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1</a:t>
            </a:fld>
            <a:endParaRPr lang="en-GB"/>
          </a:p>
        </p:txBody>
      </p:sp>
    </p:spTree>
    <p:extLst>
      <p:ext uri="{BB962C8B-B14F-4D97-AF65-F5344CB8AC3E}">
        <p14:creationId xmlns:p14="http://schemas.microsoft.com/office/powerpoint/2010/main" val="3411689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Does</a:t>
            </a:r>
            <a:r>
              <a:rPr lang="en-GB" baseline="0" dirty="0" smtClean="0"/>
              <a:t> data provided prior to the internet have a different status to that after?</a:t>
            </a:r>
          </a:p>
          <a:p>
            <a:r>
              <a:rPr lang="en-GB" baseline="0" dirty="0" smtClean="0"/>
              <a:t>We are much more savvy about what we give people now? </a:t>
            </a:r>
          </a:p>
          <a:p>
            <a:r>
              <a:rPr lang="en-GB" baseline="0" dirty="0" smtClean="0"/>
              <a:t>If this is the case, how do we cope with future technology changes?</a:t>
            </a:r>
          </a:p>
          <a:p>
            <a:endParaRPr lang="en-GB" baseline="0" dirty="0" smtClean="0"/>
          </a:p>
          <a:p>
            <a:r>
              <a:rPr lang="en-GB" baseline="0" dirty="0" smtClean="0"/>
              <a:t>Do we have a right to correct representation? </a:t>
            </a:r>
          </a:p>
          <a:p>
            <a:r>
              <a:rPr lang="en-GB" baseline="0" dirty="0" smtClean="0"/>
              <a:t>If so, how do we balance this with a right to having no representation?</a:t>
            </a:r>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10</a:t>
            </a:fld>
            <a:endParaRPr lang="en-GB"/>
          </a:p>
        </p:txBody>
      </p:sp>
    </p:spTree>
    <p:extLst>
      <p:ext uri="{BB962C8B-B14F-4D97-AF65-F5344CB8AC3E}">
        <p14:creationId xmlns:p14="http://schemas.microsoft.com/office/powerpoint/2010/main" val="2196652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Even models of current situations are problematic.</a:t>
            </a:r>
          </a:p>
          <a:p>
            <a:endParaRPr lang="en-GB" dirty="0" smtClean="0"/>
          </a:p>
          <a:p>
            <a:r>
              <a:rPr lang="en-GB" dirty="0" smtClean="0"/>
              <a:t>Models could, for example, be used to prove someone had to be at the scene of a crime.</a:t>
            </a:r>
          </a:p>
          <a:p>
            <a:r>
              <a:rPr lang="en-GB" dirty="0" smtClean="0"/>
              <a:t>Equally, they could be used to suggest someone had</a:t>
            </a:r>
            <a:r>
              <a:rPr lang="en-GB" baseline="0" dirty="0" smtClean="0"/>
              <a:t> an attribute, like pregnancy.</a:t>
            </a:r>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11</a:t>
            </a:fld>
            <a:endParaRPr lang="en-GB"/>
          </a:p>
        </p:txBody>
      </p:sp>
    </p:spTree>
    <p:extLst>
      <p:ext uri="{BB962C8B-B14F-4D97-AF65-F5344CB8AC3E}">
        <p14:creationId xmlns:p14="http://schemas.microsoft.com/office/powerpoint/2010/main" val="3153614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With prediction,</a:t>
            </a:r>
            <a:r>
              <a:rPr lang="en-GB" baseline="0" dirty="0" smtClean="0"/>
              <a:t> the problems increase.</a:t>
            </a:r>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12</a:t>
            </a:fld>
            <a:endParaRPr lang="en-GB"/>
          </a:p>
        </p:txBody>
      </p:sp>
    </p:spTree>
    <p:extLst>
      <p:ext uri="{BB962C8B-B14F-4D97-AF65-F5344CB8AC3E}">
        <p14:creationId xmlns:p14="http://schemas.microsoft.com/office/powerpoint/2010/main" val="489551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 we, again, have a right to correct representation?</a:t>
            </a:r>
            <a:r>
              <a:rPr lang="en-GB" baseline="0" dirty="0" smtClean="0"/>
              <a:t> </a:t>
            </a:r>
          </a:p>
          <a:p>
            <a:r>
              <a:rPr lang="en-GB" baseline="0" dirty="0" smtClean="0"/>
              <a:t>If we accept that predictions are never likely to be accurate, but people are acting on them, is this acceptable?</a:t>
            </a:r>
          </a:p>
          <a:p>
            <a:r>
              <a:rPr lang="en-GB" baseline="0" dirty="0" smtClean="0"/>
              <a:t>If they are accurate, does predicted data have the same status as other collected and accurate data?</a:t>
            </a:r>
          </a:p>
          <a:p>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13</a:t>
            </a:fld>
            <a:endParaRPr lang="en-GB"/>
          </a:p>
        </p:txBody>
      </p:sp>
    </p:spTree>
    <p:extLst>
      <p:ext uri="{BB962C8B-B14F-4D97-AF65-F5344CB8AC3E}">
        <p14:creationId xmlns:p14="http://schemas.microsoft.com/office/powerpoint/2010/main" val="36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14</a:t>
            </a:fld>
            <a:endParaRPr lang="en-GB"/>
          </a:p>
        </p:txBody>
      </p:sp>
    </p:spTree>
    <p:extLst>
      <p:ext uri="{BB962C8B-B14F-4D97-AF65-F5344CB8AC3E}">
        <p14:creationId xmlns:p14="http://schemas.microsoft.com/office/powerpoint/2010/main" val="1649122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a:t>
            </a:r>
            <a:r>
              <a:rPr lang="en-GB" baseline="0" dirty="0" smtClean="0"/>
              <a:t> question raise at the end of the talk raised the issue of changes in storage safety. </a:t>
            </a:r>
          </a:p>
          <a:p>
            <a:r>
              <a:rPr lang="en-GB" baseline="0" dirty="0" smtClean="0"/>
              <a:t>One might also point to how our development of models constraints the kinds of ways policy makers talk about people, and therefore pushes them into certain modes of thinking.</a:t>
            </a:r>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15</a:t>
            </a:fld>
            <a:endParaRPr lang="en-GB"/>
          </a:p>
        </p:txBody>
      </p:sp>
    </p:spTree>
    <p:extLst>
      <p:ext uri="{BB962C8B-B14F-4D97-AF65-F5344CB8AC3E}">
        <p14:creationId xmlns:p14="http://schemas.microsoft.com/office/powerpoint/2010/main" val="2243911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My</a:t>
            </a:r>
            <a:r>
              <a:rPr lang="en-GB" baseline="0" dirty="0" smtClean="0"/>
              <a:t> thinking on this was inspired by some of the work we’ve been doing on modelling crime in Leeds. </a:t>
            </a:r>
          </a:p>
          <a:p>
            <a:r>
              <a:rPr lang="en-GB" baseline="0" dirty="0" smtClean="0"/>
              <a:t>As part of an </a:t>
            </a:r>
            <a:r>
              <a:rPr lang="en-GB" baseline="0" dirty="0" err="1" smtClean="0"/>
              <a:t>ongoing</a:t>
            </a:r>
            <a:r>
              <a:rPr lang="en-GB" baseline="0" dirty="0" smtClean="0"/>
              <a:t> collaboration with the local crime prevention organisations we’ve been trying to predict burglaries. </a:t>
            </a:r>
          </a:p>
        </p:txBody>
      </p:sp>
      <p:sp>
        <p:nvSpPr>
          <p:cNvPr id="4" name="Slide Number Placeholder 3"/>
          <p:cNvSpPr>
            <a:spLocks noGrp="1"/>
          </p:cNvSpPr>
          <p:nvPr>
            <p:ph type="sldNum" sz="quarter" idx="10"/>
          </p:nvPr>
        </p:nvSpPr>
        <p:spPr/>
        <p:txBody>
          <a:bodyPr/>
          <a:lstStyle/>
          <a:p>
            <a:fld id="{E1504538-614A-42AD-8402-3CC772D15BAC}" type="slidenum">
              <a:rPr lang="en-GB" smtClean="0"/>
              <a:t>2</a:t>
            </a:fld>
            <a:endParaRPr lang="en-GB"/>
          </a:p>
        </p:txBody>
      </p:sp>
    </p:spTree>
    <p:extLst>
      <p:ext uri="{BB962C8B-B14F-4D97-AF65-F5344CB8AC3E}">
        <p14:creationId xmlns:p14="http://schemas.microsoft.com/office/powerpoint/2010/main" val="3125286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just an outline of some of our model components.</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At the moment this is very much based on generalities and aggregate data, but the offender data is at the individual level, and we could theoretically model real offenders if we felt like it. </a:t>
            </a:r>
            <a:endParaRPr lang="en-GB" dirty="0" smtClean="0"/>
          </a:p>
          <a:p>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3</a:t>
            </a:fld>
            <a:endParaRPr lang="en-GB"/>
          </a:p>
        </p:txBody>
      </p:sp>
    </p:spTree>
    <p:extLst>
      <p:ext uri="{BB962C8B-B14F-4D97-AF65-F5344CB8AC3E}">
        <p14:creationId xmlns:p14="http://schemas.microsoft.com/office/powerpoint/2010/main" val="1183879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don’t</a:t>
            </a:r>
            <a:r>
              <a:rPr lang="en-GB" baseline="0" dirty="0" smtClean="0"/>
              <a:t> doubt that sooner or later people are going to model individual criminals. Indeed, I’d be very surprised if this wasn’t already being done by a number of security services. </a:t>
            </a:r>
            <a:endParaRPr lang="en-GB" baseline="0" dirty="0" smtClean="0"/>
          </a:p>
          <a:p>
            <a:r>
              <a:rPr lang="en-GB" baseline="0" dirty="0" smtClean="0"/>
              <a:t>One thing that makes this very likely is that, as I’ve argued elsewhere, we are going to need to engage with dynamic data assimilation sooner or later if we are to solve the issue of error propagation in our models. This means, essentially, using live data feeds to constrain the errors in our models as they run. See:</a:t>
            </a:r>
          </a:p>
          <a:p>
            <a:r>
              <a:rPr lang="en-GB" dirty="0" smtClean="0"/>
              <a:t>Evans, A.J. (2012) 'Uncertainty and Error'. In Heppenstall, A.J., Crooks, A.T., See, L.M., and Batty, M. (2011) 'Agent-Based Models of Geographical Systems'. Springer.</a:t>
            </a:r>
          </a:p>
          <a:p>
            <a:r>
              <a:rPr lang="en-GB" baseline="0" dirty="0" smtClean="0"/>
              <a:t>for a review. It would seem likely that such data feeds will be, at least at source, individual-level, and we’ve seen a dramatic expansion of such data over the last few years (Twitter, Facebook, but also backing data, personal buying habits</a:t>
            </a:r>
            <a:r>
              <a:rPr lang="en-GB" baseline="0" smtClean="0"/>
              <a:t>, etc.).</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4</a:t>
            </a:fld>
            <a:endParaRPr lang="en-GB"/>
          </a:p>
        </p:txBody>
      </p:sp>
    </p:spTree>
    <p:extLst>
      <p:ext uri="{BB962C8B-B14F-4D97-AF65-F5344CB8AC3E}">
        <p14:creationId xmlns:p14="http://schemas.microsoft.com/office/powerpoint/2010/main" val="1112873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raises a number of ethical issues,</a:t>
            </a:r>
            <a:r>
              <a:rPr lang="en-GB" baseline="0" dirty="0" smtClean="0"/>
              <a:t> which seem to range across the modelling process.</a:t>
            </a:r>
          </a:p>
          <a:p>
            <a:r>
              <a:rPr lang="en-GB" baseline="0" dirty="0" smtClean="0"/>
              <a:t>It seems to me that as we move towards prediction on the range above, the level of detailed thought about these ethical issues falls.</a:t>
            </a:r>
            <a:endParaRPr lang="en-GB" dirty="0" smtClean="0"/>
          </a:p>
          <a:p>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5</a:t>
            </a:fld>
            <a:endParaRPr lang="en-GB"/>
          </a:p>
        </p:txBody>
      </p:sp>
    </p:spTree>
    <p:extLst>
      <p:ext uri="{BB962C8B-B14F-4D97-AF65-F5344CB8AC3E}">
        <p14:creationId xmlns:p14="http://schemas.microsoft.com/office/powerpoint/2010/main" val="2123604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Like</a:t>
            </a:r>
            <a:r>
              <a:rPr lang="en-GB" baseline="0" dirty="0" smtClean="0"/>
              <a:t> all ethical issues, these probably need both revealing at the general level, and treating on a case-by-case basis.</a:t>
            </a:r>
          </a:p>
          <a:p>
            <a:r>
              <a:rPr lang="en-GB" baseline="0" dirty="0" smtClean="0"/>
              <a:t>However, to keep the range of difficulties in mind, please consider the two following cases:</a:t>
            </a:r>
          </a:p>
          <a:p>
            <a:r>
              <a:rPr lang="en-GB" baseline="0" dirty="0" smtClean="0"/>
              <a:t>1) The “Minority Report” case where we are trying to predict the activities of a known criminal.</a:t>
            </a:r>
          </a:p>
          <a:p>
            <a:r>
              <a:rPr lang="en-GB" baseline="0" dirty="0" smtClean="0"/>
              <a:t>2) The recently reported case of a young woman targeted by marketers, who managed to guess she was pregnant and flood her house with pregnancy offers prior to her telling her parents. </a:t>
            </a:r>
          </a:p>
          <a:p>
            <a:r>
              <a:rPr lang="en-GB" dirty="0" smtClean="0"/>
              <a:t>http://science.slashdot.org/story/12/02/17/1927229/how-companies-learn-your-secrets</a:t>
            </a:r>
          </a:p>
          <a:p>
            <a:endParaRPr lang="en-GB" dirty="0" smtClean="0"/>
          </a:p>
          <a:p>
            <a:r>
              <a:rPr lang="en-GB" dirty="0" smtClean="0"/>
              <a:t>Does</a:t>
            </a:r>
            <a:r>
              <a:rPr lang="en-GB" baseline="0" dirty="0" smtClean="0"/>
              <a:t> the former have less rights that the latter?</a:t>
            </a:r>
          </a:p>
          <a:p>
            <a:r>
              <a:rPr lang="en-GB" baseline="0" dirty="0" smtClean="0"/>
              <a:t>Does the latter have any right of protection from this kind of intrusion?</a:t>
            </a:r>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6</a:t>
            </a:fld>
            <a:endParaRPr lang="en-GB"/>
          </a:p>
        </p:txBody>
      </p:sp>
    </p:spTree>
    <p:extLst>
      <p:ext uri="{BB962C8B-B14F-4D97-AF65-F5344CB8AC3E}">
        <p14:creationId xmlns:p14="http://schemas.microsoft.com/office/powerpoint/2010/main" val="1453176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Increasingly we see people giving up a great deal of data about themselves.</a:t>
            </a:r>
            <a:r>
              <a:rPr lang="en-GB" baseline="0" dirty="0" smtClean="0"/>
              <a:t> Each mechanism by which we acquire this data has its own issues.</a:t>
            </a:r>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7</a:t>
            </a:fld>
            <a:endParaRPr lang="en-GB"/>
          </a:p>
        </p:txBody>
      </p:sp>
    </p:spTree>
    <p:extLst>
      <p:ext uri="{BB962C8B-B14F-4D97-AF65-F5344CB8AC3E}">
        <p14:creationId xmlns:p14="http://schemas.microsoft.com/office/powerpoint/2010/main" val="2690970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8</a:t>
            </a:fld>
            <a:endParaRPr lang="en-GB"/>
          </a:p>
        </p:txBody>
      </p:sp>
    </p:spTree>
    <p:extLst>
      <p:ext uri="{BB962C8B-B14F-4D97-AF65-F5344CB8AC3E}">
        <p14:creationId xmlns:p14="http://schemas.microsoft.com/office/powerpoint/2010/main" val="2196652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Where</a:t>
            </a:r>
            <a:r>
              <a:rPr lang="en-GB" baseline="0" dirty="0" smtClean="0"/>
              <a:t> do we draw the line down this hierarchy?</a:t>
            </a:r>
            <a:endParaRPr lang="en-GB" dirty="0"/>
          </a:p>
        </p:txBody>
      </p:sp>
      <p:sp>
        <p:nvSpPr>
          <p:cNvPr id="4" name="Slide Number Placeholder 3"/>
          <p:cNvSpPr>
            <a:spLocks noGrp="1"/>
          </p:cNvSpPr>
          <p:nvPr>
            <p:ph type="sldNum" sz="quarter" idx="10"/>
          </p:nvPr>
        </p:nvSpPr>
        <p:spPr/>
        <p:txBody>
          <a:bodyPr/>
          <a:lstStyle/>
          <a:p>
            <a:fld id="{E1504538-614A-42AD-8402-3CC772D15BAC}" type="slidenum">
              <a:rPr lang="en-GB" smtClean="0"/>
              <a:t>9</a:t>
            </a:fld>
            <a:endParaRPr lang="en-GB"/>
          </a:p>
        </p:txBody>
      </p:sp>
    </p:spTree>
    <p:extLst>
      <p:ext uri="{BB962C8B-B14F-4D97-AF65-F5344CB8AC3E}">
        <p14:creationId xmlns:p14="http://schemas.microsoft.com/office/powerpoint/2010/main" val="186340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225937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077008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10406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32496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78979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74027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995267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2740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9918392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02045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1300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fld id="{1D8BD707-D9CF-40AE-B4C6-C98DA3205C09}" type="datetimeFigureOut">
              <a:rPr lang="en-US" smtClean="0"/>
              <a:pPr/>
              <a:t>4/17/2012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447800"/>
            <a:ext cx="8534400" cy="2152650"/>
          </a:xfrm>
        </p:spPr>
        <p:txBody>
          <a:bodyPr/>
          <a:lstStyle/>
          <a:p>
            <a:pPr algn="r" eaLnBrk="1" hangingPunct="1"/>
            <a:r>
              <a:rPr lang="en-GB" dirty="0"/>
              <a:t>A sketchbook for </a:t>
            </a:r>
            <a:r>
              <a:rPr lang="en-GB" dirty="0" smtClean="0"/>
              <a:t> </a:t>
            </a:r>
            <a:br>
              <a:rPr lang="en-GB" dirty="0" smtClean="0"/>
            </a:br>
            <a:r>
              <a:rPr lang="en-GB" dirty="0" smtClean="0"/>
              <a:t>ethics in agent-based modelling</a:t>
            </a:r>
            <a:endParaRPr lang="en-GB" dirty="0"/>
          </a:p>
        </p:txBody>
      </p:sp>
      <p:sp>
        <p:nvSpPr>
          <p:cNvPr id="3" name="Subtitle 2"/>
          <p:cNvSpPr>
            <a:spLocks noGrp="1"/>
          </p:cNvSpPr>
          <p:nvPr>
            <p:ph type="subTitle" idx="1"/>
          </p:nvPr>
        </p:nvSpPr>
        <p:spPr>
          <a:xfrm>
            <a:off x="2286000" y="3581400"/>
            <a:ext cx="6400800" cy="1219200"/>
          </a:xfrm>
        </p:spPr>
        <p:txBody>
          <a:bodyPr/>
          <a:lstStyle/>
          <a:p>
            <a:pPr algn="r" eaLnBrk="1" hangingPunct="1"/>
            <a:r>
              <a:rPr lang="en-GB" dirty="0">
                <a:solidFill>
                  <a:schemeClr val="bg1">
                    <a:lumMod val="65000"/>
                  </a:schemeClr>
                </a:solidFill>
              </a:rPr>
              <a:t>Andy </a:t>
            </a:r>
            <a:r>
              <a:rPr lang="en-GB" dirty="0" smtClean="0">
                <a:solidFill>
                  <a:schemeClr val="bg1">
                    <a:lumMod val="65000"/>
                  </a:schemeClr>
                </a:solidFill>
              </a:rPr>
              <a:t>Evans</a:t>
            </a:r>
            <a:endParaRPr lang="en-GB" dirty="0">
              <a:solidFill>
                <a:schemeClr val="bg1">
                  <a:lumMod val="65000"/>
                </a:schemeClr>
              </a:solidFill>
            </a:endParaRPr>
          </a:p>
          <a:p>
            <a:pPr eaLnBrk="1" hangingPunct="1"/>
            <a:endParaRPr lang="en-US" dirty="0">
              <a:latin typeface="Calibri" pitchFamily="34" charset="0"/>
            </a:endParaRPr>
          </a:p>
          <a:p>
            <a:endParaRPr lang="en-GB" dirty="0"/>
          </a:p>
        </p:txBody>
      </p:sp>
    </p:spTree>
    <p:extLst>
      <p:ext uri="{BB962C8B-B14F-4D97-AF65-F5344CB8AC3E}">
        <p14:creationId xmlns:p14="http://schemas.microsoft.com/office/powerpoint/2010/main" val="480461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1143000"/>
          </a:xfrm>
        </p:spPr>
        <p:txBody>
          <a:bodyPr/>
          <a:lstStyle/>
          <a:p>
            <a:pPr algn="r"/>
            <a:r>
              <a:rPr lang="en-GB" sz="4000" dirty="0" smtClean="0"/>
              <a:t>Data</a:t>
            </a:r>
            <a:endParaRPr lang="en-GB" dirty="0"/>
          </a:p>
        </p:txBody>
      </p:sp>
      <p:sp>
        <p:nvSpPr>
          <p:cNvPr id="4" name="Rounded Rectangle 3"/>
          <p:cNvSpPr/>
          <p:nvPr/>
        </p:nvSpPr>
        <p:spPr>
          <a:xfrm>
            <a:off x="3164575" y="1626643"/>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not volunteered</a:t>
            </a:r>
            <a:endParaRPr lang="en-GB" dirty="0">
              <a:solidFill>
                <a:schemeClr val="bg1">
                  <a:lumMod val="50000"/>
                </a:schemeClr>
              </a:solidFill>
            </a:endParaRPr>
          </a:p>
        </p:txBody>
      </p:sp>
      <p:grpSp>
        <p:nvGrpSpPr>
          <p:cNvPr id="19" name="Group 18"/>
          <p:cNvGrpSpPr/>
          <p:nvPr/>
        </p:nvGrpSpPr>
        <p:grpSpPr>
          <a:xfrm>
            <a:off x="304800" y="1733550"/>
            <a:ext cx="2707943" cy="4044856"/>
            <a:chOff x="531126" y="1733550"/>
            <a:chExt cx="2707943" cy="4044856"/>
          </a:xfrm>
        </p:grpSpPr>
        <p:grpSp>
          <p:nvGrpSpPr>
            <p:cNvPr id="13" name="Group 12"/>
            <p:cNvGrpSpPr/>
            <p:nvPr/>
          </p:nvGrpSpPr>
          <p:grpSpPr>
            <a:xfrm>
              <a:off x="531126" y="2579143"/>
              <a:ext cx="2707943" cy="3199263"/>
              <a:chOff x="531126" y="2579143"/>
              <a:chExt cx="2707943" cy="3199263"/>
            </a:xfrm>
          </p:grpSpPr>
          <p:sp>
            <p:nvSpPr>
              <p:cNvPr id="5" name="Rounded Rectangle 4"/>
              <p:cNvSpPr/>
              <p:nvPr/>
            </p:nvSpPr>
            <p:spPr>
              <a:xfrm>
                <a:off x="543636" y="2579143"/>
                <a:ext cx="2695433"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privacy</a:t>
                </a:r>
                <a:endParaRPr lang="en-GB" dirty="0">
                  <a:solidFill>
                    <a:schemeClr val="accent2">
                      <a:lumMod val="50000"/>
                    </a:schemeClr>
                  </a:solidFill>
                </a:endParaRPr>
              </a:p>
            </p:txBody>
          </p:sp>
          <p:sp>
            <p:nvSpPr>
              <p:cNvPr id="6" name="Rounded Rectangle 5"/>
              <p:cNvSpPr/>
              <p:nvPr/>
            </p:nvSpPr>
            <p:spPr>
              <a:xfrm>
                <a:off x="543636" y="3417343"/>
                <a:ext cx="2695433"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isolation</a:t>
                </a:r>
                <a:endParaRPr lang="en-GB" dirty="0">
                  <a:solidFill>
                    <a:schemeClr val="accent2">
                      <a:lumMod val="50000"/>
                    </a:schemeClr>
                  </a:solidFill>
                </a:endParaRPr>
              </a:p>
            </p:txBody>
          </p:sp>
          <p:sp>
            <p:nvSpPr>
              <p:cNvPr id="7" name="Rounded Rectangle 6"/>
              <p:cNvSpPr/>
              <p:nvPr/>
            </p:nvSpPr>
            <p:spPr>
              <a:xfrm>
                <a:off x="531126" y="4254406"/>
                <a:ext cx="2695433"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disappear</a:t>
                </a:r>
                <a:endParaRPr lang="en-GB" dirty="0">
                  <a:solidFill>
                    <a:schemeClr val="accent2">
                      <a:lumMod val="50000"/>
                    </a:schemeClr>
                  </a:solidFill>
                </a:endParaRPr>
              </a:p>
            </p:txBody>
          </p:sp>
          <p:sp>
            <p:nvSpPr>
              <p:cNvPr id="8" name="Rounded Rectangle 7"/>
              <p:cNvSpPr/>
              <p:nvPr/>
            </p:nvSpPr>
            <p:spPr>
              <a:xfrm>
                <a:off x="531126" y="5092606"/>
                <a:ext cx="2695433"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secrecy?</a:t>
                </a:r>
                <a:endParaRPr lang="en-GB" dirty="0">
                  <a:solidFill>
                    <a:schemeClr val="accent2">
                      <a:lumMod val="50000"/>
                    </a:schemeClr>
                  </a:solidFill>
                </a:endParaRPr>
              </a:p>
            </p:txBody>
          </p:sp>
        </p:grpSp>
        <p:sp>
          <p:nvSpPr>
            <p:cNvPr id="9" name="Rounded Rectangle 8"/>
            <p:cNvSpPr/>
            <p:nvPr/>
          </p:nvSpPr>
          <p:spPr>
            <a:xfrm>
              <a:off x="543635" y="1733550"/>
              <a:ext cx="2695433" cy="6477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Post-internet</a:t>
              </a:r>
              <a:endParaRPr lang="en-GB" dirty="0">
                <a:solidFill>
                  <a:schemeClr val="bg1">
                    <a:lumMod val="50000"/>
                  </a:schemeClr>
                </a:solidFill>
              </a:endParaRPr>
            </a:p>
          </p:txBody>
        </p:sp>
      </p:grpSp>
      <p:sp>
        <p:nvSpPr>
          <p:cNvPr id="11" name="Rounded Rectangle 10"/>
          <p:cNvSpPr/>
          <p:nvPr/>
        </p:nvSpPr>
        <p:spPr>
          <a:xfrm>
            <a:off x="304800" y="5943600"/>
            <a:ext cx="8462751"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correct representation</a:t>
            </a:r>
          </a:p>
          <a:p>
            <a:pPr algn="ctr"/>
            <a:r>
              <a:rPr lang="en-GB" dirty="0" smtClean="0">
                <a:solidFill>
                  <a:schemeClr val="accent2">
                    <a:lumMod val="50000"/>
                  </a:schemeClr>
                </a:solidFill>
              </a:rPr>
              <a:t>(</a:t>
            </a:r>
            <a:r>
              <a:rPr lang="en-GB" i="1" dirty="0" smtClean="0">
                <a:solidFill>
                  <a:schemeClr val="accent2">
                    <a:lumMod val="50000"/>
                  </a:schemeClr>
                </a:solidFill>
              </a:rPr>
              <a:t>what is correct?</a:t>
            </a:r>
            <a:r>
              <a:rPr lang="en-GB" dirty="0" smtClean="0">
                <a:solidFill>
                  <a:schemeClr val="accent2">
                    <a:lumMod val="50000"/>
                  </a:schemeClr>
                </a:solidFill>
              </a:rPr>
              <a:t>)</a:t>
            </a:r>
            <a:endParaRPr lang="en-GB" dirty="0">
              <a:solidFill>
                <a:schemeClr val="accent2">
                  <a:lumMod val="50000"/>
                </a:schemeClr>
              </a:solidFill>
            </a:endParaRPr>
          </a:p>
        </p:txBody>
      </p:sp>
      <p:grpSp>
        <p:nvGrpSpPr>
          <p:cNvPr id="20" name="Group 19"/>
          <p:cNvGrpSpPr/>
          <p:nvPr/>
        </p:nvGrpSpPr>
        <p:grpSpPr>
          <a:xfrm>
            <a:off x="6059608" y="1733550"/>
            <a:ext cx="2707943" cy="4044856"/>
            <a:chOff x="6059608" y="1733550"/>
            <a:chExt cx="2707943" cy="4044856"/>
          </a:xfrm>
        </p:grpSpPr>
        <p:sp>
          <p:nvSpPr>
            <p:cNvPr id="10" name="Rounded Rectangle 9"/>
            <p:cNvSpPr/>
            <p:nvPr/>
          </p:nvSpPr>
          <p:spPr>
            <a:xfrm>
              <a:off x="6072117" y="1733550"/>
              <a:ext cx="2695433" cy="6477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Pre-internet data now made available</a:t>
              </a:r>
              <a:endParaRPr lang="en-GB" dirty="0">
                <a:solidFill>
                  <a:schemeClr val="bg1">
                    <a:lumMod val="50000"/>
                  </a:schemeClr>
                </a:solidFill>
              </a:endParaRPr>
            </a:p>
          </p:txBody>
        </p:sp>
        <p:grpSp>
          <p:nvGrpSpPr>
            <p:cNvPr id="14" name="Group 13"/>
            <p:cNvGrpSpPr/>
            <p:nvPr/>
          </p:nvGrpSpPr>
          <p:grpSpPr>
            <a:xfrm>
              <a:off x="6059608" y="2579143"/>
              <a:ext cx="2707943" cy="3199263"/>
              <a:chOff x="531126" y="2579143"/>
              <a:chExt cx="2707943" cy="3199263"/>
            </a:xfrm>
          </p:grpSpPr>
          <p:sp>
            <p:nvSpPr>
              <p:cNvPr id="15" name="Rounded Rectangle 14"/>
              <p:cNvSpPr/>
              <p:nvPr/>
            </p:nvSpPr>
            <p:spPr>
              <a:xfrm>
                <a:off x="543636" y="2579143"/>
                <a:ext cx="2695433"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privacy</a:t>
                </a:r>
                <a:endParaRPr lang="en-GB" dirty="0">
                  <a:solidFill>
                    <a:schemeClr val="accent2">
                      <a:lumMod val="50000"/>
                    </a:schemeClr>
                  </a:solidFill>
                </a:endParaRPr>
              </a:p>
            </p:txBody>
          </p:sp>
          <p:sp>
            <p:nvSpPr>
              <p:cNvPr id="16" name="Rounded Rectangle 15"/>
              <p:cNvSpPr/>
              <p:nvPr/>
            </p:nvSpPr>
            <p:spPr>
              <a:xfrm>
                <a:off x="543636" y="3417343"/>
                <a:ext cx="2695433"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isolation</a:t>
                </a:r>
                <a:endParaRPr lang="en-GB" dirty="0">
                  <a:solidFill>
                    <a:schemeClr val="accent2">
                      <a:lumMod val="50000"/>
                    </a:schemeClr>
                  </a:solidFill>
                </a:endParaRPr>
              </a:p>
            </p:txBody>
          </p:sp>
          <p:sp>
            <p:nvSpPr>
              <p:cNvPr id="17" name="Rounded Rectangle 16"/>
              <p:cNvSpPr/>
              <p:nvPr/>
            </p:nvSpPr>
            <p:spPr>
              <a:xfrm>
                <a:off x="531126" y="4254406"/>
                <a:ext cx="2695433"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disappear</a:t>
                </a:r>
                <a:endParaRPr lang="en-GB" dirty="0">
                  <a:solidFill>
                    <a:schemeClr val="accent2">
                      <a:lumMod val="50000"/>
                    </a:schemeClr>
                  </a:solidFill>
                </a:endParaRPr>
              </a:p>
            </p:txBody>
          </p:sp>
          <p:sp>
            <p:nvSpPr>
              <p:cNvPr id="18" name="Rounded Rectangle 17"/>
              <p:cNvSpPr/>
              <p:nvPr/>
            </p:nvSpPr>
            <p:spPr>
              <a:xfrm>
                <a:off x="531126" y="5092606"/>
                <a:ext cx="2695433"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Right to secrecy?</a:t>
                </a:r>
                <a:endParaRPr lang="en-GB" dirty="0">
                  <a:solidFill>
                    <a:schemeClr val="accent2">
                      <a:lumMod val="50000"/>
                    </a:schemeClr>
                  </a:solidFill>
                </a:endParaRPr>
              </a:p>
            </p:txBody>
          </p:sp>
        </p:grpSp>
      </p:grpSp>
    </p:spTree>
    <p:extLst>
      <p:ext uri="{BB962C8B-B14F-4D97-AF65-F5344CB8AC3E}">
        <p14:creationId xmlns:p14="http://schemas.microsoft.com/office/powerpoint/2010/main" val="1211057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lstStyle/>
          <a:p>
            <a:pPr algn="r"/>
            <a:r>
              <a:rPr lang="en-GB" sz="4000" dirty="0" smtClean="0"/>
              <a:t>Behaviour</a:t>
            </a:r>
            <a:endParaRPr lang="en-GB" dirty="0"/>
          </a:p>
        </p:txBody>
      </p:sp>
      <p:sp>
        <p:nvSpPr>
          <p:cNvPr id="4" name="Rounded Rectangle 3"/>
          <p:cNvSpPr/>
          <p:nvPr/>
        </p:nvSpPr>
        <p:spPr>
          <a:xfrm>
            <a:off x="3164575" y="1335064"/>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Model runs to replicate current situation</a:t>
            </a:r>
            <a:endParaRPr lang="en-GB" dirty="0">
              <a:solidFill>
                <a:schemeClr val="bg1">
                  <a:lumMod val="50000"/>
                </a:schemeClr>
              </a:solidFill>
            </a:endParaRPr>
          </a:p>
        </p:txBody>
      </p:sp>
      <p:sp>
        <p:nvSpPr>
          <p:cNvPr id="5" name="Rounded Rectangle 4"/>
          <p:cNvSpPr/>
          <p:nvPr/>
        </p:nvSpPr>
        <p:spPr>
          <a:xfrm>
            <a:off x="573775" y="3074443"/>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Prove theory</a:t>
            </a:r>
            <a:endParaRPr lang="en-GB" dirty="0">
              <a:solidFill>
                <a:schemeClr val="bg1">
                  <a:lumMod val="50000"/>
                </a:schemeClr>
              </a:solidFill>
            </a:endParaRPr>
          </a:p>
        </p:txBody>
      </p:sp>
      <p:sp>
        <p:nvSpPr>
          <p:cNvPr id="6" name="Rounded Rectangle 5"/>
          <p:cNvSpPr/>
          <p:nvPr/>
        </p:nvSpPr>
        <p:spPr>
          <a:xfrm>
            <a:off x="5871950" y="3074443"/>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Prove involvement</a:t>
            </a:r>
            <a:endParaRPr lang="en-GB" dirty="0">
              <a:solidFill>
                <a:schemeClr val="bg1">
                  <a:lumMod val="50000"/>
                </a:schemeClr>
              </a:solidFill>
            </a:endParaRPr>
          </a:p>
        </p:txBody>
      </p:sp>
      <p:sp>
        <p:nvSpPr>
          <p:cNvPr id="7" name="Rounded Rectangle 6"/>
          <p:cNvSpPr/>
          <p:nvPr/>
        </p:nvSpPr>
        <p:spPr>
          <a:xfrm>
            <a:off x="5871951" y="4632960"/>
            <a:ext cx="2778230" cy="1981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When would this be appropriate with data not specifically based on this purpose? </a:t>
            </a:r>
            <a:endParaRPr lang="en-GB" i="1" dirty="0">
              <a:solidFill>
                <a:schemeClr val="accent2">
                  <a:lumMod val="50000"/>
                </a:schemeClr>
              </a:solidFill>
            </a:endParaRPr>
          </a:p>
        </p:txBody>
      </p:sp>
      <p:sp>
        <p:nvSpPr>
          <p:cNvPr id="8" name="Rounded Rectangle 7"/>
          <p:cNvSpPr/>
          <p:nvPr/>
        </p:nvSpPr>
        <p:spPr>
          <a:xfrm>
            <a:off x="573775" y="4632960"/>
            <a:ext cx="2743200" cy="1981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Are there cases where this wouldn’t be appropriate? </a:t>
            </a:r>
            <a:endParaRPr lang="en-GB" i="1" dirty="0">
              <a:solidFill>
                <a:schemeClr val="accent2">
                  <a:lumMod val="50000"/>
                </a:schemeClr>
              </a:solidFill>
            </a:endParaRPr>
          </a:p>
        </p:txBody>
      </p:sp>
      <p:sp>
        <p:nvSpPr>
          <p:cNvPr id="9" name="Arc 8"/>
          <p:cNvSpPr/>
          <p:nvPr/>
        </p:nvSpPr>
        <p:spPr>
          <a:xfrm>
            <a:off x="5334000" y="1982764"/>
            <a:ext cx="1909550" cy="1777479"/>
          </a:xfrm>
          <a:prstGeom prst="arc">
            <a:avLst/>
          </a:prstGeom>
          <a:ln w="25400">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Arc 9"/>
          <p:cNvSpPr/>
          <p:nvPr/>
        </p:nvSpPr>
        <p:spPr>
          <a:xfrm flipH="1">
            <a:off x="1956577" y="1982764"/>
            <a:ext cx="1878557" cy="1878557"/>
          </a:xfrm>
          <a:prstGeom prst="arc">
            <a:avLst>
              <a:gd name="adj1" fmla="val 16200000"/>
              <a:gd name="adj2" fmla="val 66102"/>
            </a:avLst>
          </a:prstGeom>
          <a:ln w="25400">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551561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lstStyle/>
          <a:p>
            <a:pPr algn="r"/>
            <a:r>
              <a:rPr lang="en-GB" sz="4000" dirty="0" smtClean="0"/>
              <a:t>Prediction</a:t>
            </a:r>
            <a:endParaRPr lang="en-GB" dirty="0"/>
          </a:p>
        </p:txBody>
      </p:sp>
      <p:sp>
        <p:nvSpPr>
          <p:cNvPr id="4" name="Rounded Rectangle 3"/>
          <p:cNvSpPr/>
          <p:nvPr/>
        </p:nvSpPr>
        <p:spPr>
          <a:xfrm>
            <a:off x="3179815" y="685800"/>
            <a:ext cx="2743200" cy="15636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Predicted data</a:t>
            </a:r>
          </a:p>
          <a:p>
            <a:pPr algn="ctr"/>
            <a:endParaRPr lang="en-GB" dirty="0" smtClean="0">
              <a:solidFill>
                <a:schemeClr val="bg1">
                  <a:lumMod val="50000"/>
                </a:schemeClr>
              </a:solidFill>
            </a:endParaRPr>
          </a:p>
          <a:p>
            <a:pPr algn="ctr"/>
            <a:r>
              <a:rPr lang="en-GB" dirty="0" smtClean="0">
                <a:solidFill>
                  <a:schemeClr val="bg1">
                    <a:lumMod val="50000"/>
                  </a:schemeClr>
                </a:solidFill>
              </a:rPr>
              <a:t>Agent-based studies offer a toolkit that could avoid the ecological fallacy</a:t>
            </a:r>
            <a:endParaRPr lang="en-GB" dirty="0">
              <a:solidFill>
                <a:schemeClr val="bg1">
                  <a:lumMod val="50000"/>
                </a:schemeClr>
              </a:solidFill>
            </a:endParaRPr>
          </a:p>
        </p:txBody>
      </p:sp>
      <p:sp>
        <p:nvSpPr>
          <p:cNvPr id="5" name="Rounded Rectangle 4"/>
          <p:cNvSpPr/>
          <p:nvPr/>
        </p:nvSpPr>
        <p:spPr>
          <a:xfrm>
            <a:off x="3179815" y="2438400"/>
            <a:ext cx="2743200" cy="13716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At what scale do individual concerns kick in?</a:t>
            </a:r>
            <a:r>
              <a:rPr lang="en-GB" dirty="0" smtClean="0">
                <a:solidFill>
                  <a:schemeClr val="accent2">
                    <a:lumMod val="50000"/>
                  </a:schemeClr>
                </a:solidFill>
              </a:rPr>
              <a:t> </a:t>
            </a:r>
            <a:r>
              <a:rPr lang="en-GB" i="1" dirty="0" smtClean="0">
                <a:solidFill>
                  <a:schemeClr val="accent2">
                    <a:lumMod val="50000"/>
                  </a:schemeClr>
                </a:solidFill>
              </a:rPr>
              <a:t>When identifiable? When they could be affected?</a:t>
            </a:r>
            <a:endParaRPr lang="en-GB" i="1" dirty="0">
              <a:solidFill>
                <a:schemeClr val="accent2">
                  <a:lumMod val="50000"/>
                </a:schemeClr>
              </a:solidFill>
            </a:endParaRPr>
          </a:p>
        </p:txBody>
      </p:sp>
      <p:sp>
        <p:nvSpPr>
          <p:cNvPr id="6" name="Rounded Rectangle 5"/>
          <p:cNvSpPr/>
          <p:nvPr/>
        </p:nvSpPr>
        <p:spPr>
          <a:xfrm>
            <a:off x="3179815" y="4008120"/>
            <a:ext cx="2743200" cy="1219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Do we have a right to know about predictions about us?</a:t>
            </a:r>
            <a:endParaRPr lang="en-GB" dirty="0">
              <a:solidFill>
                <a:schemeClr val="accent2">
                  <a:lumMod val="50000"/>
                </a:schemeClr>
              </a:solidFill>
            </a:endParaRPr>
          </a:p>
        </p:txBody>
      </p:sp>
      <p:sp>
        <p:nvSpPr>
          <p:cNvPr id="7" name="Rounded Rectangle 6"/>
          <p:cNvSpPr/>
          <p:nvPr/>
        </p:nvSpPr>
        <p:spPr>
          <a:xfrm>
            <a:off x="243840" y="4008120"/>
            <a:ext cx="2743200" cy="1219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Do we have a right to contest initial data </a:t>
            </a:r>
          </a:p>
          <a:p>
            <a:pPr algn="ctr"/>
            <a:r>
              <a:rPr lang="en-GB" i="1" dirty="0" smtClean="0">
                <a:solidFill>
                  <a:schemeClr val="accent2">
                    <a:lumMod val="50000"/>
                  </a:schemeClr>
                </a:solidFill>
              </a:rPr>
              <a:t>and/or predictions?</a:t>
            </a:r>
            <a:endParaRPr lang="en-GB" dirty="0">
              <a:solidFill>
                <a:schemeClr val="accent2">
                  <a:lumMod val="50000"/>
                </a:schemeClr>
              </a:solidFill>
            </a:endParaRPr>
          </a:p>
        </p:txBody>
      </p:sp>
      <p:sp>
        <p:nvSpPr>
          <p:cNvPr id="8" name="Rounded Rectangle 7"/>
          <p:cNvSpPr/>
          <p:nvPr/>
        </p:nvSpPr>
        <p:spPr>
          <a:xfrm>
            <a:off x="6111240" y="4008120"/>
            <a:ext cx="2743200" cy="1219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   Do we have a right to be consulted on use?</a:t>
            </a:r>
            <a:endParaRPr lang="en-GB" dirty="0">
              <a:solidFill>
                <a:schemeClr val="accent2">
                  <a:lumMod val="50000"/>
                </a:schemeClr>
              </a:solidFill>
            </a:endParaRPr>
          </a:p>
        </p:txBody>
      </p:sp>
      <p:sp>
        <p:nvSpPr>
          <p:cNvPr id="9" name="Rounded Rectangle 8"/>
          <p:cNvSpPr/>
          <p:nvPr/>
        </p:nvSpPr>
        <p:spPr>
          <a:xfrm>
            <a:off x="3195055" y="5364480"/>
            <a:ext cx="2743200" cy="1219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Are predictions private data about us?</a:t>
            </a:r>
            <a:endParaRPr lang="en-GB" dirty="0">
              <a:solidFill>
                <a:schemeClr val="accent2">
                  <a:lumMod val="50000"/>
                </a:schemeClr>
              </a:solidFill>
            </a:endParaRPr>
          </a:p>
        </p:txBody>
      </p:sp>
      <p:cxnSp>
        <p:nvCxnSpPr>
          <p:cNvPr id="13" name="Straight Arrow Connector 12"/>
          <p:cNvCxnSpPr/>
          <p:nvPr/>
        </p:nvCxnSpPr>
        <p:spPr>
          <a:xfrm flipH="1" flipV="1">
            <a:off x="2667000" y="4602480"/>
            <a:ext cx="685800" cy="1524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694415" y="4602480"/>
            <a:ext cx="782585" cy="1524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551415" y="5105400"/>
            <a:ext cx="0" cy="53340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8910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fontScale="90000"/>
          </a:bodyPr>
          <a:lstStyle/>
          <a:p>
            <a:pPr algn="r"/>
            <a:r>
              <a:rPr lang="en-GB" sz="4000" dirty="0" smtClean="0"/>
              <a:t>Predicted </a:t>
            </a:r>
            <a:br>
              <a:rPr lang="en-GB" sz="4000" dirty="0" smtClean="0"/>
            </a:br>
            <a:r>
              <a:rPr lang="en-GB" sz="4000" dirty="0" smtClean="0"/>
              <a:t>data</a:t>
            </a:r>
            <a:endParaRPr lang="en-GB" dirty="0"/>
          </a:p>
        </p:txBody>
      </p:sp>
      <p:sp>
        <p:nvSpPr>
          <p:cNvPr id="4" name="Rounded Rectangle 3"/>
          <p:cNvSpPr/>
          <p:nvPr/>
        </p:nvSpPr>
        <p:spPr>
          <a:xfrm>
            <a:off x="3164575" y="762000"/>
            <a:ext cx="2743200" cy="1219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Are predictions private data about us?</a:t>
            </a:r>
            <a:endParaRPr lang="en-GB" dirty="0">
              <a:solidFill>
                <a:schemeClr val="accent2">
                  <a:lumMod val="50000"/>
                </a:schemeClr>
              </a:solidFill>
            </a:endParaRPr>
          </a:p>
        </p:txBody>
      </p:sp>
      <p:sp>
        <p:nvSpPr>
          <p:cNvPr id="5" name="Rounded Rectangle 4"/>
          <p:cNvSpPr/>
          <p:nvPr/>
        </p:nvSpPr>
        <p:spPr>
          <a:xfrm>
            <a:off x="3149335" y="2133600"/>
            <a:ext cx="2743200" cy="1219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Does it depend on how accurate the predictions are?</a:t>
            </a:r>
          </a:p>
        </p:txBody>
      </p:sp>
      <p:sp>
        <p:nvSpPr>
          <p:cNvPr id="6" name="Rounded Rectangle 5"/>
          <p:cNvSpPr/>
          <p:nvPr/>
        </p:nvSpPr>
        <p:spPr>
          <a:xfrm>
            <a:off x="6100947" y="2133600"/>
            <a:ext cx="2743200" cy="24384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dirty="0" smtClean="0">
                <a:solidFill>
                  <a:schemeClr val="accent2">
                    <a:lumMod val="50000"/>
                  </a:schemeClr>
                </a:solidFill>
              </a:rPr>
              <a:t>Less accurate predictions = more </a:t>
            </a:r>
          </a:p>
          <a:p>
            <a:pPr algn="ctr"/>
            <a:r>
              <a:rPr lang="en-GB" dirty="0" smtClean="0">
                <a:solidFill>
                  <a:schemeClr val="accent2">
                    <a:lumMod val="50000"/>
                  </a:schemeClr>
                </a:solidFill>
              </a:rPr>
              <a:t>error about us being acted on</a:t>
            </a:r>
            <a:endParaRPr lang="en-GB" dirty="0">
              <a:solidFill>
                <a:schemeClr val="accent2">
                  <a:lumMod val="50000"/>
                </a:schemeClr>
              </a:solidFill>
            </a:endParaRPr>
          </a:p>
        </p:txBody>
      </p:sp>
      <p:sp>
        <p:nvSpPr>
          <p:cNvPr id="7" name="Rounded Rectangle 6"/>
          <p:cNvSpPr/>
          <p:nvPr/>
        </p:nvSpPr>
        <p:spPr>
          <a:xfrm>
            <a:off x="247650" y="2133600"/>
            <a:ext cx="2743200" cy="24384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More accurate predictions are likely </a:t>
            </a:r>
          </a:p>
          <a:p>
            <a:pPr algn="ctr"/>
            <a:r>
              <a:rPr lang="en-GB" dirty="0" smtClean="0">
                <a:solidFill>
                  <a:schemeClr val="accent2">
                    <a:lumMod val="50000"/>
                  </a:schemeClr>
                </a:solidFill>
              </a:rPr>
              <a:t>to compromise the previously identified rights</a:t>
            </a:r>
          </a:p>
          <a:p>
            <a:pPr algn="ctr"/>
            <a:r>
              <a:rPr lang="en-GB" i="1" dirty="0" smtClean="0">
                <a:solidFill>
                  <a:schemeClr val="accent2">
                    <a:lumMod val="50000"/>
                  </a:schemeClr>
                </a:solidFill>
              </a:rPr>
              <a:t>What if we can accurately predict otherwise private data?</a:t>
            </a:r>
            <a:endParaRPr lang="en-GB" i="1" dirty="0">
              <a:solidFill>
                <a:schemeClr val="accent2">
                  <a:lumMod val="50000"/>
                </a:schemeClr>
              </a:solidFill>
            </a:endParaRPr>
          </a:p>
        </p:txBody>
      </p:sp>
      <p:sp>
        <p:nvSpPr>
          <p:cNvPr id="8" name="Rounded Rectangle 7"/>
          <p:cNvSpPr/>
          <p:nvPr/>
        </p:nvSpPr>
        <p:spPr>
          <a:xfrm>
            <a:off x="3164575" y="3505200"/>
            <a:ext cx="2743200" cy="1219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Why does it matter that it is future data?</a:t>
            </a:r>
          </a:p>
        </p:txBody>
      </p:sp>
      <p:sp>
        <p:nvSpPr>
          <p:cNvPr id="9" name="Rounded Rectangle 8"/>
          <p:cNvSpPr/>
          <p:nvPr/>
        </p:nvSpPr>
        <p:spPr>
          <a:xfrm>
            <a:off x="3189710" y="4914900"/>
            <a:ext cx="2743200" cy="17526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i="1" dirty="0" smtClean="0">
              <a:solidFill>
                <a:schemeClr val="accent2">
                  <a:lumMod val="50000"/>
                </a:schemeClr>
              </a:solidFill>
            </a:endParaRPr>
          </a:p>
          <a:p>
            <a:pPr algn="ctr"/>
            <a:r>
              <a:rPr lang="en-GB" i="1" dirty="0" smtClean="0">
                <a:solidFill>
                  <a:schemeClr val="accent2">
                    <a:lumMod val="50000"/>
                  </a:schemeClr>
                </a:solidFill>
              </a:rPr>
              <a:t>Isn’t future data more important than past data?</a:t>
            </a:r>
          </a:p>
          <a:p>
            <a:pPr algn="ctr"/>
            <a:r>
              <a:rPr lang="en-GB" i="1" dirty="0" smtClean="0">
                <a:solidFill>
                  <a:schemeClr val="accent2">
                    <a:lumMod val="50000"/>
                  </a:schemeClr>
                </a:solidFill>
              </a:rPr>
              <a:t>Doesn’t it make accuracy more important?</a:t>
            </a:r>
          </a:p>
        </p:txBody>
      </p:sp>
      <p:cxnSp>
        <p:nvCxnSpPr>
          <p:cNvPr id="10" name="Straight Arrow Connector 9"/>
          <p:cNvCxnSpPr/>
          <p:nvPr/>
        </p:nvCxnSpPr>
        <p:spPr>
          <a:xfrm flipH="1">
            <a:off x="2667000" y="2758440"/>
            <a:ext cx="647700" cy="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740135" y="2773680"/>
            <a:ext cx="660665" cy="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536175" y="3200400"/>
            <a:ext cx="0" cy="60960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536175" y="4572000"/>
            <a:ext cx="14103" cy="68580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507970" y="1809750"/>
            <a:ext cx="12965" cy="55245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3577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fontScale="90000"/>
          </a:bodyPr>
          <a:lstStyle/>
          <a:p>
            <a:pPr algn="r"/>
            <a:r>
              <a:rPr lang="en-GB" sz="4000" dirty="0" smtClean="0"/>
              <a:t>Actions on </a:t>
            </a:r>
            <a:br>
              <a:rPr lang="en-GB" sz="4000" dirty="0" smtClean="0"/>
            </a:br>
            <a:r>
              <a:rPr lang="en-GB" sz="4000" dirty="0" smtClean="0"/>
              <a:t>predictions</a:t>
            </a:r>
            <a:endParaRPr lang="en-GB" dirty="0"/>
          </a:p>
        </p:txBody>
      </p:sp>
      <p:sp>
        <p:nvSpPr>
          <p:cNvPr id="4" name="Rounded Rectangle 3"/>
          <p:cNvSpPr/>
          <p:nvPr/>
        </p:nvSpPr>
        <p:spPr>
          <a:xfrm>
            <a:off x="3164575" y="1066800"/>
            <a:ext cx="2743200" cy="12192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Do we have a right not to be predicted?</a:t>
            </a:r>
            <a:endParaRPr lang="en-GB" dirty="0">
              <a:solidFill>
                <a:schemeClr val="accent2">
                  <a:lumMod val="50000"/>
                </a:schemeClr>
              </a:solidFill>
            </a:endParaRPr>
          </a:p>
        </p:txBody>
      </p:sp>
      <p:sp>
        <p:nvSpPr>
          <p:cNvPr id="5" name="Rounded Rectangle 4"/>
          <p:cNvSpPr/>
          <p:nvPr/>
        </p:nvSpPr>
        <p:spPr>
          <a:xfrm>
            <a:off x="1447800" y="2590800"/>
            <a:ext cx="2743200" cy="13716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Do we replace the ecological fallacy with the fallacy of the continuous individual?</a:t>
            </a:r>
          </a:p>
        </p:txBody>
      </p:sp>
      <p:sp>
        <p:nvSpPr>
          <p:cNvPr id="7" name="Rounded Rectangle 6"/>
          <p:cNvSpPr/>
          <p:nvPr/>
        </p:nvSpPr>
        <p:spPr>
          <a:xfrm>
            <a:off x="5029200" y="2590800"/>
            <a:ext cx="2743200" cy="13716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2">
                    <a:lumMod val="50000"/>
                  </a:schemeClr>
                </a:solidFill>
              </a:rPr>
              <a:t>How accurate do we have to be to act on a prediction?</a:t>
            </a:r>
          </a:p>
        </p:txBody>
      </p:sp>
      <p:sp>
        <p:nvSpPr>
          <p:cNvPr id="8" name="Rounded Rectangle 7"/>
          <p:cNvSpPr/>
          <p:nvPr/>
        </p:nvSpPr>
        <p:spPr>
          <a:xfrm>
            <a:off x="1366255" y="4191000"/>
            <a:ext cx="2743200" cy="210312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Is that problematic?</a:t>
            </a:r>
          </a:p>
        </p:txBody>
      </p:sp>
      <p:sp>
        <p:nvSpPr>
          <p:cNvPr id="9" name="Rounded Rectangle 8"/>
          <p:cNvSpPr/>
          <p:nvPr/>
        </p:nvSpPr>
        <p:spPr>
          <a:xfrm>
            <a:off x="5029200" y="4191000"/>
            <a:ext cx="2743200" cy="210312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accent2">
                  <a:lumMod val="50000"/>
                </a:schemeClr>
              </a:solidFill>
            </a:endParaRPr>
          </a:p>
          <a:p>
            <a:pPr algn="ctr"/>
            <a:r>
              <a:rPr lang="en-GB" i="1" dirty="0" smtClean="0">
                <a:solidFill>
                  <a:schemeClr val="accent2">
                    <a:lumMod val="50000"/>
                  </a:schemeClr>
                </a:solidFill>
              </a:rPr>
              <a:t>What criteria do we use to make this decision?</a:t>
            </a:r>
            <a:endParaRPr lang="en-GB" i="1" dirty="0">
              <a:solidFill>
                <a:schemeClr val="accent2">
                  <a:lumMod val="50000"/>
                </a:schemeClr>
              </a:solidFill>
            </a:endParaRPr>
          </a:p>
          <a:p>
            <a:pPr algn="ctr"/>
            <a:r>
              <a:rPr lang="en-GB" i="1" dirty="0" smtClean="0">
                <a:solidFill>
                  <a:schemeClr val="accent2">
                    <a:lumMod val="50000"/>
                  </a:schemeClr>
                </a:solidFill>
              </a:rPr>
              <a:t>Do we draw different limits for acting on society and acting on individuals?</a:t>
            </a:r>
            <a:endParaRPr lang="en-GB" i="1" dirty="0">
              <a:solidFill>
                <a:schemeClr val="accent2">
                  <a:lumMod val="50000"/>
                </a:schemeClr>
              </a:solidFill>
            </a:endParaRPr>
          </a:p>
        </p:txBody>
      </p:sp>
      <p:cxnSp>
        <p:nvCxnSpPr>
          <p:cNvPr id="10" name="Straight Arrow Connector 9"/>
          <p:cNvCxnSpPr/>
          <p:nvPr/>
        </p:nvCxnSpPr>
        <p:spPr>
          <a:xfrm>
            <a:off x="2723752" y="3848100"/>
            <a:ext cx="14103" cy="68580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386697" y="3848100"/>
            <a:ext cx="14103" cy="685800"/>
          </a:xfrm>
          <a:prstGeom prst="straightConnector1">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12" name="Arc 11"/>
          <p:cNvSpPr/>
          <p:nvPr/>
        </p:nvSpPr>
        <p:spPr>
          <a:xfrm>
            <a:off x="5334000" y="1499121"/>
            <a:ext cx="1909550" cy="1777479"/>
          </a:xfrm>
          <a:prstGeom prst="arc">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Arc 12"/>
          <p:cNvSpPr/>
          <p:nvPr/>
        </p:nvSpPr>
        <p:spPr>
          <a:xfrm flipH="1">
            <a:off x="1956577" y="1499121"/>
            <a:ext cx="1878557" cy="1878557"/>
          </a:xfrm>
          <a:prstGeom prst="arc">
            <a:avLst>
              <a:gd name="adj1" fmla="val 16200000"/>
              <a:gd name="adj2" fmla="val 66102"/>
            </a:avLst>
          </a:prstGeom>
          <a:ln w="25400">
            <a:solidFill>
              <a:schemeClr val="accent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0825414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lstStyle/>
          <a:p>
            <a:pPr algn="r"/>
            <a:r>
              <a:rPr lang="en-GB" dirty="0" smtClean="0"/>
              <a:t>Issues </a:t>
            </a:r>
            <a:endParaRPr lang="en-GB" dirty="0"/>
          </a:p>
        </p:txBody>
      </p:sp>
      <p:sp>
        <p:nvSpPr>
          <p:cNvPr id="3" name="Content Placeholder 2"/>
          <p:cNvSpPr>
            <a:spLocks noGrp="1"/>
          </p:cNvSpPr>
          <p:nvPr>
            <p:ph idx="1"/>
          </p:nvPr>
        </p:nvSpPr>
        <p:spPr>
          <a:xfrm>
            <a:off x="228600" y="2590800"/>
            <a:ext cx="8229600" cy="3840163"/>
          </a:xfrm>
        </p:spPr>
        <p:txBody>
          <a:bodyPr>
            <a:normAutofit/>
          </a:bodyPr>
          <a:lstStyle/>
          <a:p>
            <a:pPr marL="0" indent="0">
              <a:spcAft>
                <a:spcPts val="1200"/>
              </a:spcAft>
              <a:buNone/>
            </a:pPr>
            <a:r>
              <a:rPr lang="en-GB" sz="2600" dirty="0" smtClean="0"/>
              <a:t>Do people have a right to control what their data is used for when non-voluntary?</a:t>
            </a:r>
          </a:p>
          <a:p>
            <a:pPr marL="0" indent="0">
              <a:spcAft>
                <a:spcPts val="1200"/>
              </a:spcAft>
              <a:buNone/>
            </a:pPr>
            <a:r>
              <a:rPr lang="en-GB" sz="2600" dirty="0" smtClean="0"/>
              <a:t>When/should we model real individuals?</a:t>
            </a:r>
          </a:p>
          <a:p>
            <a:pPr marL="0" indent="0">
              <a:spcAft>
                <a:spcPts val="1200"/>
              </a:spcAft>
              <a:buNone/>
            </a:pPr>
            <a:r>
              <a:rPr lang="en-GB" sz="2600" dirty="0" smtClean="0"/>
              <a:t>At what scale do we start worrying about individuals?</a:t>
            </a:r>
          </a:p>
          <a:p>
            <a:pPr marL="0" indent="0">
              <a:spcAft>
                <a:spcPts val="1200"/>
              </a:spcAft>
              <a:buNone/>
            </a:pPr>
            <a:r>
              <a:rPr lang="en-GB" sz="2600" dirty="0" smtClean="0"/>
              <a:t>Are accurate predictions of private data the same as private data generated at a future point in time?</a:t>
            </a:r>
            <a:endParaRPr lang="en-GB" sz="2600" dirty="0"/>
          </a:p>
        </p:txBody>
      </p:sp>
    </p:spTree>
    <p:extLst>
      <p:ext uri="{BB962C8B-B14F-4D97-AF65-F5344CB8AC3E}">
        <p14:creationId xmlns:p14="http://schemas.microsoft.com/office/powerpoint/2010/main" val="972941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408" y="304800"/>
            <a:ext cx="8229600" cy="1143000"/>
          </a:xfrm>
        </p:spPr>
        <p:txBody>
          <a:bodyPr>
            <a:normAutofit/>
          </a:bodyPr>
          <a:lstStyle/>
          <a:p>
            <a:pPr algn="r"/>
            <a:r>
              <a:rPr lang="en-GB" sz="4000" dirty="0" smtClean="0"/>
              <a:t>Crime Modelling</a:t>
            </a:r>
            <a:endParaRPr lang="en-GB" sz="4000" dirty="0"/>
          </a:p>
        </p:txBody>
      </p:sp>
      <p:sp>
        <p:nvSpPr>
          <p:cNvPr id="4" name="Content Placeholder 2"/>
          <p:cNvSpPr txBox="1">
            <a:spLocks/>
          </p:cNvSpPr>
          <p:nvPr/>
        </p:nvSpPr>
        <p:spPr>
          <a:xfrm>
            <a:off x="304800" y="2743200"/>
            <a:ext cx="8587680" cy="36709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2600" dirty="0" smtClean="0"/>
              <a:t>Agent-based modelling of crime (burglary) at the city scale.</a:t>
            </a:r>
          </a:p>
          <a:p>
            <a:pPr marL="0" indent="0">
              <a:buFont typeface="Arial" pitchFamily="34" charset="0"/>
              <a:buNone/>
            </a:pPr>
            <a:endParaRPr lang="en-GB" sz="2600" dirty="0" smtClean="0"/>
          </a:p>
          <a:p>
            <a:pPr marL="0" indent="0">
              <a:buFont typeface="Arial" pitchFamily="34" charset="0"/>
              <a:buNone/>
            </a:pPr>
            <a:r>
              <a:rPr lang="en-GB" sz="2600" dirty="0" err="1" smtClean="0"/>
              <a:t>Ongoing</a:t>
            </a:r>
            <a:r>
              <a:rPr lang="en-GB" sz="2600" dirty="0" smtClean="0"/>
              <a:t> collaboration with local police/government crime prevention partnership.</a:t>
            </a:r>
          </a:p>
          <a:p>
            <a:pPr marL="0" indent="0">
              <a:buFont typeface="Arial" pitchFamily="34" charset="0"/>
              <a:buNone/>
            </a:pPr>
            <a:endParaRPr lang="en-GB" sz="2600" dirty="0" smtClean="0"/>
          </a:p>
          <a:p>
            <a:pPr marL="0" indent="0">
              <a:buFont typeface="Arial" pitchFamily="34" charset="0"/>
              <a:buNone/>
            </a:pPr>
            <a:endParaRPr lang="en-GB" dirty="0"/>
          </a:p>
        </p:txBody>
      </p:sp>
    </p:spTree>
    <p:extLst>
      <p:ext uri="{BB962C8B-B14F-4D97-AF65-F5344CB8AC3E}">
        <p14:creationId xmlns:p14="http://schemas.microsoft.com/office/powerpoint/2010/main" val="2772199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1143000"/>
          </a:xfrm>
        </p:spPr>
        <p:txBody>
          <a:bodyPr/>
          <a:lstStyle/>
          <a:p>
            <a:pPr algn="r"/>
            <a:r>
              <a:rPr lang="en-GB" sz="4000" dirty="0" smtClean="0"/>
              <a:t>Model process</a:t>
            </a:r>
            <a:endParaRPr lang="en-GB" dirty="0"/>
          </a:p>
        </p:txBody>
      </p:sp>
      <p:grpSp>
        <p:nvGrpSpPr>
          <p:cNvPr id="24" name="Group 23"/>
          <p:cNvGrpSpPr/>
          <p:nvPr/>
        </p:nvGrpSpPr>
        <p:grpSpPr>
          <a:xfrm>
            <a:off x="152400" y="2486593"/>
            <a:ext cx="8631072" cy="3944487"/>
            <a:chOff x="318448" y="2486593"/>
            <a:chExt cx="8465024" cy="3944487"/>
          </a:xfrm>
        </p:grpSpPr>
        <p:grpSp>
          <p:nvGrpSpPr>
            <p:cNvPr id="23" name="Group 22"/>
            <p:cNvGrpSpPr/>
            <p:nvPr/>
          </p:nvGrpSpPr>
          <p:grpSpPr>
            <a:xfrm>
              <a:off x="318448" y="2486593"/>
              <a:ext cx="8465024" cy="3944487"/>
              <a:chOff x="297976" y="1574041"/>
              <a:chExt cx="8465024" cy="3944487"/>
            </a:xfrm>
          </p:grpSpPr>
          <p:grpSp>
            <p:nvGrpSpPr>
              <p:cNvPr id="17" name="Group 16"/>
              <p:cNvGrpSpPr/>
              <p:nvPr/>
            </p:nvGrpSpPr>
            <p:grpSpPr>
              <a:xfrm>
                <a:off x="304800" y="1574041"/>
                <a:ext cx="8458200" cy="1219200"/>
                <a:chOff x="304800" y="1905000"/>
                <a:chExt cx="8458200" cy="1219200"/>
              </a:xfrm>
            </p:grpSpPr>
            <p:sp>
              <p:nvSpPr>
                <p:cNvPr id="16" name="Rounded Rectangle 15"/>
                <p:cNvSpPr/>
                <p:nvPr/>
              </p:nvSpPr>
              <p:spPr>
                <a:xfrm>
                  <a:off x="304800" y="1905000"/>
                  <a:ext cx="84582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Inputs</a:t>
                  </a:r>
                  <a:endParaRPr lang="en-GB" dirty="0">
                    <a:solidFill>
                      <a:schemeClr val="bg1">
                        <a:lumMod val="50000"/>
                      </a:schemeClr>
                    </a:solidFill>
                  </a:endParaRPr>
                </a:p>
              </p:txBody>
            </p:sp>
            <p:sp>
              <p:nvSpPr>
                <p:cNvPr id="10" name="Rounded Rectangle 9"/>
                <p:cNvSpPr/>
                <p:nvPr/>
              </p:nvSpPr>
              <p:spPr>
                <a:xfrm>
                  <a:off x="2133600" y="2057400"/>
                  <a:ext cx="3132000" cy="914400"/>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50000"/>
                        </a:schemeClr>
                      </a:solidFill>
                    </a:rPr>
                    <a:t>Real offender homes</a:t>
                  </a:r>
                </a:p>
                <a:p>
                  <a:pPr algn="ctr"/>
                  <a:r>
                    <a:rPr lang="en-GB" dirty="0">
                      <a:solidFill>
                        <a:schemeClr val="bg1">
                          <a:lumMod val="50000"/>
                        </a:schemeClr>
                      </a:solidFill>
                    </a:rPr>
                    <a:t>(postcodes</a:t>
                  </a:r>
                  <a:r>
                    <a:rPr lang="en-GB" dirty="0" smtClean="0">
                      <a:solidFill>
                        <a:schemeClr val="bg1">
                          <a:lumMod val="50000"/>
                        </a:schemeClr>
                      </a:solidFill>
                    </a:rPr>
                    <a:t>)</a:t>
                  </a:r>
                  <a:endParaRPr lang="en-GB" dirty="0">
                    <a:solidFill>
                      <a:schemeClr val="bg1">
                        <a:lumMod val="50000"/>
                      </a:schemeClr>
                    </a:solidFill>
                  </a:endParaRPr>
                </a:p>
              </p:txBody>
            </p:sp>
            <p:sp>
              <p:nvSpPr>
                <p:cNvPr id="11" name="Rounded Rectangle 10"/>
                <p:cNvSpPr/>
                <p:nvPr/>
              </p:nvSpPr>
              <p:spPr>
                <a:xfrm>
                  <a:off x="5424985" y="2057400"/>
                  <a:ext cx="3132000" cy="914400"/>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50000"/>
                        </a:schemeClr>
                      </a:solidFill>
                    </a:rPr>
                    <a:t>Victims from census</a:t>
                  </a:r>
                </a:p>
                <a:p>
                  <a:pPr algn="ctr"/>
                  <a:r>
                    <a:rPr lang="en-GB" dirty="0">
                      <a:solidFill>
                        <a:schemeClr val="bg1">
                          <a:lumMod val="50000"/>
                        </a:schemeClr>
                      </a:solidFill>
                    </a:rPr>
                    <a:t>(</a:t>
                  </a:r>
                  <a:r>
                    <a:rPr lang="en-GB" dirty="0" err="1">
                      <a:solidFill>
                        <a:schemeClr val="bg1">
                          <a:lumMod val="50000"/>
                        </a:schemeClr>
                      </a:solidFill>
                    </a:rPr>
                    <a:t>microsimulated</a:t>
                  </a:r>
                  <a:r>
                    <a:rPr lang="en-GB" dirty="0">
                      <a:solidFill>
                        <a:schemeClr val="bg1">
                          <a:lumMod val="50000"/>
                        </a:schemeClr>
                      </a:solidFill>
                    </a:rPr>
                    <a:t> ~100 household scale)</a:t>
                  </a:r>
                </a:p>
              </p:txBody>
            </p:sp>
          </p:grpSp>
          <p:grpSp>
            <p:nvGrpSpPr>
              <p:cNvPr id="18" name="Group 17"/>
              <p:cNvGrpSpPr/>
              <p:nvPr/>
            </p:nvGrpSpPr>
            <p:grpSpPr>
              <a:xfrm>
                <a:off x="301388" y="2952460"/>
                <a:ext cx="8458200" cy="1219200"/>
                <a:chOff x="301388" y="3120216"/>
                <a:chExt cx="8458200" cy="1219200"/>
              </a:xfrm>
            </p:grpSpPr>
            <p:sp>
              <p:nvSpPr>
                <p:cNvPr id="19" name="Rounded Rectangle 18"/>
                <p:cNvSpPr/>
                <p:nvPr/>
              </p:nvSpPr>
              <p:spPr>
                <a:xfrm>
                  <a:off x="301388" y="3120216"/>
                  <a:ext cx="84582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Behaviour</a:t>
                  </a:r>
                  <a:endParaRPr lang="en-GB" dirty="0">
                    <a:solidFill>
                      <a:schemeClr val="bg1">
                        <a:lumMod val="50000"/>
                      </a:schemeClr>
                    </a:solidFill>
                  </a:endParaRPr>
                </a:p>
              </p:txBody>
            </p:sp>
            <p:sp>
              <p:nvSpPr>
                <p:cNvPr id="12" name="Rounded Rectangle 11"/>
                <p:cNvSpPr/>
                <p:nvPr/>
              </p:nvSpPr>
              <p:spPr>
                <a:xfrm>
                  <a:off x="2133600" y="3276597"/>
                  <a:ext cx="3129725"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50000"/>
                        </a:schemeClr>
                      </a:solidFill>
                    </a:rPr>
                    <a:t>Offender behaviour model </a:t>
                  </a:r>
                </a:p>
                <a:p>
                  <a:pPr algn="ctr"/>
                  <a:r>
                    <a:rPr lang="en-GB" dirty="0">
                      <a:solidFill>
                        <a:schemeClr val="bg1">
                          <a:lumMod val="50000"/>
                        </a:schemeClr>
                      </a:solidFill>
                    </a:rPr>
                    <a:t>(drug use, sleep, socialising, work, knowledge of city)</a:t>
                  </a:r>
                </a:p>
              </p:txBody>
            </p:sp>
            <p:sp>
              <p:nvSpPr>
                <p:cNvPr id="13" name="Rounded Rectangle 12"/>
                <p:cNvSpPr/>
                <p:nvPr/>
              </p:nvSpPr>
              <p:spPr>
                <a:xfrm>
                  <a:off x="5424985" y="3276599"/>
                  <a:ext cx="3132000"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50000"/>
                        </a:schemeClr>
                      </a:solidFill>
                    </a:rPr>
                    <a:t>Victim daily routines</a:t>
                  </a:r>
                </a:p>
                <a:p>
                  <a:pPr algn="ctr"/>
                  <a:r>
                    <a:rPr lang="en-GB" dirty="0">
                      <a:solidFill>
                        <a:schemeClr val="bg1">
                          <a:lumMod val="50000"/>
                        </a:schemeClr>
                      </a:solidFill>
                    </a:rPr>
                    <a:t>(sleep, socialising, work)</a:t>
                  </a:r>
                </a:p>
              </p:txBody>
            </p:sp>
          </p:grpSp>
          <p:grpSp>
            <p:nvGrpSpPr>
              <p:cNvPr id="22" name="Group 21"/>
              <p:cNvGrpSpPr/>
              <p:nvPr/>
            </p:nvGrpSpPr>
            <p:grpSpPr>
              <a:xfrm>
                <a:off x="297976" y="4307005"/>
                <a:ext cx="8458200" cy="1211523"/>
                <a:chOff x="297976" y="4307005"/>
                <a:chExt cx="8458200" cy="1211523"/>
              </a:xfrm>
            </p:grpSpPr>
            <p:sp>
              <p:nvSpPr>
                <p:cNvPr id="20" name="Rounded Rectangle 19"/>
                <p:cNvSpPr/>
                <p:nvPr/>
              </p:nvSpPr>
              <p:spPr>
                <a:xfrm>
                  <a:off x="297976" y="4307005"/>
                  <a:ext cx="8458200" cy="1211523"/>
                </a:xfrm>
                <a:prstGeom prst="roundRect">
                  <a:avLst>
                    <a:gd name="adj" fmla="val 1497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Prediction</a:t>
                  </a:r>
                  <a:endParaRPr lang="en-GB" dirty="0">
                    <a:solidFill>
                      <a:schemeClr val="bg1">
                        <a:lumMod val="50000"/>
                      </a:schemeClr>
                    </a:solidFill>
                  </a:endParaRPr>
                </a:p>
              </p:txBody>
            </p:sp>
            <p:sp>
              <p:nvSpPr>
                <p:cNvPr id="14" name="Rounded Rectangle 13"/>
                <p:cNvSpPr/>
                <p:nvPr/>
              </p:nvSpPr>
              <p:spPr>
                <a:xfrm>
                  <a:off x="2149360" y="4458837"/>
                  <a:ext cx="3129725"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Crime locations</a:t>
                  </a:r>
                </a:p>
                <a:p>
                  <a:pPr algn="ctr"/>
                  <a:r>
                    <a:rPr lang="en-GB" dirty="0" smtClean="0">
                      <a:solidFill>
                        <a:schemeClr val="bg1">
                          <a:lumMod val="50000"/>
                        </a:schemeClr>
                      </a:solidFill>
                    </a:rPr>
                    <a:t>Journey </a:t>
                  </a:r>
                  <a:r>
                    <a:rPr lang="en-GB" dirty="0">
                      <a:solidFill>
                        <a:schemeClr val="bg1">
                          <a:lumMod val="50000"/>
                        </a:schemeClr>
                      </a:solidFill>
                    </a:rPr>
                    <a:t>to crime</a:t>
                  </a:r>
                </a:p>
              </p:txBody>
            </p:sp>
            <p:sp>
              <p:nvSpPr>
                <p:cNvPr id="15" name="Rounded Rectangle 14"/>
                <p:cNvSpPr/>
                <p:nvPr/>
              </p:nvSpPr>
              <p:spPr>
                <a:xfrm>
                  <a:off x="5427260" y="4454287"/>
                  <a:ext cx="3129725" cy="920087"/>
                </a:xfrm>
                <a:prstGeom prst="roundRect">
                  <a:avLst>
                    <a:gd name="adj" fmla="val 8369"/>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lumMod val="50000"/>
                      </a:schemeClr>
                    </a:solidFill>
                  </a:endParaRPr>
                </a:p>
              </p:txBody>
            </p:sp>
          </p:grpSp>
        </p:grpSp>
        <p:pic>
          <p:nvPicPr>
            <p:cNvPr id="1027"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9457" y="5483318"/>
              <a:ext cx="2844000" cy="68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330582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1143000"/>
          </a:xfrm>
        </p:spPr>
        <p:txBody>
          <a:bodyPr/>
          <a:lstStyle/>
          <a:p>
            <a:pPr algn="r"/>
            <a:r>
              <a:rPr lang="en-GB" sz="4000" dirty="0" smtClean="0"/>
              <a:t>Near future</a:t>
            </a:r>
            <a:endParaRPr lang="en-GB" dirty="0"/>
          </a:p>
        </p:txBody>
      </p:sp>
      <p:grpSp>
        <p:nvGrpSpPr>
          <p:cNvPr id="24" name="Group 23"/>
          <p:cNvGrpSpPr/>
          <p:nvPr/>
        </p:nvGrpSpPr>
        <p:grpSpPr>
          <a:xfrm>
            <a:off x="152400" y="2486593"/>
            <a:ext cx="7696200" cy="3944487"/>
            <a:chOff x="318448" y="2486593"/>
            <a:chExt cx="8465024" cy="3944487"/>
          </a:xfrm>
        </p:grpSpPr>
        <p:grpSp>
          <p:nvGrpSpPr>
            <p:cNvPr id="23" name="Group 22"/>
            <p:cNvGrpSpPr/>
            <p:nvPr/>
          </p:nvGrpSpPr>
          <p:grpSpPr>
            <a:xfrm>
              <a:off x="318448" y="2486593"/>
              <a:ext cx="8465024" cy="3944487"/>
              <a:chOff x="297976" y="1574041"/>
              <a:chExt cx="8465024" cy="3944487"/>
            </a:xfrm>
          </p:grpSpPr>
          <p:grpSp>
            <p:nvGrpSpPr>
              <p:cNvPr id="17" name="Group 16"/>
              <p:cNvGrpSpPr/>
              <p:nvPr/>
            </p:nvGrpSpPr>
            <p:grpSpPr>
              <a:xfrm>
                <a:off x="304800" y="1574041"/>
                <a:ext cx="8458200" cy="1219200"/>
                <a:chOff x="304800" y="1905000"/>
                <a:chExt cx="8458200" cy="1219200"/>
              </a:xfrm>
            </p:grpSpPr>
            <p:sp>
              <p:nvSpPr>
                <p:cNvPr id="16" name="Rounded Rectangle 15"/>
                <p:cNvSpPr/>
                <p:nvPr/>
              </p:nvSpPr>
              <p:spPr>
                <a:xfrm>
                  <a:off x="304800" y="1905000"/>
                  <a:ext cx="84582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Inputs</a:t>
                  </a:r>
                  <a:endParaRPr lang="en-GB" dirty="0">
                    <a:solidFill>
                      <a:schemeClr val="bg1">
                        <a:lumMod val="50000"/>
                      </a:schemeClr>
                    </a:solidFill>
                  </a:endParaRPr>
                </a:p>
              </p:txBody>
            </p:sp>
            <p:sp>
              <p:nvSpPr>
                <p:cNvPr id="10" name="Rounded Rectangle 9"/>
                <p:cNvSpPr/>
                <p:nvPr/>
              </p:nvSpPr>
              <p:spPr>
                <a:xfrm>
                  <a:off x="2473402" y="2057400"/>
                  <a:ext cx="2953858" cy="914400"/>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50000"/>
                        </a:schemeClr>
                      </a:solidFill>
                    </a:rPr>
                    <a:t>Real offender </a:t>
                  </a:r>
                  <a:r>
                    <a:rPr lang="en-GB" dirty="0" smtClean="0">
                      <a:solidFill>
                        <a:schemeClr val="bg1">
                          <a:lumMod val="50000"/>
                        </a:schemeClr>
                      </a:solidFill>
                    </a:rPr>
                    <a:t>data at individual level</a:t>
                  </a:r>
                  <a:endParaRPr lang="en-GB" dirty="0">
                    <a:solidFill>
                      <a:schemeClr val="bg1">
                        <a:lumMod val="50000"/>
                      </a:schemeClr>
                    </a:solidFill>
                  </a:endParaRPr>
                </a:p>
              </p:txBody>
            </p:sp>
            <p:sp>
              <p:nvSpPr>
                <p:cNvPr id="11" name="Rounded Rectangle 10"/>
                <p:cNvSpPr/>
                <p:nvPr/>
              </p:nvSpPr>
              <p:spPr>
                <a:xfrm>
                  <a:off x="5568985" y="2057400"/>
                  <a:ext cx="2988000" cy="914400"/>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Crowd-sourced dynamically streamed data</a:t>
                  </a:r>
                  <a:endParaRPr lang="en-GB" dirty="0">
                    <a:solidFill>
                      <a:schemeClr val="bg1">
                        <a:lumMod val="50000"/>
                      </a:schemeClr>
                    </a:solidFill>
                  </a:endParaRPr>
                </a:p>
              </p:txBody>
            </p:sp>
          </p:grpSp>
          <p:grpSp>
            <p:nvGrpSpPr>
              <p:cNvPr id="18" name="Group 17"/>
              <p:cNvGrpSpPr/>
              <p:nvPr/>
            </p:nvGrpSpPr>
            <p:grpSpPr>
              <a:xfrm>
                <a:off x="301388" y="2952460"/>
                <a:ext cx="8458200" cy="1219200"/>
                <a:chOff x="301388" y="3120216"/>
                <a:chExt cx="8458200" cy="1219200"/>
              </a:xfrm>
            </p:grpSpPr>
            <p:sp>
              <p:nvSpPr>
                <p:cNvPr id="19" name="Rounded Rectangle 18"/>
                <p:cNvSpPr/>
                <p:nvPr/>
              </p:nvSpPr>
              <p:spPr>
                <a:xfrm>
                  <a:off x="301388" y="3120216"/>
                  <a:ext cx="84582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Behaviour</a:t>
                  </a:r>
                  <a:endParaRPr lang="en-GB" dirty="0">
                    <a:solidFill>
                      <a:schemeClr val="bg1">
                        <a:lumMod val="50000"/>
                      </a:schemeClr>
                    </a:solidFill>
                  </a:endParaRPr>
                </a:p>
              </p:txBody>
            </p:sp>
            <p:sp>
              <p:nvSpPr>
                <p:cNvPr id="12" name="Rounded Rectangle 11"/>
                <p:cNvSpPr/>
                <p:nvPr/>
              </p:nvSpPr>
              <p:spPr>
                <a:xfrm>
                  <a:off x="2473402" y="3270910"/>
                  <a:ext cx="2953858"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lumMod val="50000"/>
                        </a:schemeClr>
                      </a:solidFill>
                    </a:rPr>
                    <a:t>Offender behaviour </a:t>
                  </a:r>
                  <a:r>
                    <a:rPr lang="en-GB" dirty="0" smtClean="0">
                      <a:solidFill>
                        <a:schemeClr val="bg1">
                          <a:lumMod val="50000"/>
                        </a:schemeClr>
                      </a:solidFill>
                    </a:rPr>
                    <a:t>model based on individuals</a:t>
                  </a:r>
                  <a:endParaRPr lang="en-GB" dirty="0">
                    <a:solidFill>
                      <a:schemeClr val="bg1">
                        <a:lumMod val="50000"/>
                      </a:schemeClr>
                    </a:solidFill>
                  </a:endParaRPr>
                </a:p>
              </p:txBody>
            </p:sp>
            <p:sp>
              <p:nvSpPr>
                <p:cNvPr id="13" name="Rounded Rectangle 12"/>
                <p:cNvSpPr/>
                <p:nvPr/>
              </p:nvSpPr>
              <p:spPr>
                <a:xfrm>
                  <a:off x="5568985" y="3252859"/>
                  <a:ext cx="2988001"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Individual victim </a:t>
                  </a:r>
                  <a:r>
                    <a:rPr lang="en-GB" dirty="0">
                      <a:solidFill>
                        <a:schemeClr val="bg1">
                          <a:lumMod val="50000"/>
                        </a:schemeClr>
                      </a:solidFill>
                    </a:rPr>
                    <a:t>daily </a:t>
                  </a:r>
                  <a:r>
                    <a:rPr lang="en-GB" dirty="0" smtClean="0">
                      <a:solidFill>
                        <a:schemeClr val="bg1">
                          <a:lumMod val="50000"/>
                        </a:schemeClr>
                      </a:solidFill>
                    </a:rPr>
                    <a:t>routines estimated</a:t>
                  </a:r>
                  <a:endParaRPr lang="en-GB" dirty="0">
                    <a:solidFill>
                      <a:schemeClr val="bg1">
                        <a:lumMod val="50000"/>
                      </a:schemeClr>
                    </a:solidFill>
                  </a:endParaRPr>
                </a:p>
              </p:txBody>
            </p:sp>
          </p:grpSp>
          <p:grpSp>
            <p:nvGrpSpPr>
              <p:cNvPr id="22" name="Group 21"/>
              <p:cNvGrpSpPr/>
              <p:nvPr/>
            </p:nvGrpSpPr>
            <p:grpSpPr>
              <a:xfrm>
                <a:off x="297976" y="4307005"/>
                <a:ext cx="8458200" cy="1211523"/>
                <a:chOff x="297976" y="4307005"/>
                <a:chExt cx="8458200" cy="1211523"/>
              </a:xfrm>
            </p:grpSpPr>
            <p:sp>
              <p:nvSpPr>
                <p:cNvPr id="20" name="Rounded Rectangle 19"/>
                <p:cNvSpPr/>
                <p:nvPr/>
              </p:nvSpPr>
              <p:spPr>
                <a:xfrm>
                  <a:off x="297976" y="4307005"/>
                  <a:ext cx="8458200" cy="1211523"/>
                </a:xfrm>
                <a:prstGeom prst="roundRect">
                  <a:avLst>
                    <a:gd name="adj" fmla="val 1497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Prediction</a:t>
                  </a:r>
                  <a:endParaRPr lang="en-GB" dirty="0">
                    <a:solidFill>
                      <a:schemeClr val="bg1">
                        <a:lumMod val="50000"/>
                      </a:schemeClr>
                    </a:solidFill>
                  </a:endParaRPr>
                </a:p>
              </p:txBody>
            </p:sp>
            <p:sp>
              <p:nvSpPr>
                <p:cNvPr id="14" name="Rounded Rectangle 13"/>
                <p:cNvSpPr/>
                <p:nvPr/>
              </p:nvSpPr>
              <p:spPr>
                <a:xfrm>
                  <a:off x="2473402" y="4458837"/>
                  <a:ext cx="2953857"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Crime locations</a:t>
                  </a:r>
                </a:p>
                <a:p>
                  <a:pPr algn="ctr"/>
                  <a:r>
                    <a:rPr lang="en-GB" dirty="0" smtClean="0">
                      <a:solidFill>
                        <a:schemeClr val="bg1">
                          <a:lumMod val="50000"/>
                        </a:schemeClr>
                      </a:solidFill>
                    </a:rPr>
                    <a:t>Journey </a:t>
                  </a:r>
                  <a:r>
                    <a:rPr lang="en-GB" dirty="0">
                      <a:solidFill>
                        <a:schemeClr val="bg1">
                          <a:lumMod val="50000"/>
                        </a:schemeClr>
                      </a:solidFill>
                    </a:rPr>
                    <a:t>to crime</a:t>
                  </a:r>
                </a:p>
              </p:txBody>
            </p:sp>
            <p:sp>
              <p:nvSpPr>
                <p:cNvPr id="15" name="Rounded Rectangle 14"/>
                <p:cNvSpPr/>
                <p:nvPr/>
              </p:nvSpPr>
              <p:spPr>
                <a:xfrm>
                  <a:off x="5568984" y="4454287"/>
                  <a:ext cx="2988000" cy="920087"/>
                </a:xfrm>
                <a:prstGeom prst="roundRect">
                  <a:avLst>
                    <a:gd name="adj" fmla="val 8369"/>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lumMod val="50000"/>
                      </a:schemeClr>
                    </a:solidFill>
                  </a:endParaRPr>
                </a:p>
              </p:txBody>
            </p:sp>
          </p:grpSp>
        </p:grpSp>
        <p:pic>
          <p:nvPicPr>
            <p:cNvPr id="1027"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8244" y="5483318"/>
              <a:ext cx="2715213" cy="68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4" name="Group 3"/>
          <p:cNvGrpSpPr/>
          <p:nvPr/>
        </p:nvGrpSpPr>
        <p:grpSpPr>
          <a:xfrm rot="5400000">
            <a:off x="6522919" y="3960124"/>
            <a:ext cx="3937663" cy="990600"/>
            <a:chOff x="1600200" y="1219200"/>
            <a:chExt cx="6090052" cy="990600"/>
          </a:xfrm>
        </p:grpSpPr>
        <p:sp>
          <p:nvSpPr>
            <p:cNvPr id="3" name="Rounded Rectangle 2"/>
            <p:cNvSpPr/>
            <p:nvPr/>
          </p:nvSpPr>
          <p:spPr>
            <a:xfrm>
              <a:off x="1600200" y="1219200"/>
              <a:ext cx="6090052" cy="990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a:solidFill>
                    <a:schemeClr val="bg1">
                      <a:lumMod val="50000"/>
                    </a:schemeClr>
                  </a:solidFill>
                </a:rPr>
                <a:t>Error </a:t>
              </a:r>
              <a:r>
                <a:rPr lang="en-GB" sz="2800" smtClean="0">
                  <a:solidFill>
                    <a:schemeClr val="bg1">
                      <a:lumMod val="50000"/>
                    </a:schemeClr>
                  </a:solidFill>
                </a:rPr>
                <a:t>constraint</a:t>
              </a:r>
              <a:endParaRPr lang="en-GB" sz="2800" dirty="0">
                <a:solidFill>
                  <a:schemeClr val="bg1">
                    <a:lumMod val="50000"/>
                  </a:schemeClr>
                </a:solidFill>
              </a:endParaRPr>
            </a:p>
          </p:txBody>
        </p:sp>
        <p:sp>
          <p:nvSpPr>
            <p:cNvPr id="21" name="Rounded Rectangle 20"/>
            <p:cNvSpPr/>
            <p:nvPr/>
          </p:nvSpPr>
          <p:spPr>
            <a:xfrm>
              <a:off x="5617719" y="1371601"/>
              <a:ext cx="1757223" cy="685801"/>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Dynamic data</a:t>
              </a:r>
              <a:endParaRPr lang="en-GB" dirty="0">
                <a:solidFill>
                  <a:schemeClr val="bg1">
                    <a:lumMod val="50000"/>
                  </a:schemeClr>
                </a:solidFill>
              </a:endParaRPr>
            </a:p>
          </p:txBody>
        </p:sp>
      </p:grpSp>
      <p:sp>
        <p:nvSpPr>
          <p:cNvPr id="5" name="TextBox 4"/>
          <p:cNvSpPr txBox="1"/>
          <p:nvPr/>
        </p:nvSpPr>
        <p:spPr>
          <a:xfrm>
            <a:off x="392887" y="421808"/>
            <a:ext cx="4267200" cy="1015663"/>
          </a:xfrm>
          <a:prstGeom prst="rect">
            <a:avLst/>
          </a:prstGeom>
          <a:noFill/>
        </p:spPr>
        <p:txBody>
          <a:bodyPr wrap="square" rtlCol="0">
            <a:spAutoFit/>
          </a:bodyPr>
          <a:lstStyle/>
          <a:p>
            <a:r>
              <a:rPr lang="en-GB" sz="2000" dirty="0" smtClean="0"/>
              <a:t>This is a likely model for all agent-based (and other) socio-economic studies, not just crime.</a:t>
            </a:r>
            <a:endParaRPr lang="en-GB" sz="2000" dirty="0"/>
          </a:p>
        </p:txBody>
      </p:sp>
    </p:spTree>
    <p:extLst>
      <p:ext uri="{BB962C8B-B14F-4D97-AF65-F5344CB8AC3E}">
        <p14:creationId xmlns:p14="http://schemas.microsoft.com/office/powerpoint/2010/main" val="2551614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1143000"/>
          </a:xfrm>
        </p:spPr>
        <p:txBody>
          <a:bodyPr/>
          <a:lstStyle/>
          <a:p>
            <a:pPr algn="r"/>
            <a:r>
              <a:rPr lang="en-GB" sz="4000" dirty="0" smtClean="0"/>
              <a:t>Ethics</a:t>
            </a:r>
            <a:endParaRPr lang="en-GB" dirty="0"/>
          </a:p>
        </p:txBody>
      </p:sp>
      <p:grpSp>
        <p:nvGrpSpPr>
          <p:cNvPr id="16" name="Group 15"/>
          <p:cNvGrpSpPr/>
          <p:nvPr/>
        </p:nvGrpSpPr>
        <p:grpSpPr>
          <a:xfrm>
            <a:off x="152400" y="2544453"/>
            <a:ext cx="8636758" cy="3944487"/>
            <a:chOff x="297976" y="1574041"/>
            <a:chExt cx="8465024" cy="3944487"/>
          </a:xfrm>
        </p:grpSpPr>
        <p:grpSp>
          <p:nvGrpSpPr>
            <p:cNvPr id="4" name="Group 3"/>
            <p:cNvGrpSpPr/>
            <p:nvPr/>
          </p:nvGrpSpPr>
          <p:grpSpPr>
            <a:xfrm>
              <a:off x="304800" y="1574041"/>
              <a:ext cx="8458200" cy="1219200"/>
              <a:chOff x="304800" y="1905000"/>
              <a:chExt cx="8458200" cy="1219200"/>
            </a:xfrm>
          </p:grpSpPr>
          <p:sp>
            <p:nvSpPr>
              <p:cNvPr id="5" name="Rounded Rectangle 4"/>
              <p:cNvSpPr/>
              <p:nvPr/>
            </p:nvSpPr>
            <p:spPr>
              <a:xfrm>
                <a:off x="304800" y="1905000"/>
                <a:ext cx="84582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Inputs</a:t>
                </a:r>
                <a:endParaRPr lang="en-GB" dirty="0">
                  <a:solidFill>
                    <a:schemeClr val="bg1">
                      <a:lumMod val="50000"/>
                    </a:schemeClr>
                  </a:solidFill>
                </a:endParaRPr>
              </a:p>
            </p:txBody>
          </p:sp>
          <p:sp>
            <p:nvSpPr>
              <p:cNvPr id="6" name="Rounded Rectangle 5"/>
              <p:cNvSpPr/>
              <p:nvPr/>
            </p:nvSpPr>
            <p:spPr>
              <a:xfrm>
                <a:off x="2133600" y="2057400"/>
                <a:ext cx="3132000" cy="914400"/>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Personal data</a:t>
                </a:r>
                <a:endParaRPr lang="en-GB" dirty="0">
                  <a:solidFill>
                    <a:schemeClr val="bg1">
                      <a:lumMod val="50000"/>
                    </a:schemeClr>
                  </a:solidFill>
                </a:endParaRPr>
              </a:p>
            </p:txBody>
          </p:sp>
          <p:sp>
            <p:nvSpPr>
              <p:cNvPr id="7" name="Rounded Rectangle 6"/>
              <p:cNvSpPr/>
              <p:nvPr/>
            </p:nvSpPr>
            <p:spPr>
              <a:xfrm>
                <a:off x="5424985" y="2057400"/>
                <a:ext cx="3132000" cy="914400"/>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Ethics well understood</a:t>
                </a:r>
                <a:endParaRPr lang="en-GB" dirty="0">
                  <a:solidFill>
                    <a:schemeClr val="bg1">
                      <a:lumMod val="50000"/>
                    </a:schemeClr>
                  </a:solidFill>
                </a:endParaRPr>
              </a:p>
            </p:txBody>
          </p:sp>
        </p:grpSp>
        <p:grpSp>
          <p:nvGrpSpPr>
            <p:cNvPr id="8" name="Group 7"/>
            <p:cNvGrpSpPr/>
            <p:nvPr/>
          </p:nvGrpSpPr>
          <p:grpSpPr>
            <a:xfrm>
              <a:off x="301388" y="2952460"/>
              <a:ext cx="8458200" cy="1219200"/>
              <a:chOff x="301388" y="3120216"/>
              <a:chExt cx="8458200" cy="1219200"/>
            </a:xfrm>
          </p:grpSpPr>
          <p:sp>
            <p:nvSpPr>
              <p:cNvPr id="9" name="Rounded Rectangle 8"/>
              <p:cNvSpPr/>
              <p:nvPr/>
            </p:nvSpPr>
            <p:spPr>
              <a:xfrm>
                <a:off x="301388" y="3120216"/>
                <a:ext cx="84582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Behaviour</a:t>
                </a:r>
                <a:endParaRPr lang="en-GB" dirty="0">
                  <a:solidFill>
                    <a:schemeClr val="bg1">
                      <a:lumMod val="50000"/>
                    </a:schemeClr>
                  </a:solidFill>
                </a:endParaRPr>
              </a:p>
            </p:txBody>
          </p:sp>
          <p:sp>
            <p:nvSpPr>
              <p:cNvPr id="10" name="Rounded Rectangle 9"/>
              <p:cNvSpPr/>
              <p:nvPr/>
            </p:nvSpPr>
            <p:spPr>
              <a:xfrm>
                <a:off x="2133600" y="3276597"/>
                <a:ext cx="3129725"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Validation of personal behaviour</a:t>
                </a:r>
                <a:endParaRPr lang="en-GB" dirty="0">
                  <a:solidFill>
                    <a:schemeClr val="bg1">
                      <a:lumMod val="50000"/>
                    </a:schemeClr>
                  </a:solidFill>
                </a:endParaRPr>
              </a:p>
            </p:txBody>
          </p:sp>
          <p:sp>
            <p:nvSpPr>
              <p:cNvPr id="11" name="Rounded Rectangle 10"/>
              <p:cNvSpPr/>
              <p:nvPr/>
            </p:nvSpPr>
            <p:spPr>
              <a:xfrm>
                <a:off x="5424985" y="3276599"/>
                <a:ext cx="3132000"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Ethics poorly</a:t>
                </a:r>
                <a:r>
                  <a:rPr lang="en-GB" dirty="0">
                    <a:solidFill>
                      <a:schemeClr val="bg1">
                        <a:lumMod val="50000"/>
                      </a:schemeClr>
                    </a:solidFill>
                  </a:rPr>
                  <a:t> understood </a:t>
                </a:r>
              </a:p>
            </p:txBody>
          </p:sp>
        </p:grpSp>
        <p:grpSp>
          <p:nvGrpSpPr>
            <p:cNvPr id="12" name="Group 11"/>
            <p:cNvGrpSpPr/>
            <p:nvPr/>
          </p:nvGrpSpPr>
          <p:grpSpPr>
            <a:xfrm>
              <a:off x="297976" y="4307005"/>
              <a:ext cx="8458200" cy="1211523"/>
              <a:chOff x="297976" y="4343968"/>
              <a:chExt cx="8458200" cy="1211523"/>
            </a:xfrm>
          </p:grpSpPr>
          <p:sp>
            <p:nvSpPr>
              <p:cNvPr id="13" name="Rounded Rectangle 12"/>
              <p:cNvSpPr/>
              <p:nvPr/>
            </p:nvSpPr>
            <p:spPr>
              <a:xfrm>
                <a:off x="297976" y="4343968"/>
                <a:ext cx="8458200" cy="1211523"/>
              </a:xfrm>
              <a:prstGeom prst="roundRect">
                <a:avLst>
                  <a:gd name="adj" fmla="val 1159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bg1">
                        <a:lumMod val="50000"/>
                      </a:schemeClr>
                    </a:solidFill>
                  </a:rPr>
                  <a:t>Prediction</a:t>
                </a:r>
                <a:endParaRPr lang="en-GB" dirty="0">
                  <a:solidFill>
                    <a:schemeClr val="bg1">
                      <a:lumMod val="50000"/>
                    </a:schemeClr>
                  </a:solidFill>
                </a:endParaRPr>
              </a:p>
            </p:txBody>
          </p:sp>
          <p:sp>
            <p:nvSpPr>
              <p:cNvPr id="14" name="Rounded Rectangle 13"/>
              <p:cNvSpPr/>
              <p:nvPr/>
            </p:nvSpPr>
            <p:spPr>
              <a:xfrm>
                <a:off x="2149360" y="4495800"/>
                <a:ext cx="3129725" cy="915537"/>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Predicted personal behaviour</a:t>
                </a:r>
                <a:endParaRPr lang="en-GB" dirty="0">
                  <a:solidFill>
                    <a:schemeClr val="bg1">
                      <a:lumMod val="50000"/>
                    </a:schemeClr>
                  </a:solidFill>
                </a:endParaRPr>
              </a:p>
            </p:txBody>
          </p:sp>
          <p:sp>
            <p:nvSpPr>
              <p:cNvPr id="15" name="Rounded Rectangle 14"/>
              <p:cNvSpPr/>
              <p:nvPr/>
            </p:nvSpPr>
            <p:spPr>
              <a:xfrm>
                <a:off x="5427260" y="4491250"/>
                <a:ext cx="3129725" cy="920087"/>
              </a:xfrm>
              <a:prstGeom prst="roundRect">
                <a:avLst>
                  <a:gd name="adj" fmla="val 15785"/>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Ethics rarely considered</a:t>
                </a:r>
                <a:endParaRPr lang="en-GB" dirty="0">
                  <a:solidFill>
                    <a:schemeClr val="bg1">
                      <a:lumMod val="50000"/>
                    </a:schemeClr>
                  </a:solidFill>
                </a:endParaRPr>
              </a:p>
            </p:txBody>
          </p:sp>
        </p:grpSp>
      </p:grpSp>
    </p:spTree>
    <p:extLst>
      <p:ext uri="{BB962C8B-B14F-4D97-AF65-F5344CB8AC3E}">
        <p14:creationId xmlns:p14="http://schemas.microsoft.com/office/powerpoint/2010/main" val="203875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1143000"/>
          </a:xfrm>
        </p:spPr>
        <p:txBody>
          <a:bodyPr/>
          <a:lstStyle/>
          <a:p>
            <a:pPr algn="r"/>
            <a:r>
              <a:rPr lang="en-GB" sz="4000" dirty="0" smtClean="0"/>
              <a:t>Individuals</a:t>
            </a:r>
            <a:endParaRPr lang="en-GB" dirty="0"/>
          </a:p>
        </p:txBody>
      </p:sp>
      <p:sp>
        <p:nvSpPr>
          <p:cNvPr id="3" name="Content Placeholder 2"/>
          <p:cNvSpPr>
            <a:spLocks noGrp="1"/>
          </p:cNvSpPr>
          <p:nvPr>
            <p:ph idx="1"/>
          </p:nvPr>
        </p:nvSpPr>
        <p:spPr>
          <a:xfrm>
            <a:off x="228600" y="2667000"/>
            <a:ext cx="8229600" cy="3992563"/>
          </a:xfrm>
        </p:spPr>
        <p:txBody>
          <a:bodyPr>
            <a:normAutofit/>
          </a:bodyPr>
          <a:lstStyle/>
          <a:p>
            <a:pPr marL="0" indent="0">
              <a:buNone/>
            </a:pPr>
            <a:r>
              <a:rPr lang="en-GB" sz="2600" dirty="0" smtClean="0"/>
              <a:t>Crime prediction: Burglar committed to crime.</a:t>
            </a:r>
          </a:p>
          <a:p>
            <a:pPr marL="0" indent="0">
              <a:buNone/>
            </a:pPr>
            <a:endParaRPr lang="en-GB" sz="2600" dirty="0" smtClean="0"/>
          </a:p>
          <a:p>
            <a:pPr marL="0" indent="0">
              <a:buNone/>
            </a:pPr>
            <a:r>
              <a:rPr lang="en-GB" sz="2600" dirty="0" smtClean="0"/>
              <a:t>Sales opportunity prediction: Pregnant woman who is trying to hide it from an abusive family.</a:t>
            </a:r>
            <a:endParaRPr lang="en-GB" sz="2600" dirty="0"/>
          </a:p>
        </p:txBody>
      </p:sp>
    </p:spTree>
    <p:extLst>
      <p:ext uri="{BB962C8B-B14F-4D97-AF65-F5344CB8AC3E}">
        <p14:creationId xmlns:p14="http://schemas.microsoft.com/office/powerpoint/2010/main" val="502401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a:bodyPr>
          <a:lstStyle/>
          <a:p>
            <a:pPr algn="r"/>
            <a:r>
              <a:rPr lang="en-GB" sz="4000" dirty="0" smtClean="0"/>
              <a:t>Input data</a:t>
            </a:r>
            <a:endParaRPr lang="en-GB" sz="4000" dirty="0"/>
          </a:p>
        </p:txBody>
      </p:sp>
      <p:sp>
        <p:nvSpPr>
          <p:cNvPr id="5" name="Rounded Rectangle 4"/>
          <p:cNvSpPr/>
          <p:nvPr/>
        </p:nvSpPr>
        <p:spPr>
          <a:xfrm>
            <a:off x="3199263" y="2568735"/>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volunteered for the purpose</a:t>
            </a:r>
            <a:endParaRPr lang="en-GB" dirty="0">
              <a:solidFill>
                <a:schemeClr val="bg1">
                  <a:lumMod val="50000"/>
                </a:schemeClr>
              </a:solidFill>
            </a:endParaRPr>
          </a:p>
        </p:txBody>
      </p:sp>
      <p:sp>
        <p:nvSpPr>
          <p:cNvPr id="6" name="Rounded Rectangle 5"/>
          <p:cNvSpPr/>
          <p:nvPr/>
        </p:nvSpPr>
        <p:spPr>
          <a:xfrm>
            <a:off x="304800" y="2568735"/>
            <a:ext cx="2743200" cy="132861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volunteered for another purpose / to secure other services</a:t>
            </a:r>
            <a:endParaRPr lang="en-GB" dirty="0">
              <a:solidFill>
                <a:schemeClr val="bg1">
                  <a:lumMod val="50000"/>
                </a:schemeClr>
              </a:solidFill>
            </a:endParaRPr>
          </a:p>
        </p:txBody>
      </p:sp>
      <p:sp>
        <p:nvSpPr>
          <p:cNvPr id="7" name="Rounded Rectangle 6"/>
          <p:cNvSpPr/>
          <p:nvPr/>
        </p:nvSpPr>
        <p:spPr>
          <a:xfrm>
            <a:off x="6108738" y="2568735"/>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volunteered for purpose which is then perverted</a:t>
            </a:r>
            <a:endParaRPr lang="en-GB" dirty="0">
              <a:solidFill>
                <a:schemeClr val="bg1">
                  <a:lumMod val="50000"/>
                </a:schemeClr>
              </a:solidFill>
            </a:endParaRPr>
          </a:p>
        </p:txBody>
      </p:sp>
      <p:sp>
        <p:nvSpPr>
          <p:cNvPr id="8" name="Rounded Rectangle 7"/>
          <p:cNvSpPr/>
          <p:nvPr/>
        </p:nvSpPr>
        <p:spPr>
          <a:xfrm>
            <a:off x="1827663" y="4168254"/>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not volunteered</a:t>
            </a:r>
            <a:endParaRPr lang="en-GB" dirty="0">
              <a:solidFill>
                <a:schemeClr val="bg1">
                  <a:lumMod val="50000"/>
                </a:schemeClr>
              </a:solidFill>
            </a:endParaRPr>
          </a:p>
        </p:txBody>
      </p:sp>
      <p:sp>
        <p:nvSpPr>
          <p:cNvPr id="9" name="Rounded Rectangle 8"/>
          <p:cNvSpPr/>
          <p:nvPr/>
        </p:nvSpPr>
        <p:spPr>
          <a:xfrm>
            <a:off x="4767618" y="4161430"/>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extracted by force</a:t>
            </a:r>
            <a:endParaRPr lang="en-GB" dirty="0">
              <a:solidFill>
                <a:schemeClr val="bg1">
                  <a:lumMod val="50000"/>
                </a:schemeClr>
              </a:solidFill>
            </a:endParaRPr>
          </a:p>
        </p:txBody>
      </p:sp>
    </p:spTree>
    <p:extLst>
      <p:ext uri="{BB962C8B-B14F-4D97-AF65-F5344CB8AC3E}">
        <p14:creationId xmlns:p14="http://schemas.microsoft.com/office/powerpoint/2010/main" val="2102487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1143000"/>
          </a:xfrm>
        </p:spPr>
        <p:txBody>
          <a:bodyPr/>
          <a:lstStyle/>
          <a:p>
            <a:pPr algn="r"/>
            <a:r>
              <a:rPr lang="en-GB" sz="4000" dirty="0" smtClean="0"/>
              <a:t>Data</a:t>
            </a:r>
            <a:endParaRPr lang="en-GB" dirty="0"/>
          </a:p>
        </p:txBody>
      </p:sp>
      <p:sp>
        <p:nvSpPr>
          <p:cNvPr id="11" name="Rounded Rectangle 10"/>
          <p:cNvSpPr/>
          <p:nvPr/>
        </p:nvSpPr>
        <p:spPr>
          <a:xfrm>
            <a:off x="308895" y="2301240"/>
            <a:ext cx="5640165" cy="6858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accent2">
                    <a:lumMod val="50000"/>
                  </a:schemeClr>
                </a:solidFill>
              </a:rPr>
              <a:t>Are there differences between these?</a:t>
            </a:r>
            <a:endParaRPr lang="en-GB" i="1" dirty="0">
              <a:solidFill>
                <a:schemeClr val="accent2">
                  <a:lumMod val="50000"/>
                </a:schemeClr>
              </a:solidFill>
            </a:endParaRPr>
          </a:p>
        </p:txBody>
      </p:sp>
      <p:sp>
        <p:nvSpPr>
          <p:cNvPr id="21" name="Rounded Rectangle 20"/>
          <p:cNvSpPr/>
          <p:nvPr/>
        </p:nvSpPr>
        <p:spPr>
          <a:xfrm>
            <a:off x="3239070" y="3208020"/>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volunteered for the purpose</a:t>
            </a:r>
            <a:endParaRPr lang="en-GB" dirty="0">
              <a:solidFill>
                <a:schemeClr val="bg1">
                  <a:lumMod val="50000"/>
                </a:schemeClr>
              </a:solidFill>
            </a:endParaRPr>
          </a:p>
        </p:txBody>
      </p:sp>
      <p:sp>
        <p:nvSpPr>
          <p:cNvPr id="22" name="Rounded Rectangle 21"/>
          <p:cNvSpPr/>
          <p:nvPr/>
        </p:nvSpPr>
        <p:spPr>
          <a:xfrm>
            <a:off x="308895" y="3208020"/>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volunteered for another purpose / to secure other services</a:t>
            </a:r>
            <a:endParaRPr lang="en-GB" dirty="0">
              <a:solidFill>
                <a:schemeClr val="bg1">
                  <a:lumMod val="50000"/>
                </a:schemeClr>
              </a:solidFill>
            </a:endParaRPr>
          </a:p>
        </p:txBody>
      </p:sp>
      <p:sp>
        <p:nvSpPr>
          <p:cNvPr id="23" name="Rounded Rectangle 22"/>
          <p:cNvSpPr/>
          <p:nvPr/>
        </p:nvSpPr>
        <p:spPr>
          <a:xfrm>
            <a:off x="6144450" y="3208020"/>
            <a:ext cx="2743200"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lumMod val="50000"/>
                  </a:schemeClr>
                </a:solidFill>
              </a:rPr>
              <a:t>Data volunteered for purpose which is then perverted</a:t>
            </a:r>
            <a:endParaRPr lang="en-GB" dirty="0">
              <a:solidFill>
                <a:schemeClr val="bg1">
                  <a:lumMod val="50000"/>
                </a:schemeClr>
              </a:solidFill>
            </a:endParaRPr>
          </a:p>
        </p:txBody>
      </p:sp>
      <p:sp>
        <p:nvSpPr>
          <p:cNvPr id="24" name="Rounded Rectangle 23"/>
          <p:cNvSpPr/>
          <p:nvPr/>
        </p:nvSpPr>
        <p:spPr>
          <a:xfrm>
            <a:off x="3247485" y="4716780"/>
            <a:ext cx="5640165" cy="122682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dirty="0" smtClean="0">
                <a:solidFill>
                  <a:schemeClr val="accent2">
                    <a:lumMod val="50000"/>
                  </a:schemeClr>
                </a:solidFill>
              </a:rPr>
              <a:t>Difference depends in part on legitimacy of purpose.</a:t>
            </a:r>
          </a:p>
          <a:p>
            <a:pPr algn="r"/>
            <a:r>
              <a:rPr lang="en-GB" dirty="0" smtClean="0">
                <a:solidFill>
                  <a:schemeClr val="accent2">
                    <a:lumMod val="50000"/>
                  </a:schemeClr>
                </a:solidFill>
              </a:rPr>
              <a:t>Social good</a:t>
            </a:r>
          </a:p>
          <a:p>
            <a:pPr algn="r"/>
            <a:r>
              <a:rPr lang="en-GB" dirty="0" smtClean="0">
                <a:solidFill>
                  <a:schemeClr val="accent2">
                    <a:lumMod val="50000"/>
                  </a:schemeClr>
                </a:solidFill>
              </a:rPr>
              <a:t>Is commerce a sufficient social good?</a:t>
            </a:r>
          </a:p>
          <a:p>
            <a:pPr algn="ctr"/>
            <a:endParaRPr lang="en-GB" dirty="0">
              <a:solidFill>
                <a:schemeClr val="accent2">
                  <a:lumMod val="50000"/>
                </a:schemeClr>
              </a:solidFill>
            </a:endParaRPr>
          </a:p>
        </p:txBody>
      </p:sp>
      <p:cxnSp>
        <p:nvCxnSpPr>
          <p:cNvPr id="12" name="Straight Arrow Connector 11"/>
          <p:cNvCxnSpPr/>
          <p:nvPr/>
        </p:nvCxnSpPr>
        <p:spPr>
          <a:xfrm>
            <a:off x="2438400" y="4503420"/>
            <a:ext cx="0" cy="1668780"/>
          </a:xfrm>
          <a:prstGeom prst="straightConnector1">
            <a:avLst/>
          </a:prstGeom>
          <a:ln w="25400">
            <a:tailEnd type="arrow" w="lg" len="lg"/>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62000" y="5014644"/>
            <a:ext cx="1524000" cy="646331"/>
          </a:xfrm>
          <a:prstGeom prst="rect">
            <a:avLst/>
          </a:prstGeom>
          <a:noFill/>
        </p:spPr>
        <p:txBody>
          <a:bodyPr wrap="square" rtlCol="0">
            <a:spAutoFit/>
          </a:bodyPr>
          <a:lstStyle/>
          <a:p>
            <a:r>
              <a:rPr lang="en-GB" dirty="0" smtClean="0">
                <a:solidFill>
                  <a:schemeClr val="bg1">
                    <a:lumMod val="50000"/>
                  </a:schemeClr>
                </a:solidFill>
              </a:rPr>
              <a:t>Unanticipated derived data</a:t>
            </a:r>
            <a:endParaRPr lang="en-GB" dirty="0">
              <a:solidFill>
                <a:schemeClr val="bg1">
                  <a:lumMod val="50000"/>
                </a:schemeClr>
              </a:solidFill>
            </a:endParaRPr>
          </a:p>
        </p:txBody>
      </p:sp>
    </p:spTree>
    <p:extLst>
      <p:ext uri="{BB962C8B-B14F-4D97-AF65-F5344CB8AC3E}">
        <p14:creationId xmlns:p14="http://schemas.microsoft.com/office/powerpoint/2010/main" val="145034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lstStyle/>
          <a:p>
            <a:pPr algn="r"/>
            <a:r>
              <a:rPr lang="en-GB" sz="4000" dirty="0" smtClean="0"/>
              <a:t>Levels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2851778"/>
              </p:ext>
            </p:extLst>
          </p:nvPr>
        </p:nvGraphicFramePr>
        <p:xfrm>
          <a:off x="457200" y="228600"/>
          <a:ext cx="32766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886200" y="1828800"/>
            <a:ext cx="4114800" cy="2492990"/>
          </a:xfrm>
          <a:prstGeom prst="rect">
            <a:avLst/>
          </a:prstGeom>
          <a:noFill/>
        </p:spPr>
        <p:txBody>
          <a:bodyPr wrap="square" rtlCol="0">
            <a:spAutoFit/>
          </a:bodyPr>
          <a:lstStyle/>
          <a:p>
            <a:r>
              <a:rPr lang="en-GB" sz="2600" dirty="0" smtClean="0"/>
              <a:t>In some cases we’d weigh up by level affected.</a:t>
            </a:r>
          </a:p>
          <a:p>
            <a:endParaRPr lang="en-GB" sz="2600" dirty="0"/>
          </a:p>
          <a:p>
            <a:r>
              <a:rPr lang="en-GB" sz="2600" dirty="0" smtClean="0"/>
              <a:t>However, in some cases there may be inviolable rights.</a:t>
            </a:r>
            <a:endParaRPr lang="en-GB" sz="2600" dirty="0"/>
          </a:p>
        </p:txBody>
      </p:sp>
    </p:spTree>
    <p:extLst>
      <p:ext uri="{BB962C8B-B14F-4D97-AF65-F5344CB8AC3E}">
        <p14:creationId xmlns:p14="http://schemas.microsoft.com/office/powerpoint/2010/main" val="204498797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LEXMETADATA" val="&lt;?xml version=&quot;1.0&quot; encoding=&quot;utf-16&quot;?&gt;&#10;&lt;PresentationMetadata xmlns:xsi=&quot;http://www.w3.org/2001/XMLSchema-instance&quot; xmlns:xsd=&quot;http://www.w3.org/2001/XMLSchema&quot;&gt;&#10;  &lt;TransitionType&gt;Direct&lt;/TransitionType&gt;&#10;  &lt;UniqueID&gt;0&lt;/UniqueID&gt;&#10;  &lt;ShowPreviews&gt;true&lt;/ShowPreviews&gt;&#10;  &lt;ShowReviews&gt;true&lt;/ShowReviews&gt;&#10;  &lt;ShowHeaderTitle&gt;true&lt;/ShowHeaderTitle&gt;&#10;  &lt;ShowHeaderNumber&gt;true&lt;/ShowHeaderNumber&gt;&#10;  &lt;SectionTemplate&gt;Template6&lt;/SectionTemplate&gt;&#10;  &lt;SectionTemplateColor&gt;&#10;    &lt;A&gt;255&lt;/A&gt;&#10;    &lt;R&gt;128&lt;/R&gt;&#10;    &lt;G&gt;128&lt;/G&gt;&#10;    &lt;B&gt;128&lt;/B&gt;&#10;    &lt;ScA&gt;1&lt;/ScA&gt;&#10;    &lt;ScR&gt;0.2158605&lt;/ScR&gt;&#10;    &lt;ScG&gt;0.2158605&lt;/ScG&gt;&#10;    &lt;ScB&gt;0.2158605&lt;/ScB&gt;&#10;  &lt;/SectionTemplateColor&gt;&#10;  &lt;SectionArrangement&gt;Special&lt;/SectionArrangement&gt;&#10;&lt;/PresentationMetadata&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1414</Words>
  <Application>Microsoft Office PowerPoint</Application>
  <PresentationFormat>On-screen Show (4:3)</PresentationFormat>
  <Paragraphs>181</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1_Office Theme</vt:lpstr>
      <vt:lpstr>A sketchbook for   ethics in agent-based modelling</vt:lpstr>
      <vt:lpstr>Crime Modelling</vt:lpstr>
      <vt:lpstr>Model process</vt:lpstr>
      <vt:lpstr>Near future</vt:lpstr>
      <vt:lpstr>Ethics</vt:lpstr>
      <vt:lpstr>Individuals</vt:lpstr>
      <vt:lpstr>Input data</vt:lpstr>
      <vt:lpstr>Data</vt:lpstr>
      <vt:lpstr>Levels</vt:lpstr>
      <vt:lpstr>Data</vt:lpstr>
      <vt:lpstr>Behaviour</vt:lpstr>
      <vt:lpstr>Prediction</vt:lpstr>
      <vt:lpstr>Predicted  data</vt:lpstr>
      <vt:lpstr>Actions on  predictions</vt:lpstr>
      <vt:lpstr>Issues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60</cp:revision>
  <dcterms:created xsi:type="dcterms:W3CDTF">2006-08-16T00:00:00Z</dcterms:created>
  <dcterms:modified xsi:type="dcterms:W3CDTF">2012-04-17T21:42:02Z</dcterms:modified>
</cp:coreProperties>
</file>