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2" r:id="rId3"/>
    <p:sldId id="303" r:id="rId4"/>
    <p:sldId id="304" r:id="rId5"/>
    <p:sldId id="305" r:id="rId6"/>
    <p:sldId id="307" r:id="rId7"/>
    <p:sldId id="306" r:id="rId8"/>
    <p:sldId id="308" r:id="rId9"/>
    <p:sldId id="355" r:id="rId10"/>
    <p:sldId id="309" r:id="rId11"/>
    <p:sldId id="310" r:id="rId12"/>
    <p:sldId id="356" r:id="rId13"/>
    <p:sldId id="311" r:id="rId14"/>
    <p:sldId id="353" r:id="rId15"/>
    <p:sldId id="312" r:id="rId16"/>
    <p:sldId id="357" r:id="rId17"/>
    <p:sldId id="313" r:id="rId18"/>
    <p:sldId id="314" r:id="rId19"/>
    <p:sldId id="317" r:id="rId20"/>
    <p:sldId id="318" r:id="rId21"/>
    <p:sldId id="316" r:id="rId22"/>
    <p:sldId id="341" r:id="rId23"/>
    <p:sldId id="342" r:id="rId24"/>
    <p:sldId id="343" r:id="rId25"/>
    <p:sldId id="320" r:id="rId26"/>
    <p:sldId id="351" r:id="rId27"/>
    <p:sldId id="321" r:id="rId28"/>
    <p:sldId id="322" r:id="rId29"/>
    <p:sldId id="35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5" autoAdjust="0"/>
    <p:restoredTop sz="76923" autoAdjust="0"/>
  </p:normalViewPr>
  <p:slideViewPr>
    <p:cSldViewPr>
      <p:cViewPr varScale="1">
        <p:scale>
          <a:sx n="82" d="100"/>
          <a:sy n="82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43B7-A1A9-47BE-8D8C-ABA8B76891D7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7D38-0E8F-4E42-A023-8AEE654DB2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4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leeds.ac.uk/owa/redir.aspx?C=b8c90070460540c997dd01ee96ffb45b&amp;URL=http%3a%2f%2fcode.google.com%2fp%2frepastcity%2fwiki%2fBankersIntro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21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more information on the system, see:</a:t>
            </a:r>
          </a:p>
          <a:p>
            <a:r>
              <a:rPr lang="en-GB" dirty="0" smtClean="0"/>
              <a:t>Malleson, N. and Birkin, M. (2011). Towards victim-oriented crime modelling in a social science e-infrastructure. Philosophical Transactions of the Royal Society A 369(1949) 3353-3371.</a:t>
            </a:r>
          </a:p>
          <a:p>
            <a:r>
              <a:rPr lang="en-GB" dirty="0" smtClean="0"/>
              <a:t>http://rsta.royalsocietypublishing.org/content/369/1949/3353.full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5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more information, see:</a:t>
            </a:r>
          </a:p>
          <a:p>
            <a:r>
              <a:rPr lang="en-GB" dirty="0" smtClean="0"/>
              <a:t>Malleson, N., A. Heppenstall and L. See (2010). Crime reduction through simulation: An agent-based model of burglary. Computers, Environment and Urban Systems 31(3) 236-250.</a:t>
            </a:r>
          </a:p>
          <a:p>
            <a:r>
              <a:rPr lang="en-GB" dirty="0" smtClean="0"/>
              <a:t>http://dx.doi.org/10.1016/j.compenvurbsys.2009.10.005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9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more details on the Vancouver study, see:</a:t>
            </a:r>
          </a:p>
          <a:p>
            <a:r>
              <a:rPr lang="en-GB" dirty="0" smtClean="0"/>
              <a:t>Malleson, N. and P. L. </a:t>
            </a:r>
            <a:r>
              <a:rPr lang="en-GB" dirty="0" err="1" smtClean="0"/>
              <a:t>Brantigham</a:t>
            </a:r>
            <a:r>
              <a:rPr lang="en-GB" dirty="0" smtClean="0"/>
              <a:t> (2009). Prototype Burglary Simulations For Crime Reduction and Forecasting. Crime Patterns and Analysis 2(1).</a:t>
            </a:r>
          </a:p>
          <a:p>
            <a:r>
              <a:rPr lang="en-GB" dirty="0" smtClean="0"/>
              <a:t>http://www.eccajournal.org/V2N1S2009/Malleson.pdf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8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more information on some of this, see:</a:t>
            </a:r>
          </a:p>
          <a:p>
            <a:r>
              <a:rPr lang="en-GB" dirty="0" smtClean="0"/>
              <a:t>Malleson, N. and Birkin, M. (2011). Towards victim-oriented crime modelling in a social science e-infrastructure. Philosophical Transactions of the Royal Society A 369(1949) 3353-3371.</a:t>
            </a:r>
          </a:p>
          <a:p>
            <a:r>
              <a:rPr lang="en-GB" dirty="0" smtClean="0"/>
              <a:t>http://rsta.royalsocietypublishing.org/content/369/1949/3353.full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Nick and I, together </a:t>
            </a:r>
            <a:r>
              <a:rPr lang="en-GB" smtClean="0"/>
              <a:t>with criminologist </a:t>
            </a:r>
            <a:r>
              <a:rPr lang="en-GB" dirty="0" smtClean="0"/>
              <a:t>Susanne Karstedt</a:t>
            </a:r>
            <a:r>
              <a:rPr lang="en-GB" smtClean="0"/>
              <a:t>, currently </a:t>
            </a:r>
            <a:r>
              <a:rPr lang="en-GB" dirty="0" smtClean="0"/>
              <a:t>have an excellent PhD student,</a:t>
            </a:r>
            <a:r>
              <a:rPr lang="en-GB" baseline="0" dirty="0" smtClean="0"/>
              <a:t> </a:t>
            </a:r>
            <a:r>
              <a:rPr lang="en-GB" dirty="0" smtClean="0"/>
              <a:t>Nick Addis, </a:t>
            </a:r>
            <a:r>
              <a:rPr lang="en-GB" baseline="0" dirty="0" smtClean="0"/>
              <a:t>who spent 5 years as a prison psychologist and is working towards a PhD that will add more detailed types of burglar.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83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more on this,</a:t>
            </a:r>
            <a:r>
              <a:rPr lang="en-GB" baseline="0" dirty="0" smtClean="0"/>
              <a:t> and the ‘Minority Report’ issue, see our forthcoming review of agent-based crime modelling: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Malleson, N., Evans, A.J., A. Heppenstall and L. See (in</a:t>
            </a:r>
            <a:r>
              <a:rPr lang="en-GB" baseline="0" dirty="0" smtClean="0"/>
              <a:t> review</a:t>
            </a:r>
            <a:r>
              <a:rPr lang="en-GB" dirty="0" smtClean="0"/>
              <a:t>).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Crime from the ground-up: Agent-Based Models of burglary.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Geographical Compass.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And…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Evans, A.J. (2012) 'Uncertainty and Error'. In Heppenstall, A.J., Crooks, A.T., See, L.M., and Batty, M. (2011) 'Agent-Based Models of Geographical Systems'. Springer.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84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can find a stripped-down tutorial version of the model at: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http://code.google.com/p/repastcity/wiki/BankersIntro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itself 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freely available for use, as is a basic version that just contains the routing elements and a behavioural shell (</a:t>
            </a:r>
            <a:r>
              <a:rPr lang="en-GB" sz="1200" dirty="0" smtClean="0"/>
              <a:t>http://code.google.com/p/repastcity/)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email Nick Malleson for details. </a:t>
            </a:r>
          </a:p>
          <a:p>
            <a:r>
              <a:rPr lang="en-GB" dirty="0" smtClean="0"/>
              <a:t>http://www.geog.leeds.ac.uk/people/n.malleson</a:t>
            </a:r>
          </a:p>
          <a:p>
            <a:endParaRPr lang="en-GB" dirty="0" smtClean="0"/>
          </a:p>
          <a:p>
            <a:r>
              <a:rPr lang="en-GB" dirty="0" smtClean="0"/>
              <a:t>Papers </a:t>
            </a:r>
            <a:r>
              <a:rPr lang="en-GB" dirty="0" smtClean="0"/>
              <a:t>on this, and related, models:</a:t>
            </a:r>
          </a:p>
          <a:p>
            <a:r>
              <a:rPr lang="en-GB" baseline="0" dirty="0" err="1" smtClean="0"/>
              <a:t>Kongmuang</a:t>
            </a:r>
            <a:r>
              <a:rPr lang="en-GB" baseline="0" dirty="0" smtClean="0"/>
              <a:t>, C., Clarke, G.P., Evans, A.J. and </a:t>
            </a:r>
            <a:r>
              <a:rPr lang="en-GB" baseline="0" dirty="0" err="1" smtClean="0"/>
              <a:t>Ballas</a:t>
            </a:r>
            <a:r>
              <a:rPr lang="en-GB" baseline="0" dirty="0" smtClean="0"/>
              <a:t>, D. (2005) Modelling Crime Victimisation at Small-Area Level Using a Spatial </a:t>
            </a:r>
            <a:r>
              <a:rPr lang="en-GB" baseline="0" dirty="0" err="1" smtClean="0"/>
              <a:t>Microsimulation</a:t>
            </a:r>
            <a:r>
              <a:rPr lang="en-GB" baseline="0" dirty="0" smtClean="0"/>
              <a:t> Technique, </a:t>
            </a:r>
            <a:r>
              <a:rPr lang="en-GB" i="1" baseline="0" dirty="0" smtClean="0"/>
              <a:t>Proceedings of the RSAIBIS 35th Annual Conference</a:t>
            </a:r>
            <a:r>
              <a:rPr lang="en-GB" baseline="0" dirty="0" smtClean="0"/>
              <a:t>, 17th-19th August 2005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(2005) A Spatial </a:t>
            </a:r>
            <a:r>
              <a:rPr lang="en-GB" dirty="0" err="1" smtClean="0"/>
              <a:t>Microsimulation</a:t>
            </a:r>
            <a:r>
              <a:rPr lang="en-GB" dirty="0" smtClean="0"/>
              <a:t> Approach to Modelling Crime </a:t>
            </a:r>
            <a:r>
              <a:rPr lang="en-GB" i="1" dirty="0" smtClean="0"/>
              <a:t>Proceedings of the British Society of Criminology Conference 2005</a:t>
            </a:r>
            <a:r>
              <a:rPr lang="en-GB" dirty="0" smtClean="0"/>
              <a:t>, Leeds, UK, 12th-14th July 2005.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and Jin, J. (2006) </a:t>
            </a:r>
            <a:r>
              <a:rPr lang="en-GB" i="1" dirty="0" err="1" smtClean="0"/>
              <a:t>SimCrime</a:t>
            </a:r>
            <a:r>
              <a:rPr lang="en-GB" i="1" dirty="0" smtClean="0"/>
              <a:t>: A Spatial </a:t>
            </a:r>
            <a:r>
              <a:rPr lang="en-GB" i="1" dirty="0" err="1" smtClean="0"/>
              <a:t>Microsimulation</a:t>
            </a:r>
            <a:r>
              <a:rPr lang="en-GB" i="1" dirty="0" smtClean="0"/>
              <a:t> Model for the Analysing of Crime in Leeds.</a:t>
            </a:r>
            <a:r>
              <a:rPr lang="en-GB" dirty="0" smtClean="0"/>
              <a:t> Working Paper. The School of Geography, University of Leeds http://eprints.whiterose.ac.uk/4982/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Malleson, N., A.J. Evans, and T. Jenkins (2009). An agent-based model of burglary.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and Planning B: Planning and 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1103–1123. </a:t>
            </a:r>
            <a:r>
              <a:rPr lang="en-GB" dirty="0" smtClean="0"/>
              <a:t>http://www.envplan.com/abstract.cgi?id=b35071</a:t>
            </a:r>
          </a:p>
          <a:p>
            <a:r>
              <a:rPr lang="en-GB" dirty="0" smtClean="0"/>
              <a:t>Malleson, N. and P. L. </a:t>
            </a:r>
            <a:r>
              <a:rPr lang="en-GB" dirty="0" err="1" smtClean="0"/>
              <a:t>Brantingham</a:t>
            </a:r>
            <a:r>
              <a:rPr lang="en-GB" dirty="0" smtClean="0"/>
              <a:t> (2009). Prototype Burglary Simulations For Crime Reduction and Forecasting. Crime Patterns and Analysis 2(1). http://www.eccajournal.org/V2N1S2009/Malleson.pdf</a:t>
            </a:r>
          </a:p>
          <a:p>
            <a:r>
              <a:rPr lang="en-GB" dirty="0" smtClean="0"/>
              <a:t>Malleson, N. (2010). Agent-Based Modelling of Burglary. PhD Thesis, School of Geography, University of Leeds. http://www.geog.leeds.ac.uk/fileadmin/downloads/school/people/postgrads/n.malleson/thesis-final.pdf</a:t>
            </a:r>
          </a:p>
          <a:p>
            <a:r>
              <a:rPr lang="en-GB" dirty="0" smtClean="0"/>
              <a:t>M.A. Andresen and N. Malleson (2011). Testing the stability of crime patterns: implications for theory and policy. Journal of Research in Crime and Delinquency 48(1): 58 - 82.</a:t>
            </a:r>
          </a:p>
          <a:p>
            <a:r>
              <a:rPr lang="en-GB" dirty="0" smtClean="0"/>
              <a:t>Malleson, N., A. Heppenstall and L. See (2010). Crime reduction through simulation: An agent-based model of burglary. Computers, Environment and Urban Systems 31(3) 236-250. http://dx.doi.org/10.1016/j.compenvurbsys.2009.10.005</a:t>
            </a:r>
          </a:p>
          <a:p>
            <a:r>
              <a:rPr lang="en-GB" dirty="0" smtClean="0"/>
              <a:t>Malleson, N., L. See, A. Evans, and A. Heppenstall (2011). Implementing comprehensive offender behaviour in a realistic agent-based model of burglary. SIMULATION. Published online before print. http://sim.sagepub.com/content/early/2010/10/20/0037549710384124.abstract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Malleson, N. and Birkin, M. (2011). Towards victim-oriented crime modelling in a social science e-infrastructure. Philosophical Transactions of the Royal Society A 369(1949) 3353-3371.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Malleson, N., Heppenstall, A.J., See, L.M., and Evans, A.J. (in</a:t>
            </a:r>
            <a:r>
              <a:rPr lang="en-GB" baseline="0" dirty="0" smtClean="0"/>
              <a:t> press) Using an Agent-Based Crime Simulation to Predict the Effects of Urban Regeneration on Individual Household Burglary Risk. Environment and Planning B.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r>
              <a:rPr lang="en-GB" baseline="0" dirty="0" smtClean="0"/>
              <a:t> can find out more about the early work in:</a:t>
            </a:r>
          </a:p>
          <a:p>
            <a:r>
              <a:rPr lang="en-GB" baseline="0" dirty="0" err="1" smtClean="0"/>
              <a:t>Kongmuang</a:t>
            </a:r>
            <a:r>
              <a:rPr lang="en-GB" baseline="0" dirty="0" smtClean="0"/>
              <a:t>, C., Clarke, G.P., Evans, A.J. and </a:t>
            </a:r>
            <a:r>
              <a:rPr lang="en-GB" baseline="0" dirty="0" err="1" smtClean="0"/>
              <a:t>Ballas</a:t>
            </a:r>
            <a:r>
              <a:rPr lang="en-GB" baseline="0" dirty="0" smtClean="0"/>
              <a:t>, D. (2005) Modelling Crime Victimisation at Small-Area Level Using a Spatial </a:t>
            </a:r>
            <a:r>
              <a:rPr lang="en-GB" baseline="0" dirty="0" err="1" smtClean="0"/>
              <a:t>Microsimulation</a:t>
            </a:r>
            <a:r>
              <a:rPr lang="en-GB" baseline="0" dirty="0" smtClean="0"/>
              <a:t> Technique, </a:t>
            </a:r>
            <a:r>
              <a:rPr lang="en-GB" i="1" baseline="0" dirty="0" smtClean="0"/>
              <a:t>Proceedings of the RSAIBIS 35th Annual Conference</a:t>
            </a:r>
            <a:r>
              <a:rPr lang="en-GB" baseline="0" dirty="0" smtClean="0"/>
              <a:t>, 17th-19th August 2005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(2005) A Spatial </a:t>
            </a:r>
            <a:r>
              <a:rPr lang="en-GB" dirty="0" err="1" smtClean="0"/>
              <a:t>Microsimulation</a:t>
            </a:r>
            <a:r>
              <a:rPr lang="en-GB" dirty="0" smtClean="0"/>
              <a:t> Approach to Modelling Crime </a:t>
            </a:r>
            <a:r>
              <a:rPr lang="en-GB" i="1" dirty="0" smtClean="0"/>
              <a:t>Proceedings of the British Society of Criminology Conference 2005</a:t>
            </a:r>
            <a:r>
              <a:rPr lang="en-GB" dirty="0" smtClean="0"/>
              <a:t>, Leeds, UK, 12th-14th July 2005.</a:t>
            </a:r>
          </a:p>
          <a:p>
            <a:r>
              <a:rPr lang="en-GB" dirty="0" smtClean="0"/>
              <a:t>Or, most easily: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and Jin, J. (2006) </a:t>
            </a:r>
            <a:r>
              <a:rPr lang="en-GB" i="1" dirty="0" err="1" smtClean="0"/>
              <a:t>SimCrime</a:t>
            </a:r>
            <a:r>
              <a:rPr lang="en-GB" i="1" dirty="0" smtClean="0"/>
              <a:t>: A Spatial </a:t>
            </a:r>
            <a:r>
              <a:rPr lang="en-GB" i="1" dirty="0" err="1" smtClean="0"/>
              <a:t>Microsimulation</a:t>
            </a:r>
            <a:r>
              <a:rPr lang="en-GB" i="1" dirty="0" smtClean="0"/>
              <a:t> Model for the Analysing of Crime in Leeds.</a:t>
            </a:r>
            <a:r>
              <a:rPr lang="en-GB" dirty="0" smtClean="0"/>
              <a:t> Working Paper. The School of Geography, University of Leeds</a:t>
            </a:r>
          </a:p>
          <a:p>
            <a:r>
              <a:rPr lang="en-GB" dirty="0" smtClean="0"/>
              <a:t>http://eprints.whiterose.ac.uk/4982/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Malleson, N., A.J. Evans, and T. Jenkins (2009). An agent-based model of burglary.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and Planning B: Planning and 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1103–1123.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http://www.envplan.com/abstract.cgi?id=b35071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0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more information on  the </a:t>
            </a:r>
            <a:r>
              <a:rPr lang="en-GB" dirty="0" err="1" smtClean="0"/>
              <a:t>microsimulation</a:t>
            </a:r>
            <a:r>
              <a:rPr lang="en-GB" baseline="0" dirty="0" smtClean="0"/>
              <a:t> work, see:</a:t>
            </a:r>
          </a:p>
          <a:p>
            <a:r>
              <a:rPr lang="en-GB" dirty="0" smtClean="0"/>
              <a:t>Malleson, N. and Birkin, M. (2011). Towards victim-oriented crime modelling in a social science e-infrastructure. Philosophical Transactions of the Royal Society A 369(1949) 3353-3371.</a:t>
            </a:r>
          </a:p>
          <a:p>
            <a:r>
              <a:rPr lang="en-GB" dirty="0" smtClean="0"/>
              <a:t>http://rsta.royalsocietypublishing.org/content/369/1949/3353.full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7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Schmidt, B. (2000).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Modelling of Human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Erlangen, Germany: SCS Publications.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Schmidt, B. (2002). How to give agents a personality.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3rd Workshop on Agent- Based Simulation, April 7-9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Passau, Germany.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Urban, C. (2000). PECS: A reference model for the simulation of multi-agent systems. In R. Suleiman, K. G.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Troitzsch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N. Gilbert (Eds.),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 and Techniques for Social Science Simulation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Chapter 6, pp. 83–114.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Physica-Verlag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9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1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Clarke, R. V. and D. B. Cornish (1985). Modeling offenders’ decisions: a framework for research and policy.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Crime and Justice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147–185.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3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 L. and P.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(1981). Notes of the geometry of crime. In P.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P.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(Eds.),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Criminology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pp. 27–54. Prospect Heights, IL: Waveland Press.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 L. and P. J.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(1981). Mobility, notoriety, and crime: A study in the crime patterns of urban nodal points.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Environmental Systems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(1), 89–99.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 L. and P.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(1993). Environment, routine, and situation: Toward a pattern theory of crime. In R. Clarke and M.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(Eds.),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Routine Activity and Rational Choice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Volume 5 of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Advances in Criminological Theory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New Brunswick, NJ: Transaction Publishers.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 L. and P. J.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Brantingham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(2008). Crime pattern theory. In R.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Wortley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L.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Mazerolle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(Eds.),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Criminology and Crime Analysis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Crime Science Series. UK: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Publishing.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8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Hamilton-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Smith,N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and Kent, A. (2005). The Prevention of domestic burglary, in Tilley,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N.,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(Ed) Handbook of Crime Prevention and Community Safety. Devon: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pp 417-457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0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Clarke, R. V. and D. B. Cornish (1985). Modeling offenders’ decisions: a framework for research and policy.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Crime and Justice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147–185.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Cohen, L. and M.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(1979). Social change and crime rate trends: A routine activity approach.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Sociological Review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588–608.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5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4D55-5419-4F23-9ABB-6833183A8898}" type="datetimeFigureOut">
              <a:rPr lang="en-US" smtClean="0"/>
              <a:pPr/>
              <a:t>2/14/2012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180D-DCC8-47A0-9206-43EB6F28CA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1470025"/>
          </a:xfrm>
        </p:spPr>
        <p:txBody>
          <a:bodyPr/>
          <a:lstStyle/>
          <a:p>
            <a:pPr algn="r"/>
            <a:r>
              <a:rPr lang="en-US" dirty="0" smtClean="0"/>
              <a:t>Agent-based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burglary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2780928"/>
            <a:ext cx="6400800" cy="378904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Andy Evans</a:t>
            </a:r>
          </a:p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Nick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Malleson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Alison Heppenstall</a:t>
            </a:r>
          </a:p>
          <a:p>
            <a:pPr algn="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Linda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See</a:t>
            </a:r>
          </a:p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Mark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Birkin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Centre for Applied Spatial Analysis and Policy </a:t>
            </a:r>
          </a:p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University of Leeds</a:t>
            </a:r>
          </a:p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a.j.evans@leeds.ac.uk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008112"/>
          </a:xfrm>
        </p:spPr>
        <p:txBody>
          <a:bodyPr/>
          <a:lstStyle/>
          <a:p>
            <a:pPr algn="r"/>
            <a:r>
              <a:rPr lang="en-GB" sz="4000" dirty="0" smtClean="0"/>
              <a:t>Offender decision 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852936"/>
            <a:ext cx="8229600" cy="366186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Offenders are reactive to their most significant driver (they don’t weigh drivers up).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However, they are then deliberative in finding targets, based on </a:t>
            </a:r>
            <a:r>
              <a:rPr lang="en-GB" sz="2600" i="1" dirty="0" smtClean="0"/>
              <a:t>partially-informed </a:t>
            </a:r>
            <a:r>
              <a:rPr lang="en-GB" sz="2600" dirty="0" smtClean="0"/>
              <a:t>rational decisions.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Based on </a:t>
            </a:r>
            <a:r>
              <a:rPr lang="en-GB" sz="2600" i="1" dirty="0" smtClean="0">
                <a:solidFill>
                  <a:schemeClr val="accent1">
                    <a:lumMod val="75000"/>
                  </a:schemeClr>
                </a:solidFill>
              </a:rPr>
              <a:t>Rational Choice Perspective 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Clarke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Cornish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GB" sz="2600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0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008112"/>
          </a:xfrm>
        </p:spPr>
        <p:txBody>
          <a:bodyPr/>
          <a:lstStyle/>
          <a:p>
            <a:pPr algn="r"/>
            <a:r>
              <a:rPr lang="en-GB" sz="4000" dirty="0" smtClean="0"/>
              <a:t>Offender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34075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Offenders identify a community that will contain targets.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They do this based on areas they know and area attractiveness.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Their “awareness space” is built up during their daily routines visiting “anchor </a:t>
            </a:r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oints” associated with work, socialisation and drug buying (based on </a:t>
            </a:r>
            <a:r>
              <a:rPr lang="en-GB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Brantingham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GB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Brantingham’s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i="1" dirty="0" smtClean="0">
                <a:solidFill>
                  <a:schemeClr val="accent1">
                    <a:lumMod val="75000"/>
                  </a:schemeClr>
                </a:solidFill>
              </a:rPr>
              <a:t>Geometric Theory of Crime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They then travel to this area by the shortest distance route, searching </a:t>
            </a:r>
            <a:r>
              <a:rPr lang="en-GB" sz="2600" i="1" dirty="0" smtClean="0"/>
              <a:t>as they go </a:t>
            </a:r>
            <a:r>
              <a:rPr lang="en-GB" sz="2600" dirty="0" smtClean="0"/>
              <a:t>for easy targets.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They take larger risks on  targets, the more desperate their drivers.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If they don’t find anywhere in a given time, they pick a new area.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0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774" y="1531736"/>
            <a:ext cx="8785225" cy="4621213"/>
            <a:chOff x="1260" y="1977"/>
            <a:chExt cx="12960" cy="6300"/>
          </a:xfrm>
        </p:grpSpPr>
        <p:sp>
          <p:nvSpPr>
            <p:cNvPr id="265221" name="Text Box 5"/>
            <p:cNvSpPr txBox="1">
              <a:spLocks noChangeArrowheads="1"/>
            </p:cNvSpPr>
            <p:nvPr/>
          </p:nvSpPr>
          <p:spPr bwMode="auto">
            <a:xfrm>
              <a:off x="1260" y="377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The motivated offender</a:t>
              </a:r>
              <a:endParaRPr lang="en-US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5222" name="Text Box 6"/>
            <p:cNvSpPr txBox="1">
              <a:spLocks noChangeArrowheads="1"/>
            </p:cNvSpPr>
            <p:nvPr/>
          </p:nvSpPr>
          <p:spPr bwMode="auto">
            <a:xfrm>
              <a:off x="2880" y="197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i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Area Factors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5223" name="Text Box 7"/>
            <p:cNvSpPr txBox="1">
              <a:spLocks noChangeArrowheads="1"/>
            </p:cNvSpPr>
            <p:nvPr/>
          </p:nvSpPr>
          <p:spPr bwMode="auto">
            <a:xfrm>
              <a:off x="5760" y="233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i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Locational</a:t>
              </a:r>
            </a:p>
            <a:p>
              <a:r>
                <a:rPr lang="en-US" sz="1600" b="1" i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Factors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5224" name="Text Box 8"/>
            <p:cNvSpPr txBox="1">
              <a:spLocks noChangeArrowheads="1"/>
            </p:cNvSpPr>
            <p:nvPr/>
          </p:nvSpPr>
          <p:spPr bwMode="auto">
            <a:xfrm>
              <a:off x="2492" y="2971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Familiarity</a:t>
              </a:r>
            </a:p>
          </p:txBody>
        </p:sp>
        <p:sp>
          <p:nvSpPr>
            <p:cNvPr id="265225" name="Text Box 9"/>
            <p:cNvSpPr txBox="1">
              <a:spLocks noChangeArrowheads="1"/>
            </p:cNvSpPr>
            <p:nvPr/>
          </p:nvSpPr>
          <p:spPr bwMode="auto">
            <a:xfrm>
              <a:off x="8100" y="323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 i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Dwelling </a:t>
              </a:r>
            </a:p>
            <a:p>
              <a:r>
                <a:rPr lang="en-US" sz="1600" b="1" i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Factors</a:t>
              </a:r>
              <a:endParaRPr lang="en-US" sz="16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5226" name="Text Box 10"/>
            <p:cNvSpPr txBox="1">
              <a:spLocks noChangeArrowheads="1"/>
            </p:cNvSpPr>
            <p:nvPr/>
          </p:nvSpPr>
          <p:spPr bwMode="auto">
            <a:xfrm>
              <a:off x="9900" y="377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00" b="1" i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Victim/Target Factors</a:t>
              </a:r>
              <a:endParaRPr lang="en-US" sz="15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5227" name="Text Box 11"/>
            <p:cNvSpPr txBox="1">
              <a:spLocks noChangeArrowheads="1"/>
            </p:cNvSpPr>
            <p:nvPr/>
          </p:nvSpPr>
          <p:spPr bwMode="auto">
            <a:xfrm>
              <a:off x="4320" y="557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Accessibility</a:t>
              </a:r>
            </a:p>
          </p:txBody>
        </p:sp>
        <p:sp>
          <p:nvSpPr>
            <p:cNvPr id="265228" name="Text Box 12"/>
            <p:cNvSpPr txBox="1">
              <a:spLocks noChangeArrowheads="1"/>
            </p:cNvSpPr>
            <p:nvPr/>
          </p:nvSpPr>
          <p:spPr bwMode="auto">
            <a:xfrm>
              <a:off x="4680" y="3464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Surveillability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5229" name="Text Box 13"/>
            <p:cNvSpPr txBox="1">
              <a:spLocks noChangeArrowheads="1"/>
            </p:cNvSpPr>
            <p:nvPr/>
          </p:nvSpPr>
          <p:spPr bwMode="auto">
            <a:xfrm>
              <a:off x="1980" y="521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Proximity</a:t>
              </a:r>
            </a:p>
          </p:txBody>
        </p:sp>
        <p:sp>
          <p:nvSpPr>
            <p:cNvPr id="265230" name="Text Box 14"/>
            <p:cNvSpPr txBox="1">
              <a:spLocks noChangeArrowheads="1"/>
            </p:cNvSpPr>
            <p:nvPr/>
          </p:nvSpPr>
          <p:spPr bwMode="auto">
            <a:xfrm>
              <a:off x="3780" y="647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On major road/ through route</a:t>
              </a:r>
            </a:p>
          </p:txBody>
        </p:sp>
        <p:sp>
          <p:nvSpPr>
            <p:cNvPr id="265231" name="Text Box 15"/>
            <p:cNvSpPr txBox="1">
              <a:spLocks noChangeArrowheads="1"/>
            </p:cNvSpPr>
            <p:nvPr/>
          </p:nvSpPr>
          <p:spPr bwMode="auto">
            <a:xfrm>
              <a:off x="6660" y="629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Accessibility</a:t>
              </a:r>
            </a:p>
          </p:txBody>
        </p:sp>
        <p:sp>
          <p:nvSpPr>
            <p:cNvPr id="265232" name="Text Box 16"/>
            <p:cNvSpPr txBox="1">
              <a:spLocks noChangeArrowheads="1"/>
            </p:cNvSpPr>
            <p:nvPr/>
          </p:nvSpPr>
          <p:spPr bwMode="auto">
            <a:xfrm>
              <a:off x="7004" y="422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Weak Security</a:t>
              </a:r>
            </a:p>
          </p:txBody>
        </p:sp>
        <p:sp>
          <p:nvSpPr>
            <p:cNvPr id="265233" name="Text Box 17"/>
            <p:cNvSpPr txBox="1">
              <a:spLocks noChangeArrowheads="1"/>
            </p:cNvSpPr>
            <p:nvPr/>
          </p:nvSpPr>
          <p:spPr bwMode="auto">
            <a:xfrm>
              <a:off x="9509" y="4857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Lack of Occupancy</a:t>
              </a:r>
            </a:p>
          </p:txBody>
        </p:sp>
        <p:sp>
          <p:nvSpPr>
            <p:cNvPr id="265234" name="Text Box 18"/>
            <p:cNvSpPr txBox="1">
              <a:spLocks noChangeArrowheads="1"/>
            </p:cNvSpPr>
            <p:nvPr/>
          </p:nvSpPr>
          <p:spPr bwMode="auto">
            <a:xfrm>
              <a:off x="8725" y="7017"/>
              <a:ext cx="216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Goods worth stealing</a:t>
              </a:r>
            </a:p>
          </p:txBody>
        </p:sp>
        <p:sp>
          <p:nvSpPr>
            <p:cNvPr id="265236" name="AutoShape 20"/>
            <p:cNvSpPr>
              <a:spLocks noChangeArrowheads="1"/>
            </p:cNvSpPr>
            <p:nvPr/>
          </p:nvSpPr>
          <p:spPr bwMode="auto">
            <a:xfrm>
              <a:off x="10800" y="5577"/>
              <a:ext cx="3420" cy="2520"/>
            </a:xfrm>
            <a:prstGeom prst="irregularSeal1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5237" name="Arc 21"/>
            <p:cNvSpPr>
              <a:spLocks/>
            </p:cNvSpPr>
            <p:nvPr/>
          </p:nvSpPr>
          <p:spPr bwMode="auto">
            <a:xfrm rot="-6243905">
              <a:off x="2304" y="2841"/>
              <a:ext cx="5848" cy="4304"/>
            </a:xfrm>
            <a:custGeom>
              <a:avLst/>
              <a:gdLst>
                <a:gd name="G0" fmla="+- 0 0 0"/>
                <a:gd name="G1" fmla="+- 21465 0 0"/>
                <a:gd name="G2" fmla="+- 21600 0 0"/>
                <a:gd name="T0" fmla="*/ 2409 w 21089"/>
                <a:gd name="T1" fmla="*/ 0 h 21465"/>
                <a:gd name="T2" fmla="*/ 21089 w 21089"/>
                <a:gd name="T3" fmla="*/ 16795 h 21465"/>
                <a:gd name="T4" fmla="*/ 0 w 21089"/>
                <a:gd name="T5" fmla="*/ 21465 h 2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89" h="21465" fill="none" extrusionOk="0">
                  <a:moveTo>
                    <a:pt x="2409" y="-1"/>
                  </a:moveTo>
                  <a:cubicBezTo>
                    <a:pt x="11585" y="1029"/>
                    <a:pt x="19092" y="7779"/>
                    <a:pt x="21089" y="16794"/>
                  </a:cubicBezTo>
                </a:path>
                <a:path w="21089" h="21465" stroke="0" extrusionOk="0">
                  <a:moveTo>
                    <a:pt x="2409" y="-1"/>
                  </a:moveTo>
                  <a:cubicBezTo>
                    <a:pt x="11585" y="1029"/>
                    <a:pt x="19092" y="7779"/>
                    <a:pt x="21089" y="16794"/>
                  </a:cubicBezTo>
                  <a:lnTo>
                    <a:pt x="0" y="21465"/>
                  </a:lnTo>
                  <a:close/>
                </a:path>
              </a:pathLst>
            </a:cu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5238" name="Arc 22"/>
            <p:cNvSpPr>
              <a:spLocks/>
            </p:cNvSpPr>
            <p:nvPr/>
          </p:nvSpPr>
          <p:spPr bwMode="auto">
            <a:xfrm rot="-6243905">
              <a:off x="5138" y="3875"/>
              <a:ext cx="5400" cy="3404"/>
            </a:xfrm>
            <a:custGeom>
              <a:avLst/>
              <a:gdLst>
                <a:gd name="G0" fmla="+- 0 0 0"/>
                <a:gd name="G1" fmla="+- 21465 0 0"/>
                <a:gd name="G2" fmla="+- 21600 0 0"/>
                <a:gd name="T0" fmla="*/ 2409 w 21089"/>
                <a:gd name="T1" fmla="*/ 0 h 21465"/>
                <a:gd name="T2" fmla="*/ 21089 w 21089"/>
                <a:gd name="T3" fmla="*/ 16795 h 21465"/>
                <a:gd name="T4" fmla="*/ 0 w 21089"/>
                <a:gd name="T5" fmla="*/ 21465 h 2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89" h="21465" fill="none" extrusionOk="0">
                  <a:moveTo>
                    <a:pt x="2409" y="-1"/>
                  </a:moveTo>
                  <a:cubicBezTo>
                    <a:pt x="11585" y="1029"/>
                    <a:pt x="19092" y="7779"/>
                    <a:pt x="21089" y="16794"/>
                  </a:cubicBezTo>
                </a:path>
                <a:path w="21089" h="21465" stroke="0" extrusionOk="0">
                  <a:moveTo>
                    <a:pt x="2409" y="-1"/>
                  </a:moveTo>
                  <a:cubicBezTo>
                    <a:pt x="11585" y="1029"/>
                    <a:pt x="19092" y="7779"/>
                    <a:pt x="21089" y="16794"/>
                  </a:cubicBezTo>
                  <a:lnTo>
                    <a:pt x="0" y="21465"/>
                  </a:lnTo>
                  <a:close/>
                </a:path>
              </a:pathLst>
            </a:cu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5239" name="Arc 23"/>
            <p:cNvSpPr>
              <a:spLocks/>
            </p:cNvSpPr>
            <p:nvPr/>
          </p:nvSpPr>
          <p:spPr bwMode="auto">
            <a:xfrm rot="-6243905">
              <a:off x="7346" y="4408"/>
              <a:ext cx="4563" cy="3174"/>
            </a:xfrm>
            <a:custGeom>
              <a:avLst/>
              <a:gdLst>
                <a:gd name="G0" fmla="+- 0 0 0"/>
                <a:gd name="G1" fmla="+- 21465 0 0"/>
                <a:gd name="G2" fmla="+- 21600 0 0"/>
                <a:gd name="T0" fmla="*/ 2409 w 21089"/>
                <a:gd name="T1" fmla="*/ 0 h 21465"/>
                <a:gd name="T2" fmla="*/ 21089 w 21089"/>
                <a:gd name="T3" fmla="*/ 16795 h 21465"/>
                <a:gd name="T4" fmla="*/ 0 w 21089"/>
                <a:gd name="T5" fmla="*/ 21465 h 2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89" h="21465" fill="none" extrusionOk="0">
                  <a:moveTo>
                    <a:pt x="2409" y="-1"/>
                  </a:moveTo>
                  <a:cubicBezTo>
                    <a:pt x="11585" y="1029"/>
                    <a:pt x="19092" y="7779"/>
                    <a:pt x="21089" y="16794"/>
                  </a:cubicBezTo>
                </a:path>
                <a:path w="21089" h="21465" stroke="0" extrusionOk="0">
                  <a:moveTo>
                    <a:pt x="2409" y="-1"/>
                  </a:moveTo>
                  <a:cubicBezTo>
                    <a:pt x="11585" y="1029"/>
                    <a:pt x="19092" y="7779"/>
                    <a:pt x="21089" y="16794"/>
                  </a:cubicBezTo>
                  <a:lnTo>
                    <a:pt x="0" y="21465"/>
                  </a:lnTo>
                  <a:close/>
                </a:path>
              </a:pathLst>
            </a:cu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5240" name="Text Box 24"/>
            <p:cNvSpPr txBox="1">
              <a:spLocks noChangeArrowheads="1"/>
            </p:cNvSpPr>
            <p:nvPr/>
          </p:nvSpPr>
          <p:spPr bwMode="auto">
            <a:xfrm>
              <a:off x="11880" y="6477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b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Suitable Opportunity</a:t>
              </a:r>
              <a:endParaRPr lang="en-US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65235" name="AutoShape 19"/>
            <p:cNvSpPr>
              <a:spLocks noChangeArrowheads="1"/>
            </p:cNvSpPr>
            <p:nvPr/>
          </p:nvSpPr>
          <p:spPr bwMode="auto">
            <a:xfrm rot="809249">
              <a:off x="3240" y="5210"/>
              <a:ext cx="7920" cy="547"/>
            </a:xfrm>
            <a:prstGeom prst="rightArrow">
              <a:avLst>
                <a:gd name="adj1" fmla="val 50000"/>
                <a:gd name="adj2" fmla="val 361974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65241" name="Rectangle 25"/>
          <p:cNvSpPr>
            <a:spLocks noChangeArrowheads="1"/>
          </p:cNvSpPr>
          <p:nvPr/>
        </p:nvSpPr>
        <p:spPr bwMode="auto">
          <a:xfrm>
            <a:off x="395288" y="6021388"/>
            <a:ext cx="3886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Hamilton-Smith and Kent,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2977" y="332656"/>
            <a:ext cx="7192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Choosing victim areas and houses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147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Area attractiveness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08920"/>
            <a:ext cx="864096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Act as “optimal foragers”.</a:t>
            </a:r>
          </a:p>
          <a:p>
            <a:pPr marL="0" indent="0">
              <a:buNone/>
            </a:pPr>
            <a:r>
              <a:rPr lang="en-GB" sz="2600" dirty="0" smtClean="0"/>
              <a:t>Pick a community areas to visit.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Attraction:</a:t>
            </a:r>
          </a:p>
          <a:p>
            <a:pPr marL="400050" lvl="1" indent="0">
              <a:buNone/>
            </a:pPr>
            <a:r>
              <a:rPr lang="en-GB" sz="2600" dirty="0" smtClean="0"/>
              <a:t>Wealth disparity</a:t>
            </a:r>
          </a:p>
          <a:p>
            <a:pPr marL="400050" lvl="1" indent="0">
              <a:buNone/>
            </a:pPr>
            <a:r>
              <a:rPr lang="en-GB" sz="2600" dirty="0" smtClean="0"/>
              <a:t>Nearness to home</a:t>
            </a:r>
          </a:p>
          <a:p>
            <a:pPr marL="400050" lvl="1" indent="0">
              <a:buNone/>
            </a:pPr>
            <a:r>
              <a:rPr lang="en-GB" sz="2600" dirty="0" smtClean="0"/>
              <a:t>Comfort (closeness in socio-economic variable space).</a:t>
            </a:r>
          </a:p>
          <a:p>
            <a:pPr marL="400050" lvl="1" indent="0">
              <a:buNone/>
            </a:pPr>
            <a:r>
              <a:rPr lang="en-GB" sz="2600" dirty="0" smtClean="0"/>
              <a:t>Number of previously successful burglaries in area.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Weights of these are calibrated.</a:t>
            </a:r>
          </a:p>
        </p:txBody>
      </p:sp>
    </p:spTree>
    <p:extLst>
      <p:ext uri="{BB962C8B-B14F-4D97-AF65-F5344CB8AC3E}">
        <p14:creationId xmlns:p14="http://schemas.microsoft.com/office/powerpoint/2010/main" val="18863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Route to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08920"/>
            <a:ext cx="8229600" cy="387789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Shortest on weighted vector network constructed from road map.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Different travel options assigned (walk, public, car).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Search on way, then </a:t>
            </a:r>
            <a:r>
              <a:rPr lang="en-GB" sz="2600" dirty="0" err="1" smtClean="0"/>
              <a:t>bullseye</a:t>
            </a:r>
            <a:r>
              <a:rPr lang="en-GB" sz="2600" dirty="0" smtClean="0"/>
              <a:t> out from a house picked in the community area.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Search shape tear-drop if away from home, bulls-eye around home.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349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122096" cy="1143000"/>
          </a:xfrm>
        </p:spPr>
        <p:txBody>
          <a:bodyPr/>
          <a:lstStyle/>
          <a:p>
            <a:pPr algn="r"/>
            <a:r>
              <a:rPr lang="en-GB" sz="4000" dirty="0" smtClean="0"/>
              <a:t>Target 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1837"/>
            <a:ext cx="8928992" cy="6326163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GB" sz="2600" dirty="0" smtClean="0"/>
              <a:t>Collective efficacy: </a:t>
            </a:r>
            <a:endParaRPr lang="en-GB" sz="2600" dirty="0"/>
          </a:p>
          <a:p>
            <a:pPr marL="800100" lvl="2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alculated from deprivation and demographic variation.</a:t>
            </a:r>
          </a:p>
          <a:p>
            <a:pPr marL="400050" lvl="1" indent="0">
              <a:buNone/>
            </a:pPr>
            <a:r>
              <a:rPr lang="en-GB" sz="2600" dirty="0" smtClean="0"/>
              <a:t>Traffic volume:</a:t>
            </a:r>
          </a:p>
          <a:p>
            <a:pPr marL="800100" lvl="2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Calculated using traffic estimates and space syntax.</a:t>
            </a:r>
            <a:endParaRPr lang="en-GB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n-GB" sz="2600" dirty="0" smtClean="0"/>
              <a:t>Accessibility:</a:t>
            </a:r>
          </a:p>
          <a:p>
            <a:pPr marL="800100" lvl="2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Calculated using property free walls (window/door proxy).</a:t>
            </a:r>
          </a:p>
          <a:p>
            <a:pPr marL="400050" lvl="1" indent="0">
              <a:buNone/>
            </a:pPr>
            <a:r>
              <a:rPr lang="en-GB" sz="2600" dirty="0" smtClean="0"/>
              <a:t>Occupancy likelihood:</a:t>
            </a:r>
            <a:endParaRPr lang="en-GB" sz="2600" dirty="0"/>
          </a:p>
          <a:p>
            <a:pPr marL="800100" lvl="2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stimated from community demographics.</a:t>
            </a:r>
          </a:p>
          <a:p>
            <a:pPr marL="400050" lvl="1" indent="0">
              <a:buNone/>
            </a:pPr>
            <a:r>
              <a:rPr lang="en-GB" sz="2600" dirty="0" smtClean="0"/>
              <a:t>Visibility:</a:t>
            </a:r>
          </a:p>
          <a:p>
            <a:pPr marL="800100" lvl="2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Estimated from garden dimensions and house arrangement.</a:t>
            </a:r>
          </a:p>
          <a:p>
            <a:pPr marL="400050" lvl="1" indent="0">
              <a:buNone/>
            </a:pPr>
            <a:r>
              <a:rPr lang="en-GB" sz="2600" dirty="0" smtClean="0"/>
              <a:t>Security:</a:t>
            </a:r>
          </a:p>
          <a:p>
            <a:pPr marL="800100" lvl="2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Applied manually from stakeholder discussions.</a:t>
            </a:r>
          </a:p>
          <a:p>
            <a:pPr marL="400050" lvl="1" indent="0">
              <a:buNone/>
            </a:pPr>
            <a:r>
              <a:rPr lang="en-GB" sz="2500" dirty="0"/>
              <a:t>Based on</a:t>
            </a:r>
            <a:r>
              <a:rPr lang="en-GB" sz="2500" i="1" dirty="0"/>
              <a:t> </a:t>
            </a:r>
            <a:r>
              <a:rPr lang="en-GB" sz="2500" i="1" dirty="0">
                <a:solidFill>
                  <a:schemeClr val="accent1">
                    <a:lumMod val="75000"/>
                  </a:schemeClr>
                </a:solidFill>
              </a:rPr>
              <a:t>Rational Choice Perspective</a:t>
            </a: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(Clarke and Cornish)</a:t>
            </a:r>
            <a:r>
              <a:rPr lang="en-GB" sz="2500" dirty="0"/>
              <a:t> and </a:t>
            </a:r>
            <a:r>
              <a:rPr lang="en-GB" sz="2500" i="1" dirty="0">
                <a:solidFill>
                  <a:schemeClr val="accent1">
                    <a:lumMod val="75000"/>
                  </a:schemeClr>
                </a:solidFill>
              </a:rPr>
              <a:t>Routine Activities</a:t>
            </a:r>
            <a:r>
              <a:rPr lang="en-GB" sz="2500" dirty="0"/>
              <a:t> </a:t>
            </a:r>
            <a:r>
              <a:rPr lang="en-GB" sz="2500" i="1" dirty="0">
                <a:solidFill>
                  <a:schemeClr val="accent1">
                    <a:lumMod val="75000"/>
                  </a:schemeClr>
                </a:solidFill>
              </a:rPr>
              <a:t>Theory</a:t>
            </a:r>
            <a:r>
              <a:rPr lang="en-GB" sz="2500" dirty="0"/>
              <a:t> </a:t>
            </a:r>
            <a:r>
              <a:rPr lang="en-GB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(Cohen and </a:t>
            </a:r>
            <a:r>
              <a:rPr lang="en-GB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Felson</a:t>
            </a:r>
            <a:r>
              <a:rPr lang="en-GB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GB" sz="2500" dirty="0"/>
              <a:t>.</a:t>
            </a:r>
          </a:p>
          <a:p>
            <a:pPr marL="800100" lvl="2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7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Target choice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430993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Occupied properties are not burgled.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Targets probabilistically picked weighted on ease, area attractiveness, and desperation 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(more desperate burglars worry less about being recognised close to home). </a:t>
            </a:r>
            <a:r>
              <a:rPr lang="en-GB" sz="2600" dirty="0"/>
              <a:t>Some weights calibrated</a:t>
            </a:r>
            <a:r>
              <a:rPr lang="en-GB" sz="2600" dirty="0" smtClean="0"/>
              <a:t>.</a:t>
            </a:r>
            <a:endParaRPr lang="en-GB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All burglaries are successful.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Burgled properties and their neighbours increase in attractiveness for some period, however, security also rises for some (usually lesser) </a:t>
            </a:r>
            <a:r>
              <a:rPr lang="en-GB" sz="2600" dirty="0"/>
              <a:t>period </a:t>
            </a:r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reflects </a:t>
            </a:r>
            <a:r>
              <a:rPr lang="en-GB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recent findings on repeat victimisation)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6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Model runs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dirty="0" smtClean="0"/>
              <a:t>Model runs on minute time steps.</a:t>
            </a:r>
          </a:p>
          <a:p>
            <a:pPr marL="0" indent="0">
              <a:buNone/>
            </a:pPr>
            <a:r>
              <a:rPr lang="en-GB" sz="2600" dirty="0"/>
              <a:t>273 offenders, total population of 30000 households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Model run until some set time (usually we check that the system has reached equilibrium and the pattern of new crimes is </a:t>
            </a:r>
            <a:r>
              <a:rPr lang="en-GB" sz="2600" dirty="0"/>
              <a:t>not varying spatially).</a:t>
            </a:r>
            <a:endParaRPr lang="en-GB" sz="2600" dirty="0" smtClean="0"/>
          </a:p>
          <a:p>
            <a:pPr marL="400050" lvl="1" indent="0">
              <a:buNone/>
            </a:pP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NB: The model is not a socio-economic model; it does not predict absolute crime numbers, just spatial distribution.</a:t>
            </a:r>
          </a:p>
          <a:p>
            <a:pPr marL="0" indent="0">
              <a:buNone/>
            </a:pPr>
            <a:r>
              <a:rPr lang="en-GB" sz="2600" dirty="0" smtClean="0"/>
              <a:t>Model runs from starting data; no dynamic data.</a:t>
            </a:r>
          </a:p>
          <a:p>
            <a:pPr marL="400050" lvl="1" indent="0">
              <a:buNone/>
            </a:pP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However, model environment and victim population can be altered during run, in which case run until no change in relative distributions of crime locations.</a:t>
            </a:r>
            <a:endParaRPr lang="en-GB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Model technology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445395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600" dirty="0" err="1" smtClean="0"/>
              <a:t>RePast</a:t>
            </a:r>
            <a:r>
              <a:rPr lang="en-GB" sz="2600" dirty="0" smtClean="0"/>
              <a:t> based model.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Run multiple (50-100) times for probabilistic and/or parameter sweeps.</a:t>
            </a:r>
          </a:p>
          <a:p>
            <a:pPr marL="0" indent="0">
              <a:buNone/>
            </a:pPr>
            <a:r>
              <a:rPr lang="en-GB" sz="2600" dirty="0" smtClean="0"/>
              <a:t>Run in “lazy parallel” on grid facility (UK e-Science National Grid Service)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i.e. whole model runs on a single processor, with multiple processors running a full model each.</a:t>
            </a:r>
          </a:p>
          <a:p>
            <a:pPr marL="0" indent="0">
              <a:buNone/>
            </a:pPr>
            <a:r>
              <a:rPr lang="en-GB" sz="2600" dirty="0" smtClean="0"/>
              <a:t>Run times: 30 simulated days ~20hrs on a standard desktop.</a:t>
            </a:r>
          </a:p>
          <a:p>
            <a:pPr marL="40005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Model verification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229600" cy="402190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Behaviour tested alone where possible and in model within various environments: 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GB" sz="2600" dirty="0" err="1" smtClean="0"/>
              <a:t>Aspatial</a:t>
            </a:r>
            <a:r>
              <a:rPr lang="en-GB" sz="2600" dirty="0" smtClean="0"/>
              <a:t> environments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GB" sz="2600" dirty="0" smtClean="0"/>
              <a:t>Abstract environments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GB" sz="2600" dirty="0" smtClean="0"/>
              <a:t>Full environment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40576"/>
            <a:ext cx="4612754" cy="327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52936"/>
            <a:ext cx="8712968" cy="3561259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 err="1" smtClean="0"/>
              <a:t>Ongoing</a:t>
            </a:r>
            <a:r>
              <a:rPr lang="en-GB" sz="2600" dirty="0" smtClean="0"/>
              <a:t> collaboration with </a:t>
            </a:r>
            <a:r>
              <a:rPr lang="en-GB" sz="2600" dirty="0" err="1" smtClean="0"/>
              <a:t>SaferLeeds</a:t>
            </a:r>
            <a:endParaRPr lang="en-GB" sz="2600" dirty="0" smtClean="0"/>
          </a:p>
          <a:p>
            <a:pPr marL="400050" lvl="1" indent="0">
              <a:buNone/>
            </a:pPr>
            <a:r>
              <a:rPr lang="en-GB" sz="2600" dirty="0" smtClean="0"/>
              <a:t>[local police/government crime prevention partnership].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Builds on work using </a:t>
            </a:r>
            <a:r>
              <a:rPr lang="en-GB" sz="2600" dirty="0" err="1" smtClean="0"/>
              <a:t>microsimulation</a:t>
            </a:r>
            <a:r>
              <a:rPr lang="en-GB" sz="2600" dirty="0" smtClean="0"/>
              <a:t> and gravity modelling to look at offender-to-target burglary flows.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1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Model calibration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6624736" cy="503001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600" dirty="0"/>
              <a:t>We have an intelligent idea of many variables from literature and stakeholders</a:t>
            </a:r>
            <a:r>
              <a:rPr lang="en-GB" sz="2600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Calibration of rest by hand to 2001 data, checking against known 2001 crimes.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Did try Genetic Algorithm calibration early on, but impractical for full model.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61" y="4725144"/>
            <a:ext cx="6222839" cy="212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Model validation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" y="1628800"/>
            <a:ext cx="4329472" cy="489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 smtClean="0"/>
              <a:t>Results validated against 2004 crime data. </a:t>
            </a:r>
          </a:p>
          <a:p>
            <a:pPr marL="400050" lvl="1" indent="0">
              <a:buNone/>
            </a:pP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Unfortunately this meant using some 2001 data to initialise off, as the census is 2001 (see current work, later).</a:t>
            </a:r>
          </a:p>
          <a:p>
            <a:pPr marL="0" indent="0">
              <a:buNone/>
            </a:pPr>
            <a:r>
              <a:rPr lang="en-GB" sz="2600" dirty="0" smtClean="0"/>
              <a:t>Utilised multi-scale error statistics to look at both match and change of predictability with scale.</a:t>
            </a:r>
          </a:p>
          <a:p>
            <a:pPr marL="0" indent="0">
              <a:buNone/>
            </a:pPr>
            <a:r>
              <a:rPr lang="en-GB" sz="2600" dirty="0" smtClean="0"/>
              <a:t>Better than equivalent non-local regression models.</a:t>
            </a:r>
            <a:endParaRPr lang="en-GB" sz="26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1556792"/>
            <a:ext cx="47880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9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err="1" smtClean="0"/>
              <a:t>Halton</a:t>
            </a:r>
            <a:r>
              <a:rPr lang="en-GB" sz="4000" dirty="0" smtClean="0"/>
              <a:t> Moor</a:t>
            </a:r>
            <a:endParaRPr lang="en-GB" sz="4000" dirty="0"/>
          </a:p>
        </p:txBody>
      </p:sp>
      <p:pic>
        <p:nvPicPr>
          <p:cNvPr id="4" name="Content Placeholder 3" descr="hotspots-eas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4338" r="-14338"/>
          <a:stretch>
            <a:fillRect/>
          </a:stretch>
        </p:blipFill>
        <p:spPr>
          <a:xfrm>
            <a:off x="3200400" y="3170237"/>
            <a:ext cx="6705494" cy="368776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2708920"/>
            <a:ext cx="3733800" cy="3844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1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Why?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100" noProof="0" dirty="0" smtClean="0"/>
              <a:t>Burglar motivation: burglary for </a:t>
            </a:r>
            <a:r>
              <a:rPr lang="en-GB" sz="3100" i="1" noProof="0" dirty="0" smtClean="0"/>
              <a:t>intimidation </a:t>
            </a:r>
            <a:r>
              <a:rPr lang="en-GB" sz="3100" noProof="0" dirty="0" smtClean="0"/>
              <a:t>not financial gain</a:t>
            </a:r>
            <a:endParaRPr lang="en-GB" sz="310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Model suggests 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</a:rPr>
              <a:t>where our understanding of burglary system fails.</a:t>
            </a:r>
            <a:endParaRPr kumimoji="0" lang="en-GB" sz="31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945" y="2462698"/>
            <a:ext cx="7579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600" dirty="0" err="1"/>
              <a:t>Halton</a:t>
            </a:r>
            <a:r>
              <a:rPr lang="en-GB" sz="2600" dirty="0"/>
              <a:t> Moor area  is significantly under-predicted</a:t>
            </a:r>
          </a:p>
        </p:txBody>
      </p:sp>
    </p:spTree>
    <p:extLst>
      <p:ext uri="{BB962C8B-B14F-4D97-AF65-F5344CB8AC3E}">
        <p14:creationId xmlns:p14="http://schemas.microsoft.com/office/powerpoint/2010/main" val="995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Predictions</a:t>
            </a:r>
            <a:endParaRPr lang="en-GB" sz="4000" dirty="0"/>
          </a:p>
        </p:txBody>
      </p:sp>
      <p:pic>
        <p:nvPicPr>
          <p:cNvPr id="4" name="Picture 3" descr="gipton_seacro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2905" y="3284985"/>
            <a:ext cx="4884895" cy="311581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1"/>
            <a:ext cx="866388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600" dirty="0" smtClean="0"/>
              <a:t>Regeneration work started on two sites: </a:t>
            </a:r>
            <a:r>
              <a:rPr lang="en-GB" sz="2600" dirty="0" err="1" smtClean="0"/>
              <a:t>Gipton</a:t>
            </a:r>
            <a:r>
              <a:rPr lang="en-GB" sz="2600" dirty="0" smtClean="0"/>
              <a:t> and </a:t>
            </a:r>
            <a:r>
              <a:rPr lang="en-GB" sz="2600" dirty="0" err="1" smtClean="0"/>
              <a:t>S.Seacroft</a:t>
            </a:r>
            <a:r>
              <a:rPr lang="en-GB" sz="2600" dirty="0" smtClean="0"/>
              <a:t>.</a:t>
            </a:r>
          </a:p>
          <a:p>
            <a:pPr>
              <a:buNone/>
            </a:pPr>
            <a:r>
              <a:rPr lang="en-GB" sz="2600" dirty="0" smtClean="0"/>
              <a:t>Ran three scenarios: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28600" y="2708920"/>
            <a:ext cx="3962400" cy="376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Optimistic: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community is cohesive.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Pessimistic: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community is disturbed.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Cheap buildings: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is cohesive but buildings are poorly designed.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Results</a:t>
            </a:r>
            <a:endParaRPr lang="en-GB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204864"/>
            <a:ext cx="4114800" cy="503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Optimistic: </a:t>
            </a:r>
            <a:r>
              <a:rPr lang="en-GB" sz="2600" dirty="0"/>
              <a:t>no crime in new community but some in surrounding </a:t>
            </a:r>
            <a:r>
              <a:rPr lang="en-GB" sz="2600" dirty="0" smtClean="0"/>
              <a:t>areas.</a:t>
            </a:r>
            <a:endParaRPr lang="en-GB" sz="2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Pessimistic: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some crime in new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Cheap buildings: </a:t>
            </a:r>
            <a:r>
              <a:rPr lang="en-GB" sz="2600" dirty="0" smtClean="0"/>
              <a:t>new area is overrun with crime</a:t>
            </a:r>
            <a:r>
              <a:rPr lang="en-GB" sz="3200" dirty="0"/>
              <a:t>.</a:t>
            </a:r>
            <a:endParaRPr lang="en-GB" sz="2600" dirty="0" smtClean="0"/>
          </a:p>
        </p:txBody>
      </p:sp>
      <p:pic>
        <p:nvPicPr>
          <p:cNvPr id="6" name="Picture 5" descr="gs3_gipton_comparison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828800"/>
            <a:ext cx="4953000" cy="46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62" y="116632"/>
            <a:ext cx="49844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Model validation II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0" y="2780928"/>
            <a:ext cx="9109179" cy="4055843"/>
          </a:xfrm>
        </p:spPr>
        <p:txBody>
          <a:bodyPr>
            <a:normAutofit fontScale="92500" lnSpcReduction="20000"/>
          </a:bodyPr>
          <a:lstStyle/>
          <a:p>
            <a:endParaRPr lang="en-GB" sz="2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Flows between square areas 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(0.42km</a:t>
            </a:r>
            <a:r>
              <a:rPr lang="en-GB" sz="2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mean census area sizes) </a:t>
            </a:r>
            <a:r>
              <a:rPr lang="en-GB" sz="2600" dirty="0" smtClean="0"/>
              <a:t>gives R</a:t>
            </a:r>
            <a:r>
              <a:rPr lang="en-GB" sz="2600" baseline="30000" dirty="0" smtClean="0"/>
              <a:t>2</a:t>
            </a:r>
            <a:r>
              <a:rPr lang="en-GB" sz="2600" dirty="0" smtClean="0"/>
              <a:t> of 0.3 between observed and simulated flows.</a:t>
            </a:r>
          </a:p>
          <a:p>
            <a:pPr marL="0" indent="0">
              <a:buNone/>
            </a:pPr>
            <a:r>
              <a:rPr lang="en-GB" sz="2600" dirty="0" smtClean="0"/>
              <a:t>Generally, agents travel further than real criminals.</a:t>
            </a:r>
            <a:endParaRPr lang="en-GB" sz="2600" dirty="0"/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The good match to aggregate crime levels, but poorer individual links suggests area attraction important, but with </a:t>
            </a:r>
            <a:r>
              <a:rPr lang="en-GB" sz="2600" dirty="0" err="1" smtClean="0"/>
              <a:t>equifinality</a:t>
            </a:r>
            <a:r>
              <a:rPr lang="en-GB" sz="2600" dirty="0" smtClean="0"/>
              <a:t>/</a:t>
            </a:r>
            <a:r>
              <a:rPr lang="en-GB" sz="2600" dirty="0" err="1" smtClean="0"/>
              <a:t>identifiability</a:t>
            </a:r>
            <a:r>
              <a:rPr lang="en-GB" sz="2600" dirty="0" smtClean="0"/>
              <a:t> issues for detailed understanding.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Indicates that individual-level models and statistics of individual actions are important for exploring causes. </a:t>
            </a:r>
            <a:endParaRPr lang="en-GB" sz="2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Other issues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229600" cy="4237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No prediction of crime numbers.</a:t>
            </a:r>
          </a:p>
          <a:p>
            <a:pPr marL="0" indent="0">
              <a:buNone/>
            </a:pPr>
            <a:r>
              <a:rPr lang="en-GB" sz="2600" dirty="0" smtClean="0"/>
              <a:t>Socialisation and drug dealers randomly allocated.</a:t>
            </a:r>
          </a:p>
          <a:p>
            <a:pPr marL="0" indent="0">
              <a:buNone/>
            </a:pPr>
            <a:r>
              <a:rPr lang="en-GB" sz="2600" dirty="0" smtClean="0"/>
              <a:t>Wealth elements educated guesses, especially returns from burglary.</a:t>
            </a:r>
          </a:p>
          <a:p>
            <a:pPr marL="0" indent="0">
              <a:buNone/>
            </a:pPr>
            <a:r>
              <a:rPr lang="en-GB" sz="2600" dirty="0" smtClean="0"/>
              <a:t>No social interaction/knowledge transfer or collaboration.</a:t>
            </a:r>
          </a:p>
          <a:p>
            <a:pPr marL="0" indent="0">
              <a:buNone/>
            </a:pPr>
            <a:r>
              <a:rPr lang="en-GB" sz="2600" dirty="0" smtClean="0"/>
              <a:t>No reaction to opportunities if not searching for a target already.</a:t>
            </a:r>
          </a:p>
          <a:p>
            <a:pPr marL="0" indent="0">
              <a:buNone/>
            </a:pPr>
            <a:r>
              <a:rPr lang="en-GB" sz="2600" dirty="0" smtClean="0"/>
              <a:t>Data can be critical 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(e.g. drug dealers Vancouver)</a:t>
            </a:r>
            <a:r>
              <a:rPr lang="en-GB" sz="2600" dirty="0" smtClean="0"/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525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Current work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200" dirty="0" smtClean="0"/>
              <a:t>Re-verification with a larger stakeholder survey.</a:t>
            </a:r>
          </a:p>
          <a:p>
            <a:pPr marL="0" indent="0">
              <a:buNone/>
            </a:pPr>
            <a:r>
              <a:rPr lang="en-GB" sz="2200" dirty="0" smtClean="0"/>
              <a:t>Victim </a:t>
            </a:r>
            <a:r>
              <a:rPr lang="en-GB" sz="2200" dirty="0" err="1" smtClean="0"/>
              <a:t>microsimulation</a:t>
            </a:r>
            <a:r>
              <a:rPr lang="en-GB" sz="2200" dirty="0" smtClean="0"/>
              <a:t>, wealth, and  population roll-forward from census years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(using separate </a:t>
            </a:r>
            <a:r>
              <a:rPr lang="en-GB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microsimulation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roll-forward projects available under the National e-Infrastructure of Social Simulation (</a:t>
            </a:r>
            <a:r>
              <a:rPr lang="en-GB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NeISS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programme)</a:t>
            </a:r>
          </a:p>
          <a:p>
            <a:pPr marL="400050" lvl="1" indent="0">
              <a:buNone/>
            </a:pPr>
            <a:r>
              <a:rPr lang="en-GB" sz="2200" dirty="0"/>
              <a:t>D</a:t>
            </a:r>
            <a:r>
              <a:rPr lang="en-GB" sz="2200" dirty="0" smtClean="0"/>
              <a:t>oes make a slight change to crime, suggesting it is important to get right.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GB" sz="2200" dirty="0" smtClean="0"/>
              <a:t>Means wealth disparities and demographics of victims easier to look at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(e.g. unemployed seem to be victimised most, despite higher occupation rates, because they live in attractive communities)</a:t>
            </a:r>
            <a:r>
              <a:rPr lang="en-GB" sz="2200" dirty="0" smtClean="0"/>
              <a:t>.</a:t>
            </a:r>
          </a:p>
          <a:p>
            <a:pPr marL="0" indent="0">
              <a:buNone/>
            </a:pPr>
            <a:r>
              <a:rPr lang="en-GB" sz="2200" dirty="0" smtClean="0"/>
              <a:t>Distinction of offender types – hopefully improve opportunistic local crimes.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[Professional (fully planned); Journeyman (as in model); Novice (opportunistic)+ Repeat offenders need better modelling]</a:t>
            </a:r>
          </a:p>
          <a:p>
            <a:pPr marL="0" indent="0">
              <a:buNone/>
            </a:pPr>
            <a:r>
              <a:rPr lang="en-GB" sz="2200" dirty="0" smtClean="0"/>
              <a:t>Opening the </a:t>
            </a:r>
            <a:r>
              <a:rPr lang="en-GB" sz="2200" dirty="0" err="1" smtClean="0"/>
              <a:t>NeISS</a:t>
            </a:r>
            <a:r>
              <a:rPr lang="en-GB" sz="2200" dirty="0" smtClean="0"/>
              <a:t> connected model for stakeholder use, so it can be run on other areas of the country and elsewhere.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221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Future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5102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Dynamic data</a:t>
            </a:r>
          </a:p>
          <a:p>
            <a:pPr marL="400050" lvl="1" indent="0">
              <a:buNone/>
            </a:pPr>
            <a:r>
              <a:rPr lang="en-GB" sz="2600" dirty="0" smtClean="0"/>
              <a:t>We are currently looking at mining twitter feeds for population numbers around the city, and travel routes.</a:t>
            </a:r>
          </a:p>
          <a:p>
            <a:pPr marL="400050" lvl="1" indent="0">
              <a:buNone/>
            </a:pPr>
            <a:r>
              <a:rPr lang="en-GB" sz="2600" dirty="0" smtClean="0"/>
              <a:t>More socio-economic data coming online all the time.</a:t>
            </a:r>
          </a:p>
          <a:p>
            <a:pPr marL="400050" lvl="1" indent="0">
              <a:buNone/>
            </a:pPr>
            <a:r>
              <a:rPr lang="en-GB" sz="2600" dirty="0" smtClean="0"/>
              <a:t>Utilise this dynamically to dampen errors.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Ethical issues</a:t>
            </a:r>
          </a:p>
          <a:p>
            <a:pPr marL="400050" lvl="1" indent="0">
              <a:buNone/>
            </a:pPr>
            <a:r>
              <a:rPr lang="en-GB" sz="2600" dirty="0" smtClean="0"/>
              <a:t>Currently </a:t>
            </a:r>
            <a:r>
              <a:rPr lang="en-GB" sz="2600" dirty="0" err="1" smtClean="0"/>
              <a:t>anonymize</a:t>
            </a:r>
            <a:r>
              <a:rPr lang="en-GB" sz="2600" dirty="0" smtClean="0"/>
              <a:t> and randomise real offender data.</a:t>
            </a:r>
          </a:p>
          <a:p>
            <a:pPr marL="400050" lvl="1" indent="0">
              <a:buNone/>
            </a:pPr>
            <a:r>
              <a:rPr lang="en-GB" sz="2600" dirty="0" smtClean="0"/>
              <a:t>Could we imagine a day when resources were directed to predictions of real people?</a:t>
            </a:r>
          </a:p>
          <a:p>
            <a:pPr marL="400050" lvl="1" indent="0">
              <a:buNone/>
            </a:pPr>
            <a:r>
              <a:rPr lang="en-GB" sz="2600" dirty="0" smtClean="0"/>
              <a:t>Up to us to take a lead on what we do and don’t find </a:t>
            </a:r>
            <a:r>
              <a:rPr lang="en-GB" sz="2600" dirty="0" err="1" smtClean="0"/>
              <a:t>find</a:t>
            </a:r>
            <a:r>
              <a:rPr lang="en-GB" sz="2600" dirty="0" smtClean="0"/>
              <a:t> acceptable.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088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Advantages of ABM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381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Individual behaviours, and awareness spaces seen as key in crime theory.</a:t>
            </a:r>
          </a:p>
          <a:p>
            <a:pPr marL="0" indent="0">
              <a:buNone/>
            </a:pPr>
            <a:r>
              <a:rPr lang="en-GB" sz="2600" dirty="0" smtClean="0"/>
              <a:t>Concentrate on the “micro-places” key to modern criminology.</a:t>
            </a:r>
          </a:p>
          <a:p>
            <a:pPr marL="0" indent="0">
              <a:buNone/>
            </a:pPr>
            <a:r>
              <a:rPr lang="en-GB" sz="2600" dirty="0"/>
              <a:t>Spatial realism, rather than, say, </a:t>
            </a:r>
            <a:r>
              <a:rPr lang="en-GB" sz="2600" dirty="0" smtClean="0"/>
              <a:t>Euclidian </a:t>
            </a:r>
            <a:r>
              <a:rPr lang="en-GB" sz="2600" dirty="0"/>
              <a:t>distances.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/>
              <a:t>Capture system complexity in a manner that exposes it to analysis, rather than hiding or avoiding it</a:t>
            </a:r>
            <a:r>
              <a:rPr lang="en-GB" sz="2600" dirty="0" smtClean="0"/>
              <a:t>.</a:t>
            </a:r>
          </a:p>
          <a:p>
            <a:pPr marL="0" indent="0">
              <a:buNone/>
            </a:pPr>
            <a:r>
              <a:rPr lang="en-GB" sz="2600" dirty="0" smtClean="0"/>
              <a:t>If models store current knowledge, where they fail is as important, if not more so than where they succeed. </a:t>
            </a:r>
          </a:p>
        </p:txBody>
      </p:sp>
    </p:spTree>
    <p:extLst>
      <p:ext uri="{BB962C8B-B14F-4D97-AF65-F5344CB8AC3E}">
        <p14:creationId xmlns:p14="http://schemas.microsoft.com/office/powerpoint/2010/main" val="23806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72" y="260648"/>
            <a:ext cx="8064016" cy="1143000"/>
          </a:xfrm>
        </p:spPr>
        <p:txBody>
          <a:bodyPr/>
          <a:lstStyle/>
          <a:p>
            <a:pPr algn="r"/>
            <a:r>
              <a:rPr lang="en-GB" sz="4000" dirty="0" smtClean="0"/>
              <a:t>Why burglary?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51723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Spatially patterned therefore predictable(?)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err="1" smtClean="0"/>
              <a:t>Spatio</a:t>
            </a:r>
            <a:r>
              <a:rPr lang="en-GB" sz="2600" dirty="0" smtClean="0"/>
              <a:t>-temporally variations key to understanding system.</a:t>
            </a:r>
            <a:endParaRPr lang="en-GB" sz="2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System </a:t>
            </a:r>
            <a:r>
              <a:rPr lang="en-GB" sz="2600" dirty="0"/>
              <a:t>with history of qualitative theorisation that needs testing</a:t>
            </a:r>
            <a:r>
              <a:rPr lang="en-GB" sz="26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Data good: high numbers of reported crimes and large numbers of convicted offenders. We also have some psychological surveys from local prisons.</a:t>
            </a:r>
            <a:endParaRPr lang="en-GB" sz="2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Largely </a:t>
            </a:r>
            <a:r>
              <a:rPr lang="en-GB" sz="2600" dirty="0"/>
              <a:t>individually initiated in UK therefore don’t need so much data-poor social interaction modelling.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/>
              <a:t>Should be possible to run “what if” tests (specifically, urban regeneration in Leeds).</a:t>
            </a: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Significant component of fear of crime in UK.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508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/>
              <a:t>More information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General info:</a:t>
            </a: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/>
              <a:t>http://crimesim.blogspot.com</a:t>
            </a:r>
            <a:r>
              <a:rPr lang="en-GB" sz="2600" dirty="0" smtClean="0"/>
              <a:t>/</a:t>
            </a: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Play with a simple tutorial version of the model:</a:t>
            </a: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/>
              <a:t>http://</a:t>
            </a:r>
            <a:r>
              <a:rPr lang="en-GB" sz="2600" dirty="0" smtClean="0"/>
              <a:t>code.google.com/p/repastcity/</a:t>
            </a:r>
          </a:p>
          <a:p>
            <a:pPr marL="0" indent="0">
              <a:buNone/>
            </a:pP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Papers:</a:t>
            </a: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/>
              <a:t>http://</a:t>
            </a:r>
            <a:r>
              <a:rPr lang="en-GB" sz="2600" dirty="0" smtClean="0"/>
              <a:t>www.geog.leeds.ac.uk/people/n.malleson</a:t>
            </a:r>
          </a:p>
          <a:p>
            <a:pPr marL="0" indent="0">
              <a:buNone/>
            </a:pPr>
            <a:r>
              <a:rPr lang="en-GB" sz="2600" dirty="0"/>
              <a:t>http://</a:t>
            </a:r>
            <a:r>
              <a:rPr lang="en-GB" sz="2600" dirty="0" smtClean="0"/>
              <a:t>www.geog.leeds.ac.uk/people/a.evans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0"/>
            <a:ext cx="4002157" cy="2795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22114"/>
          </a:xfrm>
        </p:spPr>
        <p:txBody>
          <a:bodyPr/>
          <a:lstStyle/>
          <a:p>
            <a:pPr algn="r"/>
            <a:r>
              <a:rPr lang="en-GB" sz="4000" dirty="0" smtClean="0"/>
              <a:t>Basic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Real geographical environment (S.E. Leeds, UK)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Offenders allocated homes and daily routines.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Victims communities allocated from census.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Offenders have drives including income generation.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One way to raise income is burglary.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They identify target locations, then search for appropriate and appealing houses.</a:t>
            </a:r>
          </a:p>
        </p:txBody>
      </p:sp>
    </p:spTree>
    <p:extLst>
      <p:ext uri="{BB962C8B-B14F-4D97-AF65-F5344CB8AC3E}">
        <p14:creationId xmlns:p14="http://schemas.microsoft.com/office/powerpoint/2010/main" val="34691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8912" cy="1143000"/>
          </a:xfrm>
        </p:spPr>
        <p:txBody>
          <a:bodyPr/>
          <a:lstStyle/>
          <a:p>
            <a:pPr algn="l"/>
            <a:r>
              <a:rPr lang="en-GB" sz="4000" dirty="0" smtClean="0"/>
              <a:t>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20888"/>
            <a:ext cx="8229600" cy="43099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Roads and public transport</a:t>
            </a:r>
          </a:p>
          <a:p>
            <a:pPr marL="400050" lvl="1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Ordnance Survey data</a:t>
            </a:r>
          </a:p>
          <a:p>
            <a:pPr marL="0" indent="0">
              <a:buNone/>
            </a:pPr>
            <a:r>
              <a:rPr lang="en-GB" sz="2800" dirty="0" smtClean="0"/>
              <a:t>House/garden geometry</a:t>
            </a:r>
          </a:p>
          <a:p>
            <a:pPr marL="400050" lvl="1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Ordnance Survey data</a:t>
            </a:r>
          </a:p>
          <a:p>
            <a:pPr marL="0" indent="0">
              <a:buNone/>
            </a:pPr>
            <a:r>
              <a:rPr lang="en-GB" sz="2800" dirty="0" smtClean="0"/>
              <a:t>Community strength and demographics</a:t>
            </a:r>
          </a:p>
          <a:p>
            <a:pPr marL="400050" lvl="1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Indices of deprivation / census data</a:t>
            </a:r>
          </a:p>
          <a:p>
            <a:pPr marL="0" indent="0">
              <a:buNone/>
            </a:pPr>
            <a:r>
              <a:rPr lang="en-GB" sz="2800" dirty="0" smtClean="0"/>
              <a:t>Building type</a:t>
            </a:r>
          </a:p>
          <a:p>
            <a:pPr marL="400050" lvl="1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Land Use Database division into broad types, including commercial / social locations</a:t>
            </a:r>
          </a:p>
          <a:p>
            <a:pPr marL="0" indent="0">
              <a:buNone/>
            </a:pPr>
            <a:r>
              <a:rPr lang="en-GB" sz="2800" dirty="0" smtClean="0"/>
              <a:t>Drug dealer locations </a:t>
            </a:r>
          </a:p>
          <a:p>
            <a:pPr marL="400050" lvl="1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Real, but randomised within postcode area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 descr="mastermap_topogra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-1"/>
            <a:ext cx="4528729" cy="3499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5812" y="3495663"/>
            <a:ext cx="352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chemeClr val="accent1">
                    <a:lumMod val="75000"/>
                  </a:schemeClr>
                </a:solidFill>
              </a:rPr>
              <a:t>MasterMap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 Topographic Area Layer</a:t>
            </a:r>
          </a:p>
        </p:txBody>
      </p:sp>
    </p:spTree>
    <p:extLst>
      <p:ext uri="{BB962C8B-B14F-4D97-AF65-F5344CB8AC3E}">
        <p14:creationId xmlns:p14="http://schemas.microsoft.com/office/powerpoint/2010/main" val="2366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Victims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Basic model: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GB" sz="2600" dirty="0" smtClean="0"/>
              <a:t>Houses take on demographic characteristics from their census Output Areas 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(~100 households in each area)</a:t>
            </a:r>
            <a:r>
              <a:rPr lang="en-GB" sz="2600" dirty="0" smtClean="0"/>
              <a:t>.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GB" sz="2600" dirty="0" smtClean="0"/>
              <a:t>Community demographics include economic variables like careers, levels of unemployment, retirement, etc.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GB" sz="2600" dirty="0" smtClean="0"/>
              <a:t>Also include probabilistic assessments of occupancy for houses in the area at different times of day 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(based on numbers of employed, unemployed, retired, and students and lifestyle of these groups over the course of a day)</a:t>
            </a:r>
            <a:r>
              <a:rPr lang="en-GB" sz="2600" dirty="0" smtClean="0"/>
              <a:t>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Current work: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GB" sz="2600" dirty="0" smtClean="0"/>
              <a:t>Victims individually </a:t>
            </a:r>
            <a:r>
              <a:rPr lang="en-GB" sz="2600" dirty="0" err="1" smtClean="0"/>
              <a:t>microsimulated</a:t>
            </a:r>
            <a:r>
              <a:rPr lang="en-GB" sz="2600" dirty="0" smtClean="0"/>
              <a:t> from census and British Household Panel Survey.</a:t>
            </a:r>
          </a:p>
        </p:txBody>
      </p:sp>
    </p:spTree>
    <p:extLst>
      <p:ext uri="{BB962C8B-B14F-4D97-AF65-F5344CB8AC3E}">
        <p14:creationId xmlns:p14="http://schemas.microsoft.com/office/powerpoint/2010/main" val="25959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Offenders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Locations</a:t>
            </a:r>
          </a:p>
          <a:p>
            <a:pPr marL="400050" lvl="1" indent="0">
              <a:buNone/>
            </a:pPr>
            <a:r>
              <a:rPr lang="en-GB" sz="2600" dirty="0" smtClean="0"/>
              <a:t>Real offender numbers allocated randomly to households in their real postcodes.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Characteristics</a:t>
            </a:r>
          </a:p>
          <a:p>
            <a:pPr marL="400050" lvl="1" indent="0">
              <a:buNone/>
            </a:pPr>
            <a:r>
              <a:rPr lang="en-GB" sz="2600" dirty="0" smtClean="0"/>
              <a:t>Offenders allocated employment based on their local characteristics.</a:t>
            </a:r>
          </a:p>
          <a:p>
            <a:pPr marL="400050" lvl="1" indent="0">
              <a:buNone/>
            </a:pPr>
            <a:r>
              <a:rPr lang="en-GB" sz="2600" dirty="0" smtClean="0"/>
              <a:t>Work location (if any) chosen from appropriate properties randomly </a:t>
            </a:r>
            <a:r>
              <a:rPr lang="en-GB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(area of interest reasonably compact – this could be improved with distance to work statistics).</a:t>
            </a:r>
            <a:endParaRPr lang="en-GB" sz="2600" dirty="0" smtClean="0"/>
          </a:p>
          <a:p>
            <a:pPr marL="400050" lvl="1" indent="0">
              <a:buNone/>
            </a:pPr>
            <a:r>
              <a:rPr lang="en-GB" sz="2600" dirty="0" smtClean="0"/>
              <a:t>Drug supplier and socialisation space allocated randomly (socialisation biased on distance from home).</a:t>
            </a:r>
          </a:p>
        </p:txBody>
      </p:sp>
    </p:spTree>
    <p:extLst>
      <p:ext uri="{BB962C8B-B14F-4D97-AF65-F5344CB8AC3E}">
        <p14:creationId xmlns:p14="http://schemas.microsoft.com/office/powerpoint/2010/main" val="23122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5879"/>
            <a:ext cx="7992888" cy="1008112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Offender drivers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00486"/>
            <a:ext cx="8928992" cy="44303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500" dirty="0" smtClean="0"/>
              <a:t>Allows </a:t>
            </a:r>
            <a:r>
              <a:rPr lang="en-GB" sz="2500" dirty="0"/>
              <a:t>connection of drivers, decision-making/reaction, and behaviour</a:t>
            </a:r>
            <a:r>
              <a:rPr lang="en-GB" sz="2500" dirty="0" smtClean="0"/>
              <a:t>.</a:t>
            </a:r>
          </a:p>
          <a:p>
            <a:pPr marL="0" indent="0">
              <a:buNone/>
            </a:pP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Drivers:</a:t>
            </a:r>
            <a:endParaRPr lang="en-GB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Sleep: </a:t>
            </a:r>
            <a:r>
              <a:rPr lang="en-GB" sz="2500" dirty="0"/>
              <a:t>8 hours a day, with desire varying on a diurnal cycle. </a:t>
            </a:r>
          </a:p>
          <a:p>
            <a:pPr marL="400050" lvl="1" indent="0">
              <a:buNone/>
            </a:pP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Drugs: </a:t>
            </a:r>
            <a:r>
              <a:rPr lang="en-GB" sz="2500" dirty="0"/>
              <a:t>desire varying on a diurnal cycle.</a:t>
            </a:r>
          </a:p>
          <a:p>
            <a:pPr marL="400050" lvl="1" indent="0">
              <a:buNone/>
            </a:pP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Socialisation: </a:t>
            </a:r>
            <a:r>
              <a:rPr lang="en-GB" sz="2500" dirty="0"/>
              <a:t>desire increasing in evening.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Work:</a:t>
            </a:r>
            <a:r>
              <a:rPr lang="en-GB" sz="2500" dirty="0"/>
              <a:t> travel to and from depending on employment</a:t>
            </a:r>
            <a:r>
              <a:rPr lang="en-GB" sz="2500" dirty="0" smtClean="0"/>
              <a:t>.</a:t>
            </a:r>
          </a:p>
          <a:p>
            <a:pPr marL="0" indent="0">
              <a:buNone/>
            </a:pPr>
            <a:r>
              <a:rPr lang="en-GB" sz="2500" dirty="0"/>
              <a:t>Character introduced through variation in driver intensity changes, weights of drivers, and behavioural responses.</a:t>
            </a:r>
          </a:p>
          <a:p>
            <a:pPr marL="40005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"/>
            <a:ext cx="3779913" cy="27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053991"/>
            <a:ext cx="60486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/>
              <a:t>Offenders </a:t>
            </a:r>
            <a:r>
              <a:rPr lang="en-GB" sz="2500" dirty="0" smtClean="0"/>
              <a:t>modelled using the 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PECS</a:t>
            </a:r>
            <a:r>
              <a:rPr lang="en-GB" sz="2500" dirty="0" smtClean="0"/>
              <a:t> </a:t>
            </a:r>
            <a:r>
              <a:rPr lang="en-GB" sz="2500" dirty="0"/>
              <a:t>framework</a:t>
            </a:r>
            <a:r>
              <a:rPr lang="en-GB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Schmidt,Urban</a:t>
            </a:r>
            <a:r>
              <a:rPr lang="en-GB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  <a:p>
            <a:r>
              <a:rPr lang="en-GB" sz="2500" dirty="0" smtClean="0"/>
              <a:t>[</a:t>
            </a:r>
            <a:r>
              <a:rPr lang="en-GB" sz="2500" dirty="0"/>
              <a:t>Physical conditions; Emotional states; Cognitive capabilities; Social status].</a:t>
            </a:r>
          </a:p>
        </p:txBody>
      </p:sp>
    </p:spTree>
    <p:extLst>
      <p:ext uri="{BB962C8B-B14F-4D97-AF65-F5344CB8AC3E}">
        <p14:creationId xmlns:p14="http://schemas.microsoft.com/office/powerpoint/2010/main" val="27444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/>
              <a:t>Offender drivers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53180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6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Cash for drug use a near ubiquitous driver in Leeds for burglary (not necessarily true elsewhere) (also socialising).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In general, offenders don’t earn enough legitimately to maintain drug consumption.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/>
              <a:t>Wealth </a:t>
            </a:r>
            <a:r>
              <a:rPr lang="en-GB" sz="2600" dirty="0" smtClean="0"/>
              <a:t>decays throughout </a:t>
            </a:r>
            <a:r>
              <a:rPr lang="en-GB" sz="2600" dirty="0"/>
              <a:t>the day (replicating food and housing needs</a:t>
            </a:r>
            <a:r>
              <a:rPr lang="en-GB" sz="2600" dirty="0" smtClean="0"/>
              <a:t>).</a:t>
            </a:r>
            <a:endParaRPr lang="en-GB" sz="2600" dirty="0"/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/>
              <a:t>I</a:t>
            </a:r>
            <a:r>
              <a:rPr lang="en-GB" sz="2600" dirty="0" smtClean="0"/>
              <a:t>ncome then topped up with burglary.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600" dirty="0" smtClean="0"/>
              <a:t>Income </a:t>
            </a:r>
            <a:r>
              <a:rPr lang="en-GB" sz="2600" dirty="0"/>
              <a:t>from a burglary set to be sufficient for drug consumption and socialisation for a single </a:t>
            </a:r>
            <a:r>
              <a:rPr lang="en-GB" sz="2600" dirty="0" smtClean="0"/>
              <a:t>day.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320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2734</Words>
  <Application>Microsoft Office PowerPoint</Application>
  <PresentationFormat>On-screen Show (4:3)</PresentationFormat>
  <Paragraphs>311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Agent-based modelling  of burglary</vt:lpstr>
      <vt:lpstr>Background</vt:lpstr>
      <vt:lpstr>Why burglary?</vt:lpstr>
      <vt:lpstr>Basic model</vt:lpstr>
      <vt:lpstr>Environment</vt:lpstr>
      <vt:lpstr>Victims</vt:lpstr>
      <vt:lpstr>Offenders</vt:lpstr>
      <vt:lpstr>Offender drivers</vt:lpstr>
      <vt:lpstr>Offender drivers</vt:lpstr>
      <vt:lpstr>Offender decision making</vt:lpstr>
      <vt:lpstr>Offender behaviour</vt:lpstr>
      <vt:lpstr>PowerPoint Presentation</vt:lpstr>
      <vt:lpstr>Area attractiveness</vt:lpstr>
      <vt:lpstr>Route to area</vt:lpstr>
      <vt:lpstr>Target ease</vt:lpstr>
      <vt:lpstr>Target choice</vt:lpstr>
      <vt:lpstr>Model runs</vt:lpstr>
      <vt:lpstr>Model technology</vt:lpstr>
      <vt:lpstr>Model verification</vt:lpstr>
      <vt:lpstr>Model calibration</vt:lpstr>
      <vt:lpstr>Model validation</vt:lpstr>
      <vt:lpstr>Halton Moor</vt:lpstr>
      <vt:lpstr>Predictions</vt:lpstr>
      <vt:lpstr>Results</vt:lpstr>
      <vt:lpstr>Model validation II</vt:lpstr>
      <vt:lpstr>Other issues</vt:lpstr>
      <vt:lpstr>Current work</vt:lpstr>
      <vt:lpstr>Future</vt:lpstr>
      <vt:lpstr>Advantages of ABM</vt:lpstr>
      <vt:lpstr>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Agent-based modelling of UK crime </dc:title>
  <dc:creator>Nick</dc:creator>
  <cp:lastModifiedBy>Linus</cp:lastModifiedBy>
  <cp:revision>139</cp:revision>
  <cp:lastPrinted>2009-11-11T16:40:26Z</cp:lastPrinted>
  <dcterms:created xsi:type="dcterms:W3CDTF">2009-11-11T16:39:14Z</dcterms:created>
  <dcterms:modified xsi:type="dcterms:W3CDTF">2012-02-14T10:54:13Z</dcterms:modified>
</cp:coreProperties>
</file>