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14" r:id="rId1"/>
  </p:sldMasterIdLst>
  <p:notesMasterIdLst>
    <p:notesMasterId r:id="rId46"/>
  </p:notesMasterIdLst>
  <p:handoutMasterIdLst>
    <p:handoutMasterId r:id="rId47"/>
  </p:handoutMasterIdLst>
  <p:sldIdLst>
    <p:sldId id="304" r:id="rId2"/>
    <p:sldId id="306" r:id="rId3"/>
    <p:sldId id="345" r:id="rId4"/>
    <p:sldId id="347" r:id="rId5"/>
    <p:sldId id="346" r:id="rId6"/>
    <p:sldId id="341" r:id="rId7"/>
    <p:sldId id="307" r:id="rId8"/>
    <p:sldId id="308" r:id="rId9"/>
    <p:sldId id="311" r:id="rId10"/>
    <p:sldId id="312" r:id="rId11"/>
    <p:sldId id="342" r:id="rId12"/>
    <p:sldId id="310" r:id="rId13"/>
    <p:sldId id="313" r:id="rId14"/>
    <p:sldId id="332" r:id="rId15"/>
    <p:sldId id="315" r:id="rId16"/>
    <p:sldId id="316" r:id="rId17"/>
    <p:sldId id="317" r:id="rId18"/>
    <p:sldId id="318" r:id="rId19"/>
    <p:sldId id="319" r:id="rId20"/>
    <p:sldId id="320" r:id="rId21"/>
    <p:sldId id="343" r:id="rId22"/>
    <p:sldId id="321" r:id="rId23"/>
    <p:sldId id="322" r:id="rId24"/>
    <p:sldId id="323" r:id="rId25"/>
    <p:sldId id="324" r:id="rId26"/>
    <p:sldId id="325" r:id="rId27"/>
    <p:sldId id="326" r:id="rId28"/>
    <p:sldId id="327" r:id="rId29"/>
    <p:sldId id="314" r:id="rId30"/>
    <p:sldId id="328" r:id="rId31"/>
    <p:sldId id="329" r:id="rId32"/>
    <p:sldId id="309" r:id="rId33"/>
    <p:sldId id="344" r:id="rId34"/>
    <p:sldId id="330" r:id="rId35"/>
    <p:sldId id="340" r:id="rId36"/>
    <p:sldId id="331" r:id="rId37"/>
    <p:sldId id="333" r:id="rId38"/>
    <p:sldId id="334" r:id="rId39"/>
    <p:sldId id="335" r:id="rId40"/>
    <p:sldId id="337" r:id="rId41"/>
    <p:sldId id="336" r:id="rId42"/>
    <p:sldId id="338" r:id="rId43"/>
    <p:sldId id="339" r:id="rId44"/>
    <p:sldId id="274" r:id="rId45"/>
  </p:sldIdLst>
  <p:sldSz cx="9144000" cy="6858000" type="screen4x3"/>
  <p:notesSz cx="6797675" cy="987425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7" autoAdjust="0"/>
    <p:restoredTop sz="75976" autoAdjust="0"/>
  </p:normalViewPr>
  <p:slideViewPr>
    <p:cSldViewPr>
      <p:cViewPr varScale="1">
        <p:scale>
          <a:sx n="83" d="100"/>
          <a:sy n="83" d="100"/>
        </p:scale>
        <p:origin x="-77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handoutMaster" Target="handoutMasters/handout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03037C8-B6C4-4FD7-9EF6-4A4D679B7844}" type="doc">
      <dgm:prSet loTypeId="urn:microsoft.com/office/officeart/2005/8/layout/hierarchy2" loCatId="hierarchy" qsTypeId="urn:microsoft.com/office/officeart/2005/8/quickstyle/simple3" qsCatId="simple" csTypeId="urn:microsoft.com/office/officeart/2005/8/colors/accent1_5" csCatId="accent1" phldr="1"/>
      <dgm:spPr/>
      <dgm:t>
        <a:bodyPr/>
        <a:lstStyle/>
        <a:p>
          <a:endParaRPr lang="en-GB"/>
        </a:p>
      </dgm:t>
    </dgm:pt>
    <dgm:pt modelId="{4F2654A8-48AF-4CAF-831D-D25D7526EC22}">
      <dgm:prSet phldrT="[Text]"/>
      <dgm:spPr/>
      <dgm:t>
        <a:bodyPr/>
        <a:lstStyle/>
        <a:p>
          <a:r>
            <a:rPr lang="en-GB" dirty="0" smtClean="0"/>
            <a:t>Map</a:t>
          </a:r>
          <a:endParaRPr lang="en-GB" dirty="0"/>
        </a:p>
      </dgm:t>
    </dgm:pt>
    <dgm:pt modelId="{EEFA2B62-D94B-4280-9B8B-B7726F501700}" type="parTrans" cxnId="{C5811116-665E-4A8E-9B59-6E0682DC6882}">
      <dgm:prSet/>
      <dgm:spPr/>
      <dgm:t>
        <a:bodyPr/>
        <a:lstStyle/>
        <a:p>
          <a:endParaRPr lang="en-GB"/>
        </a:p>
      </dgm:t>
    </dgm:pt>
    <dgm:pt modelId="{EEB1D248-642D-4100-B53C-93E9003D0D07}" type="sibTrans" cxnId="{C5811116-665E-4A8E-9B59-6E0682DC6882}">
      <dgm:prSet/>
      <dgm:spPr/>
      <dgm:t>
        <a:bodyPr/>
        <a:lstStyle/>
        <a:p>
          <a:endParaRPr lang="en-GB"/>
        </a:p>
      </dgm:t>
    </dgm:pt>
    <dgm:pt modelId="{04D7D040-1122-4EA9-A3D1-0FBB84BA6486}">
      <dgm:prSet phldrT="[Text]"/>
      <dgm:spPr/>
      <dgm:t>
        <a:bodyPr/>
        <a:lstStyle/>
        <a:p>
          <a:r>
            <a:rPr lang="en-GB" dirty="0" smtClean="0"/>
            <a:t>Polygon</a:t>
          </a:r>
        </a:p>
        <a:p>
          <a:r>
            <a:rPr lang="en-GB" dirty="0" smtClean="0"/>
            <a:t>id= p1</a:t>
          </a:r>
          <a:endParaRPr lang="en-GB" dirty="0"/>
        </a:p>
      </dgm:t>
    </dgm:pt>
    <dgm:pt modelId="{2BB8C7B2-DEFD-449A-9137-E6DDDD7ED4F0}" type="parTrans" cxnId="{CD8A298F-444F-47D1-AB07-5D1A1D41C35C}">
      <dgm:prSet/>
      <dgm:spPr/>
      <dgm:t>
        <a:bodyPr/>
        <a:lstStyle/>
        <a:p>
          <a:endParaRPr lang="en-GB"/>
        </a:p>
      </dgm:t>
    </dgm:pt>
    <dgm:pt modelId="{6F19DA3A-EFF7-4CCF-8078-E10D525C8BE9}" type="sibTrans" cxnId="{CD8A298F-444F-47D1-AB07-5D1A1D41C35C}">
      <dgm:prSet/>
      <dgm:spPr/>
      <dgm:t>
        <a:bodyPr/>
        <a:lstStyle/>
        <a:p>
          <a:endParaRPr lang="en-GB"/>
        </a:p>
      </dgm:t>
    </dgm:pt>
    <dgm:pt modelId="{382754B9-9E04-4618-BD5B-2C70D5EDEE74}">
      <dgm:prSet phldrT="[Text]"/>
      <dgm:spPr/>
      <dgm:t>
        <a:bodyPr/>
        <a:lstStyle/>
        <a:p>
          <a:r>
            <a:rPr lang="en-GB" dirty="0" smtClean="0"/>
            <a:t>100,100</a:t>
          </a:r>
          <a:endParaRPr lang="en-GB" dirty="0"/>
        </a:p>
      </dgm:t>
    </dgm:pt>
    <dgm:pt modelId="{CED3628E-069F-4264-A3BB-12BB7FA6C365}" type="parTrans" cxnId="{C224ED23-EEC6-47B1-8657-4F9AB0D8FB8D}">
      <dgm:prSet/>
      <dgm:spPr/>
      <dgm:t>
        <a:bodyPr/>
        <a:lstStyle/>
        <a:p>
          <a:endParaRPr lang="en-GB"/>
        </a:p>
      </dgm:t>
    </dgm:pt>
    <dgm:pt modelId="{767C0480-7953-441A-8501-3D0D8DCBC48F}" type="sibTrans" cxnId="{C224ED23-EEC6-47B1-8657-4F9AB0D8FB8D}">
      <dgm:prSet/>
      <dgm:spPr/>
      <dgm:t>
        <a:bodyPr/>
        <a:lstStyle/>
        <a:p>
          <a:endParaRPr lang="en-GB"/>
        </a:p>
      </dgm:t>
    </dgm:pt>
    <dgm:pt modelId="{615FE196-F96F-4E37-94A3-B5E7F623C7AA}">
      <dgm:prSet phldrT="[Text]"/>
      <dgm:spPr/>
      <dgm:t>
        <a:bodyPr/>
        <a:lstStyle/>
        <a:p>
          <a:r>
            <a:rPr lang="en-GB" dirty="0" smtClean="0"/>
            <a:t>200,100</a:t>
          </a:r>
          <a:endParaRPr lang="en-GB" dirty="0"/>
        </a:p>
      </dgm:t>
    </dgm:pt>
    <dgm:pt modelId="{DA5E8AB3-F90C-4989-B51E-AA1938A33CE1}" type="parTrans" cxnId="{51A8F303-8758-4049-9FD0-C3D819852010}">
      <dgm:prSet/>
      <dgm:spPr/>
      <dgm:t>
        <a:bodyPr/>
        <a:lstStyle/>
        <a:p>
          <a:endParaRPr lang="en-GB"/>
        </a:p>
      </dgm:t>
    </dgm:pt>
    <dgm:pt modelId="{2B253C53-9F52-48C9-9F41-E92B16E425FC}" type="sibTrans" cxnId="{51A8F303-8758-4049-9FD0-C3D819852010}">
      <dgm:prSet/>
      <dgm:spPr/>
      <dgm:t>
        <a:bodyPr/>
        <a:lstStyle/>
        <a:p>
          <a:endParaRPr lang="en-GB"/>
        </a:p>
      </dgm:t>
    </dgm:pt>
    <dgm:pt modelId="{2F4BCA52-2166-4CA4-96F8-ECF70A7F8C91}">
      <dgm:prSet phldrT="[Text]"/>
      <dgm:spPr/>
      <dgm:t>
        <a:bodyPr/>
        <a:lstStyle/>
        <a:p>
          <a:r>
            <a:rPr lang="en-GB" dirty="0" smtClean="0"/>
            <a:t>Polygon</a:t>
          </a:r>
        </a:p>
        <a:p>
          <a:r>
            <a:rPr lang="en-GB" dirty="0" smtClean="0"/>
            <a:t>id = p2</a:t>
          </a:r>
          <a:endParaRPr lang="en-GB" dirty="0"/>
        </a:p>
      </dgm:t>
    </dgm:pt>
    <dgm:pt modelId="{BC7C10F5-B40C-42AD-9543-4CFC499EB30C}" type="parTrans" cxnId="{0AAC1A60-F213-4D78-A9C6-3697EF86E5B0}">
      <dgm:prSet/>
      <dgm:spPr/>
      <dgm:t>
        <a:bodyPr/>
        <a:lstStyle/>
        <a:p>
          <a:endParaRPr lang="en-GB"/>
        </a:p>
      </dgm:t>
    </dgm:pt>
    <dgm:pt modelId="{8F5C2696-35E8-4BA3-B86B-DE04017B7F0B}" type="sibTrans" cxnId="{0AAC1A60-F213-4D78-A9C6-3697EF86E5B0}">
      <dgm:prSet/>
      <dgm:spPr/>
      <dgm:t>
        <a:bodyPr/>
        <a:lstStyle/>
        <a:p>
          <a:endParaRPr lang="en-GB"/>
        </a:p>
      </dgm:t>
    </dgm:pt>
    <dgm:pt modelId="{EDD186BE-A7D0-4E8B-AE5F-5382B0BC456E}">
      <dgm:prSet phldrT="[Text]"/>
      <dgm:spPr/>
      <dgm:t>
        <a:bodyPr/>
        <a:lstStyle/>
        <a:p>
          <a:r>
            <a:rPr lang="en-GB" dirty="0" smtClean="0"/>
            <a:t>0, 10</a:t>
          </a:r>
          <a:endParaRPr lang="en-GB" dirty="0"/>
        </a:p>
      </dgm:t>
    </dgm:pt>
    <dgm:pt modelId="{8A2DAA79-80FC-430E-BA84-BEBB20937614}" type="parTrans" cxnId="{27D3BF83-28B9-4B68-B395-9AA40ADDDF52}">
      <dgm:prSet/>
      <dgm:spPr/>
      <dgm:t>
        <a:bodyPr/>
        <a:lstStyle/>
        <a:p>
          <a:endParaRPr lang="en-GB"/>
        </a:p>
      </dgm:t>
    </dgm:pt>
    <dgm:pt modelId="{4A8B0318-5E00-4ACD-B7A2-23699DF8BD0B}" type="sibTrans" cxnId="{27D3BF83-28B9-4B68-B395-9AA40ADDDF52}">
      <dgm:prSet/>
      <dgm:spPr/>
      <dgm:t>
        <a:bodyPr/>
        <a:lstStyle/>
        <a:p>
          <a:endParaRPr lang="en-GB"/>
        </a:p>
      </dgm:t>
    </dgm:pt>
    <dgm:pt modelId="{36618ADF-FDF3-4348-A7E8-060CA77CC41B}">
      <dgm:prSet phldrT="[Text]"/>
      <dgm:spPr/>
      <dgm:t>
        <a:bodyPr/>
        <a:lstStyle/>
        <a:p>
          <a:r>
            <a:rPr lang="en-GB" dirty="0" smtClean="0"/>
            <a:t>200,200</a:t>
          </a:r>
          <a:endParaRPr lang="en-GB" dirty="0"/>
        </a:p>
      </dgm:t>
    </dgm:pt>
    <dgm:pt modelId="{EB8B608F-A44E-4DFC-887F-12215ACAE241}" type="parTrans" cxnId="{31192DAC-21EE-4227-B042-4A672C99CC5A}">
      <dgm:prSet/>
      <dgm:spPr/>
      <dgm:t>
        <a:bodyPr/>
        <a:lstStyle/>
        <a:p>
          <a:endParaRPr lang="en-GB"/>
        </a:p>
      </dgm:t>
    </dgm:pt>
    <dgm:pt modelId="{C22C893C-360F-4672-87CD-B5351D965C53}" type="sibTrans" cxnId="{31192DAC-21EE-4227-B042-4A672C99CC5A}">
      <dgm:prSet/>
      <dgm:spPr/>
      <dgm:t>
        <a:bodyPr/>
        <a:lstStyle/>
        <a:p>
          <a:endParaRPr lang="en-GB"/>
        </a:p>
      </dgm:t>
    </dgm:pt>
    <dgm:pt modelId="{B1F072B7-9846-4DD9-A60C-37F1D976A221}">
      <dgm:prSet phldrT="[Text]"/>
      <dgm:spPr/>
      <dgm:t>
        <a:bodyPr/>
        <a:lstStyle/>
        <a:p>
          <a:r>
            <a:rPr lang="en-GB" dirty="0" smtClean="0"/>
            <a:t>10,10</a:t>
          </a:r>
          <a:endParaRPr lang="en-GB" dirty="0"/>
        </a:p>
      </dgm:t>
    </dgm:pt>
    <dgm:pt modelId="{14C0B0EB-100E-42B1-B454-ADAC01E04F7F}" type="parTrans" cxnId="{72B7F7B6-D220-4697-8BD7-D02539DBFE23}">
      <dgm:prSet/>
      <dgm:spPr/>
      <dgm:t>
        <a:bodyPr/>
        <a:lstStyle/>
        <a:p>
          <a:endParaRPr lang="en-GB"/>
        </a:p>
      </dgm:t>
    </dgm:pt>
    <dgm:pt modelId="{6928238E-B8A8-48C9-8464-102F59DDE89C}" type="sibTrans" cxnId="{72B7F7B6-D220-4697-8BD7-D02539DBFE23}">
      <dgm:prSet/>
      <dgm:spPr/>
      <dgm:t>
        <a:bodyPr/>
        <a:lstStyle/>
        <a:p>
          <a:endParaRPr lang="en-GB"/>
        </a:p>
      </dgm:t>
    </dgm:pt>
    <dgm:pt modelId="{57B21478-C818-463F-BAE6-AEFDA3DF9A9A}">
      <dgm:prSet phldrT="[Text]"/>
      <dgm:spPr/>
      <dgm:t>
        <a:bodyPr/>
        <a:lstStyle/>
        <a:p>
          <a:r>
            <a:rPr lang="en-GB" dirty="0" smtClean="0"/>
            <a:t>10,0</a:t>
          </a:r>
          <a:endParaRPr lang="en-GB" dirty="0"/>
        </a:p>
      </dgm:t>
    </dgm:pt>
    <dgm:pt modelId="{322F6C3C-71BC-45FB-9E80-66C4BC7827E5}" type="parTrans" cxnId="{5A2EF441-1C90-4ACA-864E-C7706B73CFA1}">
      <dgm:prSet/>
      <dgm:spPr/>
      <dgm:t>
        <a:bodyPr/>
        <a:lstStyle/>
        <a:p>
          <a:endParaRPr lang="en-GB"/>
        </a:p>
      </dgm:t>
    </dgm:pt>
    <dgm:pt modelId="{1E2895B0-57CF-469D-ACFD-9761992608CE}" type="sibTrans" cxnId="{5A2EF441-1C90-4ACA-864E-C7706B73CFA1}">
      <dgm:prSet/>
      <dgm:spPr/>
      <dgm:t>
        <a:bodyPr/>
        <a:lstStyle/>
        <a:p>
          <a:endParaRPr lang="en-GB"/>
        </a:p>
      </dgm:t>
    </dgm:pt>
    <dgm:pt modelId="{B3902A2C-56FC-4630-A587-382B05613632}" type="pres">
      <dgm:prSet presAssocID="{E03037C8-B6C4-4FD7-9EF6-4A4D679B7844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1A4BDF2B-394F-489E-B365-D86BB1675832}" type="pres">
      <dgm:prSet presAssocID="{4F2654A8-48AF-4CAF-831D-D25D7526EC22}" presName="root1" presStyleCnt="0"/>
      <dgm:spPr/>
    </dgm:pt>
    <dgm:pt modelId="{A475F64B-976A-41FE-AB96-81FBCD1E848F}" type="pres">
      <dgm:prSet presAssocID="{4F2654A8-48AF-4CAF-831D-D25D7526EC22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CF290617-79A5-42A4-BE1F-AC9BCB6D7369}" type="pres">
      <dgm:prSet presAssocID="{4F2654A8-48AF-4CAF-831D-D25D7526EC22}" presName="level2hierChild" presStyleCnt="0"/>
      <dgm:spPr/>
    </dgm:pt>
    <dgm:pt modelId="{32753903-A933-4591-AEB2-80794C1E7573}" type="pres">
      <dgm:prSet presAssocID="{2BB8C7B2-DEFD-449A-9137-E6DDDD7ED4F0}" presName="conn2-1" presStyleLbl="parChTrans1D2" presStyleIdx="0" presStyleCnt="2"/>
      <dgm:spPr/>
      <dgm:t>
        <a:bodyPr/>
        <a:lstStyle/>
        <a:p>
          <a:endParaRPr lang="en-GB"/>
        </a:p>
      </dgm:t>
    </dgm:pt>
    <dgm:pt modelId="{599F99B9-77E5-4AEC-8AD4-40D092059F58}" type="pres">
      <dgm:prSet presAssocID="{2BB8C7B2-DEFD-449A-9137-E6DDDD7ED4F0}" presName="connTx" presStyleLbl="parChTrans1D2" presStyleIdx="0" presStyleCnt="2"/>
      <dgm:spPr/>
      <dgm:t>
        <a:bodyPr/>
        <a:lstStyle/>
        <a:p>
          <a:endParaRPr lang="en-GB"/>
        </a:p>
      </dgm:t>
    </dgm:pt>
    <dgm:pt modelId="{F1401C12-0CB5-4EF4-9054-3CBC70006121}" type="pres">
      <dgm:prSet presAssocID="{04D7D040-1122-4EA9-A3D1-0FBB84BA6486}" presName="root2" presStyleCnt="0"/>
      <dgm:spPr/>
    </dgm:pt>
    <dgm:pt modelId="{90B5E1BF-062B-4700-BB0F-46B4BA798C74}" type="pres">
      <dgm:prSet presAssocID="{04D7D040-1122-4EA9-A3D1-0FBB84BA6486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186B6BB4-CF3B-45E6-975B-CA77CB59F527}" type="pres">
      <dgm:prSet presAssocID="{04D7D040-1122-4EA9-A3D1-0FBB84BA6486}" presName="level3hierChild" presStyleCnt="0"/>
      <dgm:spPr/>
    </dgm:pt>
    <dgm:pt modelId="{9FC2A39F-AAC8-442A-B108-8103D226379E}" type="pres">
      <dgm:prSet presAssocID="{CED3628E-069F-4264-A3BB-12BB7FA6C365}" presName="conn2-1" presStyleLbl="parChTrans1D3" presStyleIdx="0" presStyleCnt="6"/>
      <dgm:spPr/>
      <dgm:t>
        <a:bodyPr/>
        <a:lstStyle/>
        <a:p>
          <a:endParaRPr lang="en-GB"/>
        </a:p>
      </dgm:t>
    </dgm:pt>
    <dgm:pt modelId="{642FA04A-4C82-4C1B-883B-9C8499395F2B}" type="pres">
      <dgm:prSet presAssocID="{CED3628E-069F-4264-A3BB-12BB7FA6C365}" presName="connTx" presStyleLbl="parChTrans1D3" presStyleIdx="0" presStyleCnt="6"/>
      <dgm:spPr/>
      <dgm:t>
        <a:bodyPr/>
        <a:lstStyle/>
        <a:p>
          <a:endParaRPr lang="en-GB"/>
        </a:p>
      </dgm:t>
    </dgm:pt>
    <dgm:pt modelId="{854A5B5D-2CF0-4D3B-897A-186265EEC731}" type="pres">
      <dgm:prSet presAssocID="{382754B9-9E04-4618-BD5B-2C70D5EDEE74}" presName="root2" presStyleCnt="0"/>
      <dgm:spPr/>
    </dgm:pt>
    <dgm:pt modelId="{7B449636-9D5F-4596-A239-A4E71220E60C}" type="pres">
      <dgm:prSet presAssocID="{382754B9-9E04-4618-BD5B-2C70D5EDEE74}" presName="LevelTwoTextNode" presStyleLbl="node3" presStyleIdx="0" presStyleCnt="6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C73AB3A7-AD26-4F0C-B69E-4BC3ABBAB15B}" type="pres">
      <dgm:prSet presAssocID="{382754B9-9E04-4618-BD5B-2C70D5EDEE74}" presName="level3hierChild" presStyleCnt="0"/>
      <dgm:spPr/>
    </dgm:pt>
    <dgm:pt modelId="{24F5DA9A-6442-4119-A45B-5B592C01A365}" type="pres">
      <dgm:prSet presAssocID="{DA5E8AB3-F90C-4989-B51E-AA1938A33CE1}" presName="conn2-1" presStyleLbl="parChTrans1D3" presStyleIdx="1" presStyleCnt="6"/>
      <dgm:spPr/>
      <dgm:t>
        <a:bodyPr/>
        <a:lstStyle/>
        <a:p>
          <a:endParaRPr lang="en-GB"/>
        </a:p>
      </dgm:t>
    </dgm:pt>
    <dgm:pt modelId="{5E352EEA-5310-4CDE-8EE0-EAE0193B2327}" type="pres">
      <dgm:prSet presAssocID="{DA5E8AB3-F90C-4989-B51E-AA1938A33CE1}" presName="connTx" presStyleLbl="parChTrans1D3" presStyleIdx="1" presStyleCnt="6"/>
      <dgm:spPr/>
      <dgm:t>
        <a:bodyPr/>
        <a:lstStyle/>
        <a:p>
          <a:endParaRPr lang="en-GB"/>
        </a:p>
      </dgm:t>
    </dgm:pt>
    <dgm:pt modelId="{BB594408-65B7-4270-9D3E-6327B64F5729}" type="pres">
      <dgm:prSet presAssocID="{615FE196-F96F-4E37-94A3-B5E7F623C7AA}" presName="root2" presStyleCnt="0"/>
      <dgm:spPr/>
    </dgm:pt>
    <dgm:pt modelId="{812D360F-FB42-49E7-BA8C-D264C5E7C982}" type="pres">
      <dgm:prSet presAssocID="{615FE196-F96F-4E37-94A3-B5E7F623C7AA}" presName="LevelTwoTextNode" presStyleLbl="node3" presStyleIdx="1" presStyleCnt="6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942EF806-4680-454C-B30A-CAFDD87CFB66}" type="pres">
      <dgm:prSet presAssocID="{615FE196-F96F-4E37-94A3-B5E7F623C7AA}" presName="level3hierChild" presStyleCnt="0"/>
      <dgm:spPr/>
    </dgm:pt>
    <dgm:pt modelId="{C96F8A94-DD3A-47EA-8A86-CA6F8048DE06}" type="pres">
      <dgm:prSet presAssocID="{EB8B608F-A44E-4DFC-887F-12215ACAE241}" presName="conn2-1" presStyleLbl="parChTrans1D3" presStyleIdx="2" presStyleCnt="6"/>
      <dgm:spPr/>
      <dgm:t>
        <a:bodyPr/>
        <a:lstStyle/>
        <a:p>
          <a:endParaRPr lang="en-GB"/>
        </a:p>
      </dgm:t>
    </dgm:pt>
    <dgm:pt modelId="{247E23EF-90F5-4046-ACE1-8FDEC8E8275E}" type="pres">
      <dgm:prSet presAssocID="{EB8B608F-A44E-4DFC-887F-12215ACAE241}" presName="connTx" presStyleLbl="parChTrans1D3" presStyleIdx="2" presStyleCnt="6"/>
      <dgm:spPr/>
      <dgm:t>
        <a:bodyPr/>
        <a:lstStyle/>
        <a:p>
          <a:endParaRPr lang="en-GB"/>
        </a:p>
      </dgm:t>
    </dgm:pt>
    <dgm:pt modelId="{5C5CC97E-271A-4F5B-8FD5-CC10C8680C63}" type="pres">
      <dgm:prSet presAssocID="{36618ADF-FDF3-4348-A7E8-060CA77CC41B}" presName="root2" presStyleCnt="0"/>
      <dgm:spPr/>
    </dgm:pt>
    <dgm:pt modelId="{FFE19CFD-73BB-445D-8E61-3489F8E1B006}" type="pres">
      <dgm:prSet presAssocID="{36618ADF-FDF3-4348-A7E8-060CA77CC41B}" presName="LevelTwoTextNode" presStyleLbl="node3" presStyleIdx="2" presStyleCnt="6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FCBAB1A9-59A2-4BCD-B6BC-DC656224A900}" type="pres">
      <dgm:prSet presAssocID="{36618ADF-FDF3-4348-A7E8-060CA77CC41B}" presName="level3hierChild" presStyleCnt="0"/>
      <dgm:spPr/>
    </dgm:pt>
    <dgm:pt modelId="{B5F1F014-29EB-4677-BA5B-F2373D35EEF7}" type="pres">
      <dgm:prSet presAssocID="{BC7C10F5-B40C-42AD-9543-4CFC499EB30C}" presName="conn2-1" presStyleLbl="parChTrans1D2" presStyleIdx="1" presStyleCnt="2"/>
      <dgm:spPr/>
      <dgm:t>
        <a:bodyPr/>
        <a:lstStyle/>
        <a:p>
          <a:endParaRPr lang="en-GB"/>
        </a:p>
      </dgm:t>
    </dgm:pt>
    <dgm:pt modelId="{326ABCD8-57AA-4EBD-9449-078E4B05DA0E}" type="pres">
      <dgm:prSet presAssocID="{BC7C10F5-B40C-42AD-9543-4CFC499EB30C}" presName="connTx" presStyleLbl="parChTrans1D2" presStyleIdx="1" presStyleCnt="2"/>
      <dgm:spPr/>
      <dgm:t>
        <a:bodyPr/>
        <a:lstStyle/>
        <a:p>
          <a:endParaRPr lang="en-GB"/>
        </a:p>
      </dgm:t>
    </dgm:pt>
    <dgm:pt modelId="{9CF4CFD0-90F1-49D3-9D2B-45E7507726BC}" type="pres">
      <dgm:prSet presAssocID="{2F4BCA52-2166-4CA4-96F8-ECF70A7F8C91}" presName="root2" presStyleCnt="0"/>
      <dgm:spPr/>
    </dgm:pt>
    <dgm:pt modelId="{0787331D-BFE0-4AF1-A060-62A790488DB0}" type="pres">
      <dgm:prSet presAssocID="{2F4BCA52-2166-4CA4-96F8-ECF70A7F8C91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8A3810E8-D1B0-4C5F-8D41-0BFD84028989}" type="pres">
      <dgm:prSet presAssocID="{2F4BCA52-2166-4CA4-96F8-ECF70A7F8C91}" presName="level3hierChild" presStyleCnt="0"/>
      <dgm:spPr/>
    </dgm:pt>
    <dgm:pt modelId="{23CCADA6-17B2-4ADD-B742-EFA993D81929}" type="pres">
      <dgm:prSet presAssocID="{8A2DAA79-80FC-430E-BA84-BEBB20937614}" presName="conn2-1" presStyleLbl="parChTrans1D3" presStyleIdx="3" presStyleCnt="6"/>
      <dgm:spPr/>
      <dgm:t>
        <a:bodyPr/>
        <a:lstStyle/>
        <a:p>
          <a:endParaRPr lang="en-GB"/>
        </a:p>
      </dgm:t>
    </dgm:pt>
    <dgm:pt modelId="{D53DD806-02B4-4001-91B0-D3EEC8A1672F}" type="pres">
      <dgm:prSet presAssocID="{8A2DAA79-80FC-430E-BA84-BEBB20937614}" presName="connTx" presStyleLbl="parChTrans1D3" presStyleIdx="3" presStyleCnt="6"/>
      <dgm:spPr/>
      <dgm:t>
        <a:bodyPr/>
        <a:lstStyle/>
        <a:p>
          <a:endParaRPr lang="en-GB"/>
        </a:p>
      </dgm:t>
    </dgm:pt>
    <dgm:pt modelId="{7C76236C-D050-4DFE-BEAD-46659FB916E5}" type="pres">
      <dgm:prSet presAssocID="{EDD186BE-A7D0-4E8B-AE5F-5382B0BC456E}" presName="root2" presStyleCnt="0"/>
      <dgm:spPr/>
    </dgm:pt>
    <dgm:pt modelId="{C4DDE2ED-BB10-43BE-BB40-89B0A9A50DF4}" type="pres">
      <dgm:prSet presAssocID="{EDD186BE-A7D0-4E8B-AE5F-5382B0BC456E}" presName="LevelTwoTextNode" presStyleLbl="node3" presStyleIdx="3" presStyleCnt="6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21D59997-1A6A-4039-BFCC-3BBBE4B7A6D0}" type="pres">
      <dgm:prSet presAssocID="{EDD186BE-A7D0-4E8B-AE5F-5382B0BC456E}" presName="level3hierChild" presStyleCnt="0"/>
      <dgm:spPr/>
    </dgm:pt>
    <dgm:pt modelId="{9050E114-FE39-4F0A-A8AF-18B0B3CB9064}" type="pres">
      <dgm:prSet presAssocID="{14C0B0EB-100E-42B1-B454-ADAC01E04F7F}" presName="conn2-1" presStyleLbl="parChTrans1D3" presStyleIdx="4" presStyleCnt="6"/>
      <dgm:spPr/>
      <dgm:t>
        <a:bodyPr/>
        <a:lstStyle/>
        <a:p>
          <a:endParaRPr lang="en-GB"/>
        </a:p>
      </dgm:t>
    </dgm:pt>
    <dgm:pt modelId="{7A5B9525-7140-4575-B262-5A62706FF357}" type="pres">
      <dgm:prSet presAssocID="{14C0B0EB-100E-42B1-B454-ADAC01E04F7F}" presName="connTx" presStyleLbl="parChTrans1D3" presStyleIdx="4" presStyleCnt="6"/>
      <dgm:spPr/>
      <dgm:t>
        <a:bodyPr/>
        <a:lstStyle/>
        <a:p>
          <a:endParaRPr lang="en-GB"/>
        </a:p>
      </dgm:t>
    </dgm:pt>
    <dgm:pt modelId="{DDC2FB9F-1749-4427-BA7D-6A4F3F800BF2}" type="pres">
      <dgm:prSet presAssocID="{B1F072B7-9846-4DD9-A60C-37F1D976A221}" presName="root2" presStyleCnt="0"/>
      <dgm:spPr/>
    </dgm:pt>
    <dgm:pt modelId="{BA1B0B45-20F5-4845-927B-E93CED8E8019}" type="pres">
      <dgm:prSet presAssocID="{B1F072B7-9846-4DD9-A60C-37F1D976A221}" presName="LevelTwoTextNode" presStyleLbl="node3" presStyleIdx="4" presStyleCnt="6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4B4F9798-39B3-4391-BB1A-8872636EF505}" type="pres">
      <dgm:prSet presAssocID="{B1F072B7-9846-4DD9-A60C-37F1D976A221}" presName="level3hierChild" presStyleCnt="0"/>
      <dgm:spPr/>
    </dgm:pt>
    <dgm:pt modelId="{A2A4DADE-28C5-4D2A-9A7E-BB519F467D10}" type="pres">
      <dgm:prSet presAssocID="{322F6C3C-71BC-45FB-9E80-66C4BC7827E5}" presName="conn2-1" presStyleLbl="parChTrans1D3" presStyleIdx="5" presStyleCnt="6"/>
      <dgm:spPr/>
      <dgm:t>
        <a:bodyPr/>
        <a:lstStyle/>
        <a:p>
          <a:endParaRPr lang="en-GB"/>
        </a:p>
      </dgm:t>
    </dgm:pt>
    <dgm:pt modelId="{22DD183E-D082-46A2-9286-F8D490380831}" type="pres">
      <dgm:prSet presAssocID="{322F6C3C-71BC-45FB-9E80-66C4BC7827E5}" presName="connTx" presStyleLbl="parChTrans1D3" presStyleIdx="5" presStyleCnt="6"/>
      <dgm:spPr/>
      <dgm:t>
        <a:bodyPr/>
        <a:lstStyle/>
        <a:p>
          <a:endParaRPr lang="en-GB"/>
        </a:p>
      </dgm:t>
    </dgm:pt>
    <dgm:pt modelId="{CB5B6BBE-9794-4AF0-AF61-58CD83B31DDE}" type="pres">
      <dgm:prSet presAssocID="{57B21478-C818-463F-BAE6-AEFDA3DF9A9A}" presName="root2" presStyleCnt="0"/>
      <dgm:spPr/>
    </dgm:pt>
    <dgm:pt modelId="{85A83768-EB9C-45A8-9B86-2FCE08D2C522}" type="pres">
      <dgm:prSet presAssocID="{57B21478-C818-463F-BAE6-AEFDA3DF9A9A}" presName="LevelTwoTextNode" presStyleLbl="node3" presStyleIdx="5" presStyleCnt="6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EAF57F48-26B6-4F3F-9432-5678DAAF10C8}" type="pres">
      <dgm:prSet presAssocID="{57B21478-C818-463F-BAE6-AEFDA3DF9A9A}" presName="level3hierChild" presStyleCnt="0"/>
      <dgm:spPr/>
    </dgm:pt>
  </dgm:ptLst>
  <dgm:cxnLst>
    <dgm:cxn modelId="{2FE96200-0B89-4895-8197-1406273794B4}" type="presOf" srcId="{615FE196-F96F-4E37-94A3-B5E7F623C7AA}" destId="{812D360F-FB42-49E7-BA8C-D264C5E7C982}" srcOrd="0" destOrd="0" presId="urn:microsoft.com/office/officeart/2005/8/layout/hierarchy2"/>
    <dgm:cxn modelId="{15C7A994-8A79-4E5C-9D36-C47FDBAB153E}" type="presOf" srcId="{14C0B0EB-100E-42B1-B454-ADAC01E04F7F}" destId="{7A5B9525-7140-4575-B262-5A62706FF357}" srcOrd="1" destOrd="0" presId="urn:microsoft.com/office/officeart/2005/8/layout/hierarchy2"/>
    <dgm:cxn modelId="{82096E73-3875-4967-9F9E-6742B67A9DFE}" type="presOf" srcId="{2F4BCA52-2166-4CA4-96F8-ECF70A7F8C91}" destId="{0787331D-BFE0-4AF1-A060-62A790488DB0}" srcOrd="0" destOrd="0" presId="urn:microsoft.com/office/officeart/2005/8/layout/hierarchy2"/>
    <dgm:cxn modelId="{A84DEA51-9F59-4E4C-9A10-9D42015301AA}" type="presOf" srcId="{CED3628E-069F-4264-A3BB-12BB7FA6C365}" destId="{9FC2A39F-AAC8-442A-B108-8103D226379E}" srcOrd="0" destOrd="0" presId="urn:microsoft.com/office/officeart/2005/8/layout/hierarchy2"/>
    <dgm:cxn modelId="{2349218D-92E7-4FAF-850C-2D75C07A93BA}" type="presOf" srcId="{CED3628E-069F-4264-A3BB-12BB7FA6C365}" destId="{642FA04A-4C82-4C1B-883B-9C8499395F2B}" srcOrd="1" destOrd="0" presId="urn:microsoft.com/office/officeart/2005/8/layout/hierarchy2"/>
    <dgm:cxn modelId="{0BF10B7F-68BC-4594-B006-74DF39CACF41}" type="presOf" srcId="{14C0B0EB-100E-42B1-B454-ADAC01E04F7F}" destId="{9050E114-FE39-4F0A-A8AF-18B0B3CB9064}" srcOrd="0" destOrd="0" presId="urn:microsoft.com/office/officeart/2005/8/layout/hierarchy2"/>
    <dgm:cxn modelId="{7A9C4EAA-0F9C-465A-9473-2921AB217FBC}" type="presOf" srcId="{2BB8C7B2-DEFD-449A-9137-E6DDDD7ED4F0}" destId="{599F99B9-77E5-4AEC-8AD4-40D092059F58}" srcOrd="1" destOrd="0" presId="urn:microsoft.com/office/officeart/2005/8/layout/hierarchy2"/>
    <dgm:cxn modelId="{51A8F303-8758-4049-9FD0-C3D819852010}" srcId="{04D7D040-1122-4EA9-A3D1-0FBB84BA6486}" destId="{615FE196-F96F-4E37-94A3-B5E7F623C7AA}" srcOrd="1" destOrd="0" parTransId="{DA5E8AB3-F90C-4989-B51E-AA1938A33CE1}" sibTransId="{2B253C53-9F52-48C9-9F41-E92B16E425FC}"/>
    <dgm:cxn modelId="{4CB513B5-7034-4255-8FFE-BD1695398D27}" type="presOf" srcId="{BC7C10F5-B40C-42AD-9543-4CFC499EB30C}" destId="{B5F1F014-29EB-4677-BA5B-F2373D35EEF7}" srcOrd="0" destOrd="0" presId="urn:microsoft.com/office/officeart/2005/8/layout/hierarchy2"/>
    <dgm:cxn modelId="{3822B556-07CF-4CCD-9983-EC53C0F8C114}" type="presOf" srcId="{04D7D040-1122-4EA9-A3D1-0FBB84BA6486}" destId="{90B5E1BF-062B-4700-BB0F-46B4BA798C74}" srcOrd="0" destOrd="0" presId="urn:microsoft.com/office/officeart/2005/8/layout/hierarchy2"/>
    <dgm:cxn modelId="{38AC4E15-C6B0-426B-9250-4AC32DDF3342}" type="presOf" srcId="{382754B9-9E04-4618-BD5B-2C70D5EDEE74}" destId="{7B449636-9D5F-4596-A239-A4E71220E60C}" srcOrd="0" destOrd="0" presId="urn:microsoft.com/office/officeart/2005/8/layout/hierarchy2"/>
    <dgm:cxn modelId="{72B7F7B6-D220-4697-8BD7-D02539DBFE23}" srcId="{2F4BCA52-2166-4CA4-96F8-ECF70A7F8C91}" destId="{B1F072B7-9846-4DD9-A60C-37F1D976A221}" srcOrd="1" destOrd="0" parTransId="{14C0B0EB-100E-42B1-B454-ADAC01E04F7F}" sibTransId="{6928238E-B8A8-48C9-8464-102F59DDE89C}"/>
    <dgm:cxn modelId="{3E9C2B8B-251A-43D2-94ED-773BBABC11E9}" type="presOf" srcId="{BC7C10F5-B40C-42AD-9543-4CFC499EB30C}" destId="{326ABCD8-57AA-4EBD-9449-078E4B05DA0E}" srcOrd="1" destOrd="0" presId="urn:microsoft.com/office/officeart/2005/8/layout/hierarchy2"/>
    <dgm:cxn modelId="{31192DAC-21EE-4227-B042-4A672C99CC5A}" srcId="{04D7D040-1122-4EA9-A3D1-0FBB84BA6486}" destId="{36618ADF-FDF3-4348-A7E8-060CA77CC41B}" srcOrd="2" destOrd="0" parTransId="{EB8B608F-A44E-4DFC-887F-12215ACAE241}" sibTransId="{C22C893C-360F-4672-87CD-B5351D965C53}"/>
    <dgm:cxn modelId="{C5811116-665E-4A8E-9B59-6E0682DC6882}" srcId="{E03037C8-B6C4-4FD7-9EF6-4A4D679B7844}" destId="{4F2654A8-48AF-4CAF-831D-D25D7526EC22}" srcOrd="0" destOrd="0" parTransId="{EEFA2B62-D94B-4280-9B8B-B7726F501700}" sibTransId="{EEB1D248-642D-4100-B53C-93E9003D0D07}"/>
    <dgm:cxn modelId="{16F18518-2BEE-49E1-B106-ABAB4D3DBD94}" type="presOf" srcId="{8A2DAA79-80FC-430E-BA84-BEBB20937614}" destId="{23CCADA6-17B2-4ADD-B742-EFA993D81929}" srcOrd="0" destOrd="0" presId="urn:microsoft.com/office/officeart/2005/8/layout/hierarchy2"/>
    <dgm:cxn modelId="{C224ED23-EEC6-47B1-8657-4F9AB0D8FB8D}" srcId="{04D7D040-1122-4EA9-A3D1-0FBB84BA6486}" destId="{382754B9-9E04-4618-BD5B-2C70D5EDEE74}" srcOrd="0" destOrd="0" parTransId="{CED3628E-069F-4264-A3BB-12BB7FA6C365}" sibTransId="{767C0480-7953-441A-8501-3D0D8DCBC48F}"/>
    <dgm:cxn modelId="{4EE536DF-DA1F-4146-84AB-CE89B71C0A6E}" type="presOf" srcId="{57B21478-C818-463F-BAE6-AEFDA3DF9A9A}" destId="{85A83768-EB9C-45A8-9B86-2FCE08D2C522}" srcOrd="0" destOrd="0" presId="urn:microsoft.com/office/officeart/2005/8/layout/hierarchy2"/>
    <dgm:cxn modelId="{F1F7B38E-68C4-4D74-8DEF-E90AC08903B4}" type="presOf" srcId="{8A2DAA79-80FC-430E-BA84-BEBB20937614}" destId="{D53DD806-02B4-4001-91B0-D3EEC8A1672F}" srcOrd="1" destOrd="0" presId="urn:microsoft.com/office/officeart/2005/8/layout/hierarchy2"/>
    <dgm:cxn modelId="{5A2EF441-1C90-4ACA-864E-C7706B73CFA1}" srcId="{2F4BCA52-2166-4CA4-96F8-ECF70A7F8C91}" destId="{57B21478-C818-463F-BAE6-AEFDA3DF9A9A}" srcOrd="2" destOrd="0" parTransId="{322F6C3C-71BC-45FB-9E80-66C4BC7827E5}" sibTransId="{1E2895B0-57CF-469D-ACFD-9761992608CE}"/>
    <dgm:cxn modelId="{27D3BF83-28B9-4B68-B395-9AA40ADDDF52}" srcId="{2F4BCA52-2166-4CA4-96F8-ECF70A7F8C91}" destId="{EDD186BE-A7D0-4E8B-AE5F-5382B0BC456E}" srcOrd="0" destOrd="0" parTransId="{8A2DAA79-80FC-430E-BA84-BEBB20937614}" sibTransId="{4A8B0318-5E00-4ACD-B7A2-23699DF8BD0B}"/>
    <dgm:cxn modelId="{C8EF1AE9-58E4-494C-B0B8-4B2AD7D35E8C}" type="presOf" srcId="{B1F072B7-9846-4DD9-A60C-37F1D976A221}" destId="{BA1B0B45-20F5-4845-927B-E93CED8E8019}" srcOrd="0" destOrd="0" presId="urn:microsoft.com/office/officeart/2005/8/layout/hierarchy2"/>
    <dgm:cxn modelId="{4B252CB6-D18E-4FDE-8670-5143C9FB2DEA}" type="presOf" srcId="{322F6C3C-71BC-45FB-9E80-66C4BC7827E5}" destId="{22DD183E-D082-46A2-9286-F8D490380831}" srcOrd="1" destOrd="0" presId="urn:microsoft.com/office/officeart/2005/8/layout/hierarchy2"/>
    <dgm:cxn modelId="{CD8A298F-444F-47D1-AB07-5D1A1D41C35C}" srcId="{4F2654A8-48AF-4CAF-831D-D25D7526EC22}" destId="{04D7D040-1122-4EA9-A3D1-0FBB84BA6486}" srcOrd="0" destOrd="0" parTransId="{2BB8C7B2-DEFD-449A-9137-E6DDDD7ED4F0}" sibTransId="{6F19DA3A-EFF7-4CCF-8078-E10D525C8BE9}"/>
    <dgm:cxn modelId="{0AAC1A60-F213-4D78-A9C6-3697EF86E5B0}" srcId="{4F2654A8-48AF-4CAF-831D-D25D7526EC22}" destId="{2F4BCA52-2166-4CA4-96F8-ECF70A7F8C91}" srcOrd="1" destOrd="0" parTransId="{BC7C10F5-B40C-42AD-9543-4CFC499EB30C}" sibTransId="{8F5C2696-35E8-4BA3-B86B-DE04017B7F0B}"/>
    <dgm:cxn modelId="{92A8B145-0655-4809-8DEF-A9C421AA6D53}" type="presOf" srcId="{2BB8C7B2-DEFD-449A-9137-E6DDDD7ED4F0}" destId="{32753903-A933-4591-AEB2-80794C1E7573}" srcOrd="0" destOrd="0" presId="urn:microsoft.com/office/officeart/2005/8/layout/hierarchy2"/>
    <dgm:cxn modelId="{C069DC9F-76AD-456C-A3F2-D2D098141023}" type="presOf" srcId="{EDD186BE-A7D0-4E8B-AE5F-5382B0BC456E}" destId="{C4DDE2ED-BB10-43BE-BB40-89B0A9A50DF4}" srcOrd="0" destOrd="0" presId="urn:microsoft.com/office/officeart/2005/8/layout/hierarchy2"/>
    <dgm:cxn modelId="{FC6530F7-C28F-4C40-95B6-BDB2A082B41F}" type="presOf" srcId="{DA5E8AB3-F90C-4989-B51E-AA1938A33CE1}" destId="{24F5DA9A-6442-4119-A45B-5B592C01A365}" srcOrd="0" destOrd="0" presId="urn:microsoft.com/office/officeart/2005/8/layout/hierarchy2"/>
    <dgm:cxn modelId="{EECAAB4D-02EF-4CC6-A966-7A21CD71F56D}" type="presOf" srcId="{4F2654A8-48AF-4CAF-831D-D25D7526EC22}" destId="{A475F64B-976A-41FE-AB96-81FBCD1E848F}" srcOrd="0" destOrd="0" presId="urn:microsoft.com/office/officeart/2005/8/layout/hierarchy2"/>
    <dgm:cxn modelId="{F6B06177-C86A-43BA-A23E-36A52BA91E8D}" type="presOf" srcId="{36618ADF-FDF3-4348-A7E8-060CA77CC41B}" destId="{FFE19CFD-73BB-445D-8E61-3489F8E1B006}" srcOrd="0" destOrd="0" presId="urn:microsoft.com/office/officeart/2005/8/layout/hierarchy2"/>
    <dgm:cxn modelId="{194EFC55-4520-4244-966A-9C787EE37B70}" type="presOf" srcId="{EB8B608F-A44E-4DFC-887F-12215ACAE241}" destId="{C96F8A94-DD3A-47EA-8A86-CA6F8048DE06}" srcOrd="0" destOrd="0" presId="urn:microsoft.com/office/officeart/2005/8/layout/hierarchy2"/>
    <dgm:cxn modelId="{B9B87D93-413C-4D7A-83BC-6D2116B2093C}" type="presOf" srcId="{E03037C8-B6C4-4FD7-9EF6-4A4D679B7844}" destId="{B3902A2C-56FC-4630-A587-382B05613632}" srcOrd="0" destOrd="0" presId="urn:microsoft.com/office/officeart/2005/8/layout/hierarchy2"/>
    <dgm:cxn modelId="{7CEC142B-D3F0-4147-B799-8DBEB3837EDF}" type="presOf" srcId="{DA5E8AB3-F90C-4989-B51E-AA1938A33CE1}" destId="{5E352EEA-5310-4CDE-8EE0-EAE0193B2327}" srcOrd="1" destOrd="0" presId="urn:microsoft.com/office/officeart/2005/8/layout/hierarchy2"/>
    <dgm:cxn modelId="{4C12B48B-4206-4979-88A4-3FA128BF926C}" type="presOf" srcId="{EB8B608F-A44E-4DFC-887F-12215ACAE241}" destId="{247E23EF-90F5-4046-ACE1-8FDEC8E8275E}" srcOrd="1" destOrd="0" presId="urn:microsoft.com/office/officeart/2005/8/layout/hierarchy2"/>
    <dgm:cxn modelId="{B71D0F4F-A52B-4E43-8C61-7252C22A9194}" type="presOf" srcId="{322F6C3C-71BC-45FB-9E80-66C4BC7827E5}" destId="{A2A4DADE-28C5-4D2A-9A7E-BB519F467D10}" srcOrd="0" destOrd="0" presId="urn:microsoft.com/office/officeart/2005/8/layout/hierarchy2"/>
    <dgm:cxn modelId="{E59B94F2-11FD-4F19-9DDA-F6D14A9325E8}" type="presParOf" srcId="{B3902A2C-56FC-4630-A587-382B05613632}" destId="{1A4BDF2B-394F-489E-B365-D86BB1675832}" srcOrd="0" destOrd="0" presId="urn:microsoft.com/office/officeart/2005/8/layout/hierarchy2"/>
    <dgm:cxn modelId="{0B6576CD-EBD7-435B-848B-466EE40C913C}" type="presParOf" srcId="{1A4BDF2B-394F-489E-B365-D86BB1675832}" destId="{A475F64B-976A-41FE-AB96-81FBCD1E848F}" srcOrd="0" destOrd="0" presId="urn:microsoft.com/office/officeart/2005/8/layout/hierarchy2"/>
    <dgm:cxn modelId="{3AEF35F4-A2CD-486F-A670-9F849E068E96}" type="presParOf" srcId="{1A4BDF2B-394F-489E-B365-D86BB1675832}" destId="{CF290617-79A5-42A4-BE1F-AC9BCB6D7369}" srcOrd="1" destOrd="0" presId="urn:microsoft.com/office/officeart/2005/8/layout/hierarchy2"/>
    <dgm:cxn modelId="{4FAD1D20-B611-4920-8D94-71B479519EBD}" type="presParOf" srcId="{CF290617-79A5-42A4-BE1F-AC9BCB6D7369}" destId="{32753903-A933-4591-AEB2-80794C1E7573}" srcOrd="0" destOrd="0" presId="urn:microsoft.com/office/officeart/2005/8/layout/hierarchy2"/>
    <dgm:cxn modelId="{FAD22E80-103C-49D7-8D0E-812D303746EC}" type="presParOf" srcId="{32753903-A933-4591-AEB2-80794C1E7573}" destId="{599F99B9-77E5-4AEC-8AD4-40D092059F58}" srcOrd="0" destOrd="0" presId="urn:microsoft.com/office/officeart/2005/8/layout/hierarchy2"/>
    <dgm:cxn modelId="{07D519C7-2BD4-477C-AD52-120D841D4967}" type="presParOf" srcId="{CF290617-79A5-42A4-BE1F-AC9BCB6D7369}" destId="{F1401C12-0CB5-4EF4-9054-3CBC70006121}" srcOrd="1" destOrd="0" presId="urn:microsoft.com/office/officeart/2005/8/layout/hierarchy2"/>
    <dgm:cxn modelId="{2D5FE775-0783-4314-BEDF-FC52C3C3BA98}" type="presParOf" srcId="{F1401C12-0CB5-4EF4-9054-3CBC70006121}" destId="{90B5E1BF-062B-4700-BB0F-46B4BA798C74}" srcOrd="0" destOrd="0" presId="urn:microsoft.com/office/officeart/2005/8/layout/hierarchy2"/>
    <dgm:cxn modelId="{56C75B3D-29B6-4663-A678-27F128579D64}" type="presParOf" srcId="{F1401C12-0CB5-4EF4-9054-3CBC70006121}" destId="{186B6BB4-CF3B-45E6-975B-CA77CB59F527}" srcOrd="1" destOrd="0" presId="urn:microsoft.com/office/officeart/2005/8/layout/hierarchy2"/>
    <dgm:cxn modelId="{AAAA1365-1E36-4222-BDEB-3F343F535A1C}" type="presParOf" srcId="{186B6BB4-CF3B-45E6-975B-CA77CB59F527}" destId="{9FC2A39F-AAC8-442A-B108-8103D226379E}" srcOrd="0" destOrd="0" presId="urn:microsoft.com/office/officeart/2005/8/layout/hierarchy2"/>
    <dgm:cxn modelId="{4392C157-4BD9-4F61-979E-56769F05F345}" type="presParOf" srcId="{9FC2A39F-AAC8-442A-B108-8103D226379E}" destId="{642FA04A-4C82-4C1B-883B-9C8499395F2B}" srcOrd="0" destOrd="0" presId="urn:microsoft.com/office/officeart/2005/8/layout/hierarchy2"/>
    <dgm:cxn modelId="{BD95982A-7FD0-4D5B-AD37-8D5A4DE8A6ED}" type="presParOf" srcId="{186B6BB4-CF3B-45E6-975B-CA77CB59F527}" destId="{854A5B5D-2CF0-4D3B-897A-186265EEC731}" srcOrd="1" destOrd="0" presId="urn:microsoft.com/office/officeart/2005/8/layout/hierarchy2"/>
    <dgm:cxn modelId="{CECDEA76-4647-48F1-B3CD-F240201A0045}" type="presParOf" srcId="{854A5B5D-2CF0-4D3B-897A-186265EEC731}" destId="{7B449636-9D5F-4596-A239-A4E71220E60C}" srcOrd="0" destOrd="0" presId="urn:microsoft.com/office/officeart/2005/8/layout/hierarchy2"/>
    <dgm:cxn modelId="{D64DB859-2362-4563-8677-7A41046CC938}" type="presParOf" srcId="{854A5B5D-2CF0-4D3B-897A-186265EEC731}" destId="{C73AB3A7-AD26-4F0C-B69E-4BC3ABBAB15B}" srcOrd="1" destOrd="0" presId="urn:microsoft.com/office/officeart/2005/8/layout/hierarchy2"/>
    <dgm:cxn modelId="{4708974D-3A59-4C5F-AACF-34214777C8B4}" type="presParOf" srcId="{186B6BB4-CF3B-45E6-975B-CA77CB59F527}" destId="{24F5DA9A-6442-4119-A45B-5B592C01A365}" srcOrd="2" destOrd="0" presId="urn:microsoft.com/office/officeart/2005/8/layout/hierarchy2"/>
    <dgm:cxn modelId="{6DD11D57-3CE6-4432-9947-B1C2C042DCD3}" type="presParOf" srcId="{24F5DA9A-6442-4119-A45B-5B592C01A365}" destId="{5E352EEA-5310-4CDE-8EE0-EAE0193B2327}" srcOrd="0" destOrd="0" presId="urn:microsoft.com/office/officeart/2005/8/layout/hierarchy2"/>
    <dgm:cxn modelId="{A326A908-32E1-4B8D-90E8-320941478462}" type="presParOf" srcId="{186B6BB4-CF3B-45E6-975B-CA77CB59F527}" destId="{BB594408-65B7-4270-9D3E-6327B64F5729}" srcOrd="3" destOrd="0" presId="urn:microsoft.com/office/officeart/2005/8/layout/hierarchy2"/>
    <dgm:cxn modelId="{3F2025DB-823E-4E72-B035-2308E56345AF}" type="presParOf" srcId="{BB594408-65B7-4270-9D3E-6327B64F5729}" destId="{812D360F-FB42-49E7-BA8C-D264C5E7C982}" srcOrd="0" destOrd="0" presId="urn:microsoft.com/office/officeart/2005/8/layout/hierarchy2"/>
    <dgm:cxn modelId="{AB2E3190-7FE6-4295-BB0B-9A040D441D69}" type="presParOf" srcId="{BB594408-65B7-4270-9D3E-6327B64F5729}" destId="{942EF806-4680-454C-B30A-CAFDD87CFB66}" srcOrd="1" destOrd="0" presId="urn:microsoft.com/office/officeart/2005/8/layout/hierarchy2"/>
    <dgm:cxn modelId="{54957419-A06B-4017-95B0-A6C37C7DB24C}" type="presParOf" srcId="{186B6BB4-CF3B-45E6-975B-CA77CB59F527}" destId="{C96F8A94-DD3A-47EA-8A86-CA6F8048DE06}" srcOrd="4" destOrd="0" presId="urn:microsoft.com/office/officeart/2005/8/layout/hierarchy2"/>
    <dgm:cxn modelId="{994E48E0-C990-4B07-8642-50979955C954}" type="presParOf" srcId="{C96F8A94-DD3A-47EA-8A86-CA6F8048DE06}" destId="{247E23EF-90F5-4046-ACE1-8FDEC8E8275E}" srcOrd="0" destOrd="0" presId="urn:microsoft.com/office/officeart/2005/8/layout/hierarchy2"/>
    <dgm:cxn modelId="{5997DD4D-6FB6-440D-B1B2-D5F7F985EDE4}" type="presParOf" srcId="{186B6BB4-CF3B-45E6-975B-CA77CB59F527}" destId="{5C5CC97E-271A-4F5B-8FD5-CC10C8680C63}" srcOrd="5" destOrd="0" presId="urn:microsoft.com/office/officeart/2005/8/layout/hierarchy2"/>
    <dgm:cxn modelId="{0E089968-9D89-4AEA-812F-8BC9805F850D}" type="presParOf" srcId="{5C5CC97E-271A-4F5B-8FD5-CC10C8680C63}" destId="{FFE19CFD-73BB-445D-8E61-3489F8E1B006}" srcOrd="0" destOrd="0" presId="urn:microsoft.com/office/officeart/2005/8/layout/hierarchy2"/>
    <dgm:cxn modelId="{327B7B32-171B-46F3-AC9C-C55013F6533D}" type="presParOf" srcId="{5C5CC97E-271A-4F5B-8FD5-CC10C8680C63}" destId="{FCBAB1A9-59A2-4BCD-B6BC-DC656224A900}" srcOrd="1" destOrd="0" presId="urn:microsoft.com/office/officeart/2005/8/layout/hierarchy2"/>
    <dgm:cxn modelId="{9DA039EA-636D-43A7-A474-EB9971FD020E}" type="presParOf" srcId="{CF290617-79A5-42A4-BE1F-AC9BCB6D7369}" destId="{B5F1F014-29EB-4677-BA5B-F2373D35EEF7}" srcOrd="2" destOrd="0" presId="urn:microsoft.com/office/officeart/2005/8/layout/hierarchy2"/>
    <dgm:cxn modelId="{1B63B672-251D-4C34-9C20-86B10882C501}" type="presParOf" srcId="{B5F1F014-29EB-4677-BA5B-F2373D35EEF7}" destId="{326ABCD8-57AA-4EBD-9449-078E4B05DA0E}" srcOrd="0" destOrd="0" presId="urn:microsoft.com/office/officeart/2005/8/layout/hierarchy2"/>
    <dgm:cxn modelId="{3C8C4EC3-7FFC-4E28-BC1E-55B19C955CCC}" type="presParOf" srcId="{CF290617-79A5-42A4-BE1F-AC9BCB6D7369}" destId="{9CF4CFD0-90F1-49D3-9D2B-45E7507726BC}" srcOrd="3" destOrd="0" presId="urn:microsoft.com/office/officeart/2005/8/layout/hierarchy2"/>
    <dgm:cxn modelId="{52612129-336B-4DF2-8B8E-5B84A6E7B5E9}" type="presParOf" srcId="{9CF4CFD0-90F1-49D3-9D2B-45E7507726BC}" destId="{0787331D-BFE0-4AF1-A060-62A790488DB0}" srcOrd="0" destOrd="0" presId="urn:microsoft.com/office/officeart/2005/8/layout/hierarchy2"/>
    <dgm:cxn modelId="{8CB739CE-C910-413A-99BF-66A06EF013D6}" type="presParOf" srcId="{9CF4CFD0-90F1-49D3-9D2B-45E7507726BC}" destId="{8A3810E8-D1B0-4C5F-8D41-0BFD84028989}" srcOrd="1" destOrd="0" presId="urn:microsoft.com/office/officeart/2005/8/layout/hierarchy2"/>
    <dgm:cxn modelId="{1F89B185-AA5C-4BAD-AE34-61421719F3E0}" type="presParOf" srcId="{8A3810E8-D1B0-4C5F-8D41-0BFD84028989}" destId="{23CCADA6-17B2-4ADD-B742-EFA993D81929}" srcOrd="0" destOrd="0" presId="urn:microsoft.com/office/officeart/2005/8/layout/hierarchy2"/>
    <dgm:cxn modelId="{FF8BDED5-CF52-42B7-ABB6-050782EFAD1D}" type="presParOf" srcId="{23CCADA6-17B2-4ADD-B742-EFA993D81929}" destId="{D53DD806-02B4-4001-91B0-D3EEC8A1672F}" srcOrd="0" destOrd="0" presId="urn:microsoft.com/office/officeart/2005/8/layout/hierarchy2"/>
    <dgm:cxn modelId="{892ED515-0D8B-483B-BBEB-1C5EE42E7BD1}" type="presParOf" srcId="{8A3810E8-D1B0-4C5F-8D41-0BFD84028989}" destId="{7C76236C-D050-4DFE-BEAD-46659FB916E5}" srcOrd="1" destOrd="0" presId="urn:microsoft.com/office/officeart/2005/8/layout/hierarchy2"/>
    <dgm:cxn modelId="{6A8F024F-7341-41BD-8461-A03C775AFFE2}" type="presParOf" srcId="{7C76236C-D050-4DFE-BEAD-46659FB916E5}" destId="{C4DDE2ED-BB10-43BE-BB40-89B0A9A50DF4}" srcOrd="0" destOrd="0" presId="urn:microsoft.com/office/officeart/2005/8/layout/hierarchy2"/>
    <dgm:cxn modelId="{1F90CDDB-AC08-400C-8DAA-8145D5500B1F}" type="presParOf" srcId="{7C76236C-D050-4DFE-BEAD-46659FB916E5}" destId="{21D59997-1A6A-4039-BFCC-3BBBE4B7A6D0}" srcOrd="1" destOrd="0" presId="urn:microsoft.com/office/officeart/2005/8/layout/hierarchy2"/>
    <dgm:cxn modelId="{2947ADDD-1CA6-421B-A2EA-C969B4AF7FE1}" type="presParOf" srcId="{8A3810E8-D1B0-4C5F-8D41-0BFD84028989}" destId="{9050E114-FE39-4F0A-A8AF-18B0B3CB9064}" srcOrd="2" destOrd="0" presId="urn:microsoft.com/office/officeart/2005/8/layout/hierarchy2"/>
    <dgm:cxn modelId="{955BC612-F9B2-4DFF-8F3D-F21C910E9024}" type="presParOf" srcId="{9050E114-FE39-4F0A-A8AF-18B0B3CB9064}" destId="{7A5B9525-7140-4575-B262-5A62706FF357}" srcOrd="0" destOrd="0" presId="urn:microsoft.com/office/officeart/2005/8/layout/hierarchy2"/>
    <dgm:cxn modelId="{8B0DC439-9D81-43EF-8B3E-92CFEA20E000}" type="presParOf" srcId="{8A3810E8-D1B0-4C5F-8D41-0BFD84028989}" destId="{DDC2FB9F-1749-4427-BA7D-6A4F3F800BF2}" srcOrd="3" destOrd="0" presId="urn:microsoft.com/office/officeart/2005/8/layout/hierarchy2"/>
    <dgm:cxn modelId="{ACDAE446-2B8A-4320-80D2-3108D8E7F703}" type="presParOf" srcId="{DDC2FB9F-1749-4427-BA7D-6A4F3F800BF2}" destId="{BA1B0B45-20F5-4845-927B-E93CED8E8019}" srcOrd="0" destOrd="0" presId="urn:microsoft.com/office/officeart/2005/8/layout/hierarchy2"/>
    <dgm:cxn modelId="{F73879DE-4311-4434-A160-2E800BF04C3A}" type="presParOf" srcId="{DDC2FB9F-1749-4427-BA7D-6A4F3F800BF2}" destId="{4B4F9798-39B3-4391-BB1A-8872636EF505}" srcOrd="1" destOrd="0" presId="urn:microsoft.com/office/officeart/2005/8/layout/hierarchy2"/>
    <dgm:cxn modelId="{5232F479-4AAF-474C-9630-C00E938721E4}" type="presParOf" srcId="{8A3810E8-D1B0-4C5F-8D41-0BFD84028989}" destId="{A2A4DADE-28C5-4D2A-9A7E-BB519F467D10}" srcOrd="4" destOrd="0" presId="urn:microsoft.com/office/officeart/2005/8/layout/hierarchy2"/>
    <dgm:cxn modelId="{7C08DB47-5D6D-41F6-B6D4-34CF9F90E060}" type="presParOf" srcId="{A2A4DADE-28C5-4D2A-9A7E-BB519F467D10}" destId="{22DD183E-D082-46A2-9286-F8D490380831}" srcOrd="0" destOrd="0" presId="urn:microsoft.com/office/officeart/2005/8/layout/hierarchy2"/>
    <dgm:cxn modelId="{7A26EED0-A4EF-4B51-8E0F-683853DD7AD5}" type="presParOf" srcId="{8A3810E8-D1B0-4C5F-8D41-0BFD84028989}" destId="{CB5B6BBE-9794-4AF0-AF61-58CD83B31DDE}" srcOrd="5" destOrd="0" presId="urn:microsoft.com/office/officeart/2005/8/layout/hierarchy2"/>
    <dgm:cxn modelId="{624379A8-C5DF-4CA1-BBA4-00FC95C8749E}" type="presParOf" srcId="{CB5B6BBE-9794-4AF0-AF61-58CD83B31DDE}" destId="{85A83768-EB9C-45A8-9B86-2FCE08D2C522}" srcOrd="0" destOrd="0" presId="urn:microsoft.com/office/officeart/2005/8/layout/hierarchy2"/>
    <dgm:cxn modelId="{FCD395B5-2381-4C87-87BD-B22B51287BF4}" type="presParOf" srcId="{CB5B6BBE-9794-4AF0-AF61-58CD83B31DDE}" destId="{EAF57F48-26B6-4F3F-9432-5678DAAF10C8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475F64B-976A-41FE-AB96-81FBCD1E848F}">
      <dsp:nvSpPr>
        <dsp:cNvPr id="0" name=""/>
        <dsp:cNvSpPr/>
      </dsp:nvSpPr>
      <dsp:spPr>
        <a:xfrm>
          <a:off x="763190" y="1731367"/>
          <a:ext cx="1202531" cy="60126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alpha val="8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alpha val="8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alpha val="8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 smtClean="0"/>
            <a:t>Map</a:t>
          </a:r>
          <a:endParaRPr lang="en-GB" sz="1600" kern="1200" dirty="0"/>
        </a:p>
      </dsp:txBody>
      <dsp:txXfrm>
        <a:off x="780800" y="1748977"/>
        <a:ext cx="1167311" cy="566045"/>
      </dsp:txXfrm>
    </dsp:sp>
    <dsp:sp modelId="{32753903-A933-4591-AEB2-80794C1E7573}">
      <dsp:nvSpPr>
        <dsp:cNvPr id="0" name=""/>
        <dsp:cNvSpPr/>
      </dsp:nvSpPr>
      <dsp:spPr>
        <a:xfrm rot="17692822">
          <a:off x="1634580" y="1500092"/>
          <a:ext cx="1143294" cy="26630"/>
        </a:xfrm>
        <a:custGeom>
          <a:avLst/>
          <a:gdLst/>
          <a:ahLst/>
          <a:cxnLst/>
          <a:rect l="0" t="0" r="0" b="0"/>
          <a:pathLst>
            <a:path>
              <a:moveTo>
                <a:pt x="0" y="13315"/>
              </a:moveTo>
              <a:lnTo>
                <a:pt x="1143294" y="13315"/>
              </a:lnTo>
            </a:path>
          </a:pathLst>
        </a:custGeom>
        <a:noFill/>
        <a:ln w="25400" cap="flat" cmpd="sng" algn="ctr">
          <a:solidFill>
            <a:schemeClr val="accent1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/>
        </a:p>
      </dsp:txBody>
      <dsp:txXfrm>
        <a:off x="2177645" y="1484826"/>
        <a:ext cx="57164" cy="57164"/>
      </dsp:txXfrm>
    </dsp:sp>
    <dsp:sp modelId="{90B5E1BF-062B-4700-BB0F-46B4BA798C74}">
      <dsp:nvSpPr>
        <dsp:cNvPr id="0" name=""/>
        <dsp:cNvSpPr/>
      </dsp:nvSpPr>
      <dsp:spPr>
        <a:xfrm>
          <a:off x="2446734" y="694183"/>
          <a:ext cx="1202531" cy="60126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alpha val="7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alpha val="7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alpha val="7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 smtClean="0"/>
            <a:t>Polygon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 smtClean="0"/>
            <a:t>id= p1</a:t>
          </a:r>
          <a:endParaRPr lang="en-GB" sz="1600" kern="1200" dirty="0"/>
        </a:p>
      </dsp:txBody>
      <dsp:txXfrm>
        <a:off x="2464344" y="711793"/>
        <a:ext cx="1167311" cy="566045"/>
      </dsp:txXfrm>
    </dsp:sp>
    <dsp:sp modelId="{9FC2A39F-AAC8-442A-B108-8103D226379E}">
      <dsp:nvSpPr>
        <dsp:cNvPr id="0" name=""/>
        <dsp:cNvSpPr/>
      </dsp:nvSpPr>
      <dsp:spPr>
        <a:xfrm rot="18289469">
          <a:off x="3468617" y="635773"/>
          <a:ext cx="842308" cy="26630"/>
        </a:xfrm>
        <a:custGeom>
          <a:avLst/>
          <a:gdLst/>
          <a:ahLst/>
          <a:cxnLst/>
          <a:rect l="0" t="0" r="0" b="0"/>
          <a:pathLst>
            <a:path>
              <a:moveTo>
                <a:pt x="0" y="13315"/>
              </a:moveTo>
              <a:lnTo>
                <a:pt x="842308" y="13315"/>
              </a:lnTo>
            </a:path>
          </a:pathLst>
        </a:custGeom>
        <a:noFill/>
        <a:ln w="25400" cap="flat" cmpd="sng" algn="ctr">
          <a:solidFill>
            <a:schemeClr val="accent1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/>
        </a:p>
      </dsp:txBody>
      <dsp:txXfrm>
        <a:off x="3868714" y="628031"/>
        <a:ext cx="42115" cy="42115"/>
      </dsp:txXfrm>
    </dsp:sp>
    <dsp:sp modelId="{7B449636-9D5F-4596-A239-A4E71220E60C}">
      <dsp:nvSpPr>
        <dsp:cNvPr id="0" name=""/>
        <dsp:cNvSpPr/>
      </dsp:nvSpPr>
      <dsp:spPr>
        <a:xfrm>
          <a:off x="4130278" y="2728"/>
          <a:ext cx="1202531" cy="60126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alpha val="5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 smtClean="0"/>
            <a:t>100,100</a:t>
          </a:r>
          <a:endParaRPr lang="en-GB" sz="1600" kern="1200" dirty="0"/>
        </a:p>
      </dsp:txBody>
      <dsp:txXfrm>
        <a:off x="4147888" y="20338"/>
        <a:ext cx="1167311" cy="566045"/>
      </dsp:txXfrm>
    </dsp:sp>
    <dsp:sp modelId="{24F5DA9A-6442-4119-A45B-5B592C01A365}">
      <dsp:nvSpPr>
        <dsp:cNvPr id="0" name=""/>
        <dsp:cNvSpPr/>
      </dsp:nvSpPr>
      <dsp:spPr>
        <a:xfrm>
          <a:off x="3649265" y="981501"/>
          <a:ext cx="481012" cy="26630"/>
        </a:xfrm>
        <a:custGeom>
          <a:avLst/>
          <a:gdLst/>
          <a:ahLst/>
          <a:cxnLst/>
          <a:rect l="0" t="0" r="0" b="0"/>
          <a:pathLst>
            <a:path>
              <a:moveTo>
                <a:pt x="0" y="13315"/>
              </a:moveTo>
              <a:lnTo>
                <a:pt x="481012" y="13315"/>
              </a:lnTo>
            </a:path>
          </a:pathLst>
        </a:custGeom>
        <a:noFill/>
        <a:ln w="25400" cap="flat" cmpd="sng" algn="ctr">
          <a:solidFill>
            <a:schemeClr val="accent1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/>
        </a:p>
      </dsp:txBody>
      <dsp:txXfrm>
        <a:off x="3877746" y="982791"/>
        <a:ext cx="24050" cy="24050"/>
      </dsp:txXfrm>
    </dsp:sp>
    <dsp:sp modelId="{812D360F-FB42-49E7-BA8C-D264C5E7C982}">
      <dsp:nvSpPr>
        <dsp:cNvPr id="0" name=""/>
        <dsp:cNvSpPr/>
      </dsp:nvSpPr>
      <dsp:spPr>
        <a:xfrm>
          <a:off x="4130278" y="694183"/>
          <a:ext cx="1202531" cy="60126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alpha val="5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 smtClean="0"/>
            <a:t>200,100</a:t>
          </a:r>
          <a:endParaRPr lang="en-GB" sz="1600" kern="1200" dirty="0"/>
        </a:p>
      </dsp:txBody>
      <dsp:txXfrm>
        <a:off x="4147888" y="711793"/>
        <a:ext cx="1167311" cy="566045"/>
      </dsp:txXfrm>
    </dsp:sp>
    <dsp:sp modelId="{C96F8A94-DD3A-47EA-8A86-CA6F8048DE06}">
      <dsp:nvSpPr>
        <dsp:cNvPr id="0" name=""/>
        <dsp:cNvSpPr/>
      </dsp:nvSpPr>
      <dsp:spPr>
        <a:xfrm rot="3310531">
          <a:off x="3468617" y="1327229"/>
          <a:ext cx="842308" cy="26630"/>
        </a:xfrm>
        <a:custGeom>
          <a:avLst/>
          <a:gdLst/>
          <a:ahLst/>
          <a:cxnLst/>
          <a:rect l="0" t="0" r="0" b="0"/>
          <a:pathLst>
            <a:path>
              <a:moveTo>
                <a:pt x="0" y="13315"/>
              </a:moveTo>
              <a:lnTo>
                <a:pt x="842308" y="13315"/>
              </a:lnTo>
            </a:path>
          </a:pathLst>
        </a:custGeom>
        <a:noFill/>
        <a:ln w="25400" cap="flat" cmpd="sng" algn="ctr">
          <a:solidFill>
            <a:schemeClr val="accent1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/>
        </a:p>
      </dsp:txBody>
      <dsp:txXfrm>
        <a:off x="3868714" y="1319486"/>
        <a:ext cx="42115" cy="42115"/>
      </dsp:txXfrm>
    </dsp:sp>
    <dsp:sp modelId="{FFE19CFD-73BB-445D-8E61-3489F8E1B006}">
      <dsp:nvSpPr>
        <dsp:cNvPr id="0" name=""/>
        <dsp:cNvSpPr/>
      </dsp:nvSpPr>
      <dsp:spPr>
        <a:xfrm>
          <a:off x="4130278" y="1385639"/>
          <a:ext cx="1202531" cy="60126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alpha val="5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 smtClean="0"/>
            <a:t>200,200</a:t>
          </a:r>
          <a:endParaRPr lang="en-GB" sz="1600" kern="1200" dirty="0"/>
        </a:p>
      </dsp:txBody>
      <dsp:txXfrm>
        <a:off x="4147888" y="1403249"/>
        <a:ext cx="1167311" cy="566045"/>
      </dsp:txXfrm>
    </dsp:sp>
    <dsp:sp modelId="{B5F1F014-29EB-4677-BA5B-F2373D35EEF7}">
      <dsp:nvSpPr>
        <dsp:cNvPr id="0" name=""/>
        <dsp:cNvSpPr/>
      </dsp:nvSpPr>
      <dsp:spPr>
        <a:xfrm rot="3907178">
          <a:off x="1634580" y="2537276"/>
          <a:ext cx="1143294" cy="26630"/>
        </a:xfrm>
        <a:custGeom>
          <a:avLst/>
          <a:gdLst/>
          <a:ahLst/>
          <a:cxnLst/>
          <a:rect l="0" t="0" r="0" b="0"/>
          <a:pathLst>
            <a:path>
              <a:moveTo>
                <a:pt x="0" y="13315"/>
              </a:moveTo>
              <a:lnTo>
                <a:pt x="1143294" y="13315"/>
              </a:lnTo>
            </a:path>
          </a:pathLst>
        </a:custGeom>
        <a:noFill/>
        <a:ln w="25400" cap="flat" cmpd="sng" algn="ctr">
          <a:solidFill>
            <a:schemeClr val="accent1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/>
        </a:p>
      </dsp:txBody>
      <dsp:txXfrm>
        <a:off x="2177645" y="2522009"/>
        <a:ext cx="57164" cy="57164"/>
      </dsp:txXfrm>
    </dsp:sp>
    <dsp:sp modelId="{0787331D-BFE0-4AF1-A060-62A790488DB0}">
      <dsp:nvSpPr>
        <dsp:cNvPr id="0" name=""/>
        <dsp:cNvSpPr/>
      </dsp:nvSpPr>
      <dsp:spPr>
        <a:xfrm>
          <a:off x="2446734" y="2768550"/>
          <a:ext cx="1202531" cy="60126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alpha val="7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alpha val="7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alpha val="7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 smtClean="0"/>
            <a:t>Polygon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 smtClean="0"/>
            <a:t>id = p2</a:t>
          </a:r>
          <a:endParaRPr lang="en-GB" sz="1600" kern="1200" dirty="0"/>
        </a:p>
      </dsp:txBody>
      <dsp:txXfrm>
        <a:off x="2464344" y="2786160"/>
        <a:ext cx="1167311" cy="566045"/>
      </dsp:txXfrm>
    </dsp:sp>
    <dsp:sp modelId="{23CCADA6-17B2-4ADD-B742-EFA993D81929}">
      <dsp:nvSpPr>
        <dsp:cNvPr id="0" name=""/>
        <dsp:cNvSpPr/>
      </dsp:nvSpPr>
      <dsp:spPr>
        <a:xfrm rot="18289469">
          <a:off x="3468617" y="2710140"/>
          <a:ext cx="842308" cy="26630"/>
        </a:xfrm>
        <a:custGeom>
          <a:avLst/>
          <a:gdLst/>
          <a:ahLst/>
          <a:cxnLst/>
          <a:rect l="0" t="0" r="0" b="0"/>
          <a:pathLst>
            <a:path>
              <a:moveTo>
                <a:pt x="0" y="13315"/>
              </a:moveTo>
              <a:lnTo>
                <a:pt x="842308" y="13315"/>
              </a:lnTo>
            </a:path>
          </a:pathLst>
        </a:custGeom>
        <a:noFill/>
        <a:ln w="25400" cap="flat" cmpd="sng" algn="ctr">
          <a:solidFill>
            <a:schemeClr val="accent1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/>
        </a:p>
      </dsp:txBody>
      <dsp:txXfrm>
        <a:off x="3868714" y="2702397"/>
        <a:ext cx="42115" cy="42115"/>
      </dsp:txXfrm>
    </dsp:sp>
    <dsp:sp modelId="{C4DDE2ED-BB10-43BE-BB40-89B0A9A50DF4}">
      <dsp:nvSpPr>
        <dsp:cNvPr id="0" name=""/>
        <dsp:cNvSpPr/>
      </dsp:nvSpPr>
      <dsp:spPr>
        <a:xfrm>
          <a:off x="4130278" y="2077094"/>
          <a:ext cx="1202531" cy="60126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alpha val="5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 smtClean="0"/>
            <a:t>0, 10</a:t>
          </a:r>
          <a:endParaRPr lang="en-GB" sz="1600" kern="1200" dirty="0"/>
        </a:p>
      </dsp:txBody>
      <dsp:txXfrm>
        <a:off x="4147888" y="2094704"/>
        <a:ext cx="1167311" cy="566045"/>
      </dsp:txXfrm>
    </dsp:sp>
    <dsp:sp modelId="{9050E114-FE39-4F0A-A8AF-18B0B3CB9064}">
      <dsp:nvSpPr>
        <dsp:cNvPr id="0" name=""/>
        <dsp:cNvSpPr/>
      </dsp:nvSpPr>
      <dsp:spPr>
        <a:xfrm>
          <a:off x="3649265" y="3055867"/>
          <a:ext cx="481012" cy="26630"/>
        </a:xfrm>
        <a:custGeom>
          <a:avLst/>
          <a:gdLst/>
          <a:ahLst/>
          <a:cxnLst/>
          <a:rect l="0" t="0" r="0" b="0"/>
          <a:pathLst>
            <a:path>
              <a:moveTo>
                <a:pt x="0" y="13315"/>
              </a:moveTo>
              <a:lnTo>
                <a:pt x="481012" y="13315"/>
              </a:lnTo>
            </a:path>
          </a:pathLst>
        </a:custGeom>
        <a:noFill/>
        <a:ln w="25400" cap="flat" cmpd="sng" algn="ctr">
          <a:solidFill>
            <a:schemeClr val="accent1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/>
        </a:p>
      </dsp:txBody>
      <dsp:txXfrm>
        <a:off x="3877746" y="3057157"/>
        <a:ext cx="24050" cy="24050"/>
      </dsp:txXfrm>
    </dsp:sp>
    <dsp:sp modelId="{BA1B0B45-20F5-4845-927B-E93CED8E8019}">
      <dsp:nvSpPr>
        <dsp:cNvPr id="0" name=""/>
        <dsp:cNvSpPr/>
      </dsp:nvSpPr>
      <dsp:spPr>
        <a:xfrm>
          <a:off x="4130278" y="2768550"/>
          <a:ext cx="1202531" cy="60126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alpha val="5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 smtClean="0"/>
            <a:t>10,10</a:t>
          </a:r>
          <a:endParaRPr lang="en-GB" sz="1600" kern="1200" dirty="0"/>
        </a:p>
      </dsp:txBody>
      <dsp:txXfrm>
        <a:off x="4147888" y="2786160"/>
        <a:ext cx="1167311" cy="566045"/>
      </dsp:txXfrm>
    </dsp:sp>
    <dsp:sp modelId="{A2A4DADE-28C5-4D2A-9A7E-BB519F467D10}">
      <dsp:nvSpPr>
        <dsp:cNvPr id="0" name=""/>
        <dsp:cNvSpPr/>
      </dsp:nvSpPr>
      <dsp:spPr>
        <a:xfrm rot="3310531">
          <a:off x="3468617" y="3401595"/>
          <a:ext cx="842308" cy="26630"/>
        </a:xfrm>
        <a:custGeom>
          <a:avLst/>
          <a:gdLst/>
          <a:ahLst/>
          <a:cxnLst/>
          <a:rect l="0" t="0" r="0" b="0"/>
          <a:pathLst>
            <a:path>
              <a:moveTo>
                <a:pt x="0" y="13315"/>
              </a:moveTo>
              <a:lnTo>
                <a:pt x="842308" y="13315"/>
              </a:lnTo>
            </a:path>
          </a:pathLst>
        </a:custGeom>
        <a:noFill/>
        <a:ln w="25400" cap="flat" cmpd="sng" algn="ctr">
          <a:solidFill>
            <a:schemeClr val="accent1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/>
        </a:p>
      </dsp:txBody>
      <dsp:txXfrm>
        <a:off x="3868714" y="3393853"/>
        <a:ext cx="42115" cy="42115"/>
      </dsp:txXfrm>
    </dsp:sp>
    <dsp:sp modelId="{85A83768-EB9C-45A8-9B86-2FCE08D2C522}">
      <dsp:nvSpPr>
        <dsp:cNvPr id="0" name=""/>
        <dsp:cNvSpPr/>
      </dsp:nvSpPr>
      <dsp:spPr>
        <a:xfrm>
          <a:off x="4130278" y="3460005"/>
          <a:ext cx="1202531" cy="60126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alpha val="5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 smtClean="0"/>
            <a:t>10,0</a:t>
          </a:r>
          <a:endParaRPr lang="en-GB" sz="1600" kern="1200" dirty="0"/>
        </a:p>
      </dsp:txBody>
      <dsp:txXfrm>
        <a:off x="4147888" y="3477615"/>
        <a:ext cx="1167311" cy="56604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738588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05350"/>
            <a:ext cx="4984750" cy="44656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52227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96963" y="863600"/>
            <a:ext cx="4603750" cy="34512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</p:spTree>
    <p:extLst>
      <p:ext uri="{BB962C8B-B14F-4D97-AF65-F5344CB8AC3E}">
        <p14:creationId xmlns:p14="http://schemas.microsoft.com/office/powerpoint/2010/main" val="271135635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098550" y="863600"/>
            <a:ext cx="4600575" cy="3451225"/>
          </a:xfrm>
          <a:ln/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7158977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098550" y="863600"/>
            <a:ext cx="4600575" cy="34512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6153579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098550" y="863600"/>
            <a:ext cx="4600575" cy="34512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5826346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98550" y="863600"/>
            <a:ext cx="4600575" cy="3451225"/>
          </a:xfrm>
          <a:ln/>
        </p:spPr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1092198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098550" y="863600"/>
            <a:ext cx="4600575" cy="3451225"/>
          </a:xfrm>
          <a:ln/>
        </p:spPr>
      </p:sp>
      <p:sp>
        <p:nvSpPr>
          <p:cNvPr id="55299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GB" dirty="0" smtClean="0"/>
              <a:t>This lecture we’ll be looking at XML.</a:t>
            </a:r>
          </a:p>
        </p:txBody>
      </p:sp>
    </p:spTree>
    <p:extLst>
      <p:ext uri="{BB962C8B-B14F-4D97-AF65-F5344CB8AC3E}">
        <p14:creationId xmlns:p14="http://schemas.microsoft.com/office/powerpoint/2010/main" val="33360301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098550" y="863600"/>
            <a:ext cx="4600575" cy="34512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http://json.org/</a:t>
            </a:r>
          </a:p>
          <a:p>
            <a:r>
              <a:rPr lang="en-GB" dirty="0" smtClean="0"/>
              <a:t>http://geojson.org/geojson-spec.html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308015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098550" y="863600"/>
            <a:ext cx="4600575" cy="34512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The polygons</a:t>
            </a:r>
            <a:r>
              <a:rPr lang="en-GB" baseline="0" dirty="0" smtClean="0"/>
              <a:t> above aren’t those in the xml above – just another example.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407971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098550" y="863600"/>
            <a:ext cx="4600575" cy="34512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From the XML1.1 Spec: “The optional character following a name or list governs whether the element or the content particles in the list may occur one or more (+), zero or more (*), or zero or one times (?). The absence of such an operator means that the element or content particle </a:t>
            </a:r>
            <a:r>
              <a:rPr lang="en-GB" i="1" dirty="0" smtClean="0"/>
              <a:t>MUST</a:t>
            </a:r>
            <a:r>
              <a:rPr lang="en-GB" dirty="0" smtClean="0"/>
              <a:t> appear exactly once.”</a:t>
            </a:r>
          </a:p>
          <a:p>
            <a:r>
              <a:rPr lang="en-GB" dirty="0" smtClean="0"/>
              <a:t>PCDATA = "parsed character data".</a:t>
            </a:r>
          </a:p>
          <a:p>
            <a:r>
              <a:rPr lang="en-GB" dirty="0" smtClean="0"/>
              <a:t>“In an attribute declaration, #REQUIRED means that the attribute MUST always be provided, #IMPLIED that no default value is provided. [Definition: If the declaration is neither #REQUIRED nor #IMPLIED, then the </a:t>
            </a:r>
            <a:r>
              <a:rPr lang="en-GB" dirty="0" err="1" smtClean="0"/>
              <a:t>AttValue</a:t>
            </a:r>
            <a:r>
              <a:rPr lang="en-GB" dirty="0" smtClean="0"/>
              <a:t> value contains the declared default value; the #FIXED keyword states that the attribute MUST always have the default value.”…] </a:t>
            </a:r>
          </a:p>
          <a:p>
            <a:endParaRPr lang="en-GB" dirty="0" smtClean="0"/>
          </a:p>
          <a:p>
            <a:r>
              <a:rPr lang="en-GB" dirty="0" smtClean="0"/>
              <a:t>From the Java EE tutorial:</a:t>
            </a:r>
          </a:p>
          <a:p>
            <a:r>
              <a:rPr lang="en-GB" sz="1200" b="0" i="0" u="none" strike="noStrike" kern="1200" baseline="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rPr>
              <a:t>CDATA Unparsed character data (a text string)</a:t>
            </a:r>
          </a:p>
          <a:p>
            <a:r>
              <a:rPr lang="en-GB" sz="1200" b="0" i="0" u="none" strike="noStrike" kern="1200" baseline="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rPr>
              <a:t>ID A name that no other ID attribute shares</a:t>
            </a:r>
          </a:p>
          <a:p>
            <a:r>
              <a:rPr lang="en-GB" sz="1200" b="0" i="0" u="none" strike="noStrike" kern="1200" baseline="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rPr>
              <a:t>IDREF A reference to an ID defined elsewhere in the document</a:t>
            </a:r>
          </a:p>
          <a:p>
            <a:r>
              <a:rPr lang="en-GB" sz="1200" b="0" i="0" u="none" strike="noStrike" kern="1200" baseline="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rPr>
              <a:t>IDREFS A space-separated list containing one or more ID references</a:t>
            </a:r>
          </a:p>
          <a:p>
            <a:r>
              <a:rPr lang="en-GB" sz="1200" b="0" i="0" u="none" strike="noStrike" kern="1200" baseline="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rPr>
              <a:t>ENTITY The name of an entity defined in the DTD</a:t>
            </a:r>
          </a:p>
          <a:p>
            <a:r>
              <a:rPr lang="en-GB" sz="1200" b="0" i="0" u="none" strike="noStrike" kern="1200" baseline="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rPr>
              <a:t>ENTITIES A space-separated list of entities</a:t>
            </a:r>
          </a:p>
          <a:p>
            <a:r>
              <a:rPr lang="en-GB" sz="1200" b="0" i="0" u="none" strike="noStrike" kern="1200" baseline="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rPr>
              <a:t>NMTOKEN A valid XML name composed of letters, numbers, hyphens,</a:t>
            </a:r>
          </a:p>
          <a:p>
            <a:r>
              <a:rPr lang="en-GB" sz="1200" b="0" i="0" u="none" strike="noStrike" kern="1200" baseline="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rPr>
              <a:t>underscores, and colons</a:t>
            </a:r>
          </a:p>
          <a:p>
            <a:r>
              <a:rPr lang="en-GB" sz="1200" b="0" i="0" u="none" strike="noStrike" kern="1200" baseline="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rPr>
              <a:t>NMTOKENS A space-separated list of names</a:t>
            </a:r>
          </a:p>
          <a:p>
            <a:r>
              <a:rPr lang="en-GB" sz="1200" b="0" i="0" u="none" strike="noStrike" kern="1200" baseline="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rPr>
              <a:t>NOTATION The name of a DTD-specified notation, which describes a</a:t>
            </a:r>
          </a:p>
          <a:p>
            <a:r>
              <a:rPr lang="en-GB" sz="1200" b="0" i="0" u="none" strike="noStrike" kern="1200" baseline="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rPr>
              <a:t>non-XML data format, such as those used for image files.</a:t>
            </a:r>
          </a:p>
          <a:p>
            <a:r>
              <a:rPr lang="en-GB" sz="1200" b="0" i="0" u="none" strike="noStrike" kern="1200" baseline="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rPr>
              <a:t>(This is a rapidly obsolescing specification which will be discussed</a:t>
            </a:r>
          </a:p>
          <a:p>
            <a:r>
              <a:rPr lang="en-GB" sz="1200" b="0" i="0" u="none" strike="noStrike" kern="1200" baseline="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rPr>
              <a:t>in greater length towards the end of this section.)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7654034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098550" y="863600"/>
            <a:ext cx="4600575" cy="34512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SYSTEM would</a:t>
            </a:r>
            <a:r>
              <a:rPr lang="en-GB" baseline="0" dirty="0" smtClean="0"/>
              <a:t> be PUBLIC using a public location, but the parser would have to recognise it.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4010402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098550" y="863600"/>
            <a:ext cx="4600575" cy="3451225"/>
          </a:xfrm>
          <a:ln/>
        </p:spPr>
      </p:sp>
      <p:sp>
        <p:nvSpPr>
          <p:cNvPr id="55299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174232430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098550" y="863600"/>
            <a:ext cx="4600575" cy="3451225"/>
          </a:xfrm>
          <a:ln/>
        </p:spPr>
      </p:sp>
      <p:sp>
        <p:nvSpPr>
          <p:cNvPr id="55299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GB" smtClean="0"/>
              <a:t>This lecture we’ll be looking at some data connectivity issues.</a:t>
            </a:r>
          </a:p>
        </p:txBody>
      </p:sp>
    </p:spTree>
    <p:extLst>
      <p:ext uri="{BB962C8B-B14F-4D97-AF65-F5344CB8AC3E}">
        <p14:creationId xmlns:p14="http://schemas.microsoft.com/office/powerpoint/2010/main" val="78986115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098550" y="863600"/>
            <a:ext cx="4600575" cy="34512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716164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DBC8C8-B2AA-4877-ACAF-EC77FF4A971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28331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3A91D5-16BC-4ECB-8549-282307842A6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92438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74A1D1-4DAF-413D-A774-3B20D7182B5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21851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BDE741-46DC-42B7-9AFD-CABEF59374F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68716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83A1E5-3B9B-4AE1-99FD-0917BC4B093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62949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A5F330-7792-484B-8315-C4CB1D2BF97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96241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D11429-59BD-4851-B3DD-FD51FBEB67B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33870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9534B4-5505-47B5-B946-487A961F2E6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83062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EDACC8-AE9F-45D0-97B4-5F193EBA0D9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57563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817C8D-EE70-4516-90B9-995AD30D89C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62845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C65995-8545-400F-9D7E-CFD8A59DE4A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4066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2B69F344-FAC5-40BC-938D-431F41F2854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r" eaLnBrk="1" hangingPunct="1"/>
            <a:r>
              <a:rPr lang="en-GB" sz="2800" smtClean="0"/>
              <a:t>Programming for </a:t>
            </a:r>
            <a:br>
              <a:rPr lang="en-GB" sz="2800" smtClean="0"/>
            </a:br>
            <a:r>
              <a:rPr lang="en-GB" sz="2800" smtClean="0"/>
              <a:t>Geographical Information Analysis:</a:t>
            </a:r>
            <a:br>
              <a:rPr lang="en-GB" sz="2800" smtClean="0"/>
            </a:br>
            <a:r>
              <a:rPr lang="en-GB" sz="2800" smtClean="0"/>
              <a:t>Advanced Skills</a:t>
            </a:r>
          </a:p>
        </p:txBody>
      </p:sp>
      <p:sp>
        <p:nvSpPr>
          <p:cNvPr id="2051" name="Subtitle 2"/>
          <p:cNvSpPr>
            <a:spLocks noGrp="1"/>
          </p:cNvSpPr>
          <p:nvPr>
            <p:ph type="subTitle" idx="1"/>
          </p:nvPr>
        </p:nvSpPr>
        <p:spPr>
          <a:xfrm>
            <a:off x="2051050" y="3716338"/>
            <a:ext cx="6400800" cy="1752600"/>
          </a:xfrm>
        </p:spPr>
        <p:txBody>
          <a:bodyPr/>
          <a:lstStyle/>
          <a:p>
            <a:pPr algn="r" eaLnBrk="1" hangingPunct="1"/>
            <a:r>
              <a:rPr lang="en-GB" sz="3100" smtClean="0">
                <a:solidFill>
                  <a:srgbClr val="000000"/>
                </a:solidFill>
                <a:cs typeface="Arial" charset="0"/>
              </a:rPr>
              <a:t>Lecture 6: </a:t>
            </a:r>
            <a:r>
              <a:rPr lang="en-GB" sz="3100" dirty="0" smtClean="0">
                <a:solidFill>
                  <a:srgbClr val="000000"/>
                </a:solidFill>
                <a:cs typeface="Arial" charset="0"/>
              </a:rPr>
              <a:t>XML</a:t>
            </a:r>
          </a:p>
          <a:p>
            <a:pPr algn="r" eaLnBrk="1" hangingPunct="1"/>
            <a:r>
              <a:rPr lang="en-GB" dirty="0" smtClean="0">
                <a:solidFill>
                  <a:srgbClr val="898989"/>
                </a:solidFill>
              </a:rPr>
              <a:t>Dr Andy Evans</a:t>
            </a:r>
          </a:p>
          <a:p>
            <a:pPr algn="r" eaLnBrk="1" hangingPunct="1"/>
            <a:endParaRPr lang="en-GB" dirty="0" smtClean="0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GB" sz="4000" dirty="0" smtClean="0"/>
              <a:t>Simple example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2060848"/>
            <a:ext cx="8784976" cy="4525963"/>
          </a:xfrm>
        </p:spPr>
        <p:txBody>
          <a:bodyPr/>
          <a:lstStyle/>
          <a:p>
            <a:pPr marL="0" indent="0">
              <a:buNone/>
            </a:pPr>
            <a:r>
              <a:rPr lang="en-GB" sz="2600" dirty="0" smtClean="0"/>
              <a:t>(Slightly simpler than GML)</a:t>
            </a:r>
          </a:p>
          <a:p>
            <a:pPr marL="0" indent="0">
              <a:buNone/>
            </a:pPr>
            <a:endParaRPr lang="en-GB" sz="2600" dirty="0" smtClean="0"/>
          </a:p>
          <a:p>
            <a:pPr marL="0" indent="0">
              <a:buNone/>
            </a:pPr>
            <a:r>
              <a:rPr lang="en-GB" sz="2600" dirty="0" smtClean="0">
                <a:latin typeface="Courier New" pitchFamily="49" charset="0"/>
                <a:cs typeface="Courier New" pitchFamily="49" charset="0"/>
              </a:rPr>
              <a:t>&lt;?xml version="1.0" encoding="UTF-8"?&gt;</a:t>
            </a:r>
            <a:br>
              <a:rPr lang="en-GB" sz="2600" dirty="0" smtClean="0">
                <a:latin typeface="Courier New" pitchFamily="49" charset="0"/>
                <a:cs typeface="Courier New" pitchFamily="49" charset="0"/>
              </a:rPr>
            </a:br>
            <a:endParaRPr lang="en-GB" sz="26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GB" sz="2600" dirty="0" smtClean="0">
                <a:latin typeface="Courier New" pitchFamily="49" charset="0"/>
                <a:cs typeface="Courier New" pitchFamily="49" charset="0"/>
              </a:rPr>
              <a:t>&lt;map&gt;</a:t>
            </a:r>
            <a:br>
              <a:rPr lang="en-GB" sz="2600" dirty="0" smtClean="0">
                <a:latin typeface="Courier New" pitchFamily="49" charset="0"/>
                <a:cs typeface="Courier New" pitchFamily="49" charset="0"/>
              </a:rPr>
            </a:br>
            <a:r>
              <a:rPr lang="en-GB" sz="2600" dirty="0" smtClean="0">
                <a:latin typeface="Courier New" pitchFamily="49" charset="0"/>
                <a:cs typeface="Courier New" pitchFamily="49" charset="0"/>
              </a:rPr>
              <a:t>  &lt;polygon id="p1"&gt;</a:t>
            </a:r>
            <a:br>
              <a:rPr lang="en-GB" sz="2600" dirty="0" smtClean="0">
                <a:latin typeface="Courier New" pitchFamily="49" charset="0"/>
                <a:cs typeface="Courier New" pitchFamily="49" charset="0"/>
              </a:rPr>
            </a:br>
            <a:r>
              <a:rPr lang="en-GB" sz="2600" dirty="0" smtClean="0">
                <a:latin typeface="Courier New" pitchFamily="49" charset="0"/>
                <a:cs typeface="Courier New" pitchFamily="49" charset="0"/>
              </a:rPr>
              <a:t>    	&lt;points&gt;100,100 200,100 200,</a:t>
            </a:r>
          </a:p>
          <a:p>
            <a:pPr marL="0" indent="0">
              <a:buNone/>
            </a:pPr>
            <a:r>
              <a:rPr lang="en-GB" sz="26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GB" sz="2600" dirty="0" smtClean="0">
                <a:latin typeface="Courier New" pitchFamily="49" charset="0"/>
                <a:cs typeface="Courier New" pitchFamily="49" charset="0"/>
              </a:rPr>
              <a:t>		200 100,000 100,100&lt;/points&gt;</a:t>
            </a:r>
            <a:br>
              <a:rPr lang="en-GB" sz="2600" dirty="0" smtClean="0">
                <a:latin typeface="Courier New" pitchFamily="49" charset="0"/>
                <a:cs typeface="Courier New" pitchFamily="49" charset="0"/>
              </a:rPr>
            </a:br>
            <a:r>
              <a:rPr lang="en-GB" sz="2600" dirty="0" smtClean="0">
                <a:latin typeface="Courier New" pitchFamily="49" charset="0"/>
                <a:cs typeface="Courier New" pitchFamily="49" charset="0"/>
              </a:rPr>
              <a:t>  &lt;/polygon&gt;</a:t>
            </a:r>
            <a:br>
              <a:rPr lang="en-GB" sz="2600" dirty="0" smtClean="0">
                <a:latin typeface="Courier New" pitchFamily="49" charset="0"/>
                <a:cs typeface="Courier New" pitchFamily="49" charset="0"/>
              </a:rPr>
            </a:br>
            <a:r>
              <a:rPr lang="en-GB" sz="2600" dirty="0" smtClean="0">
                <a:latin typeface="Courier New" pitchFamily="49" charset="0"/>
                <a:cs typeface="Courier New" pitchFamily="49" charset="0"/>
              </a:rPr>
              <a:t>&lt;/map&gt;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116639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260648"/>
            <a:ext cx="8229600" cy="1143000"/>
          </a:xfrm>
        </p:spPr>
        <p:txBody>
          <a:bodyPr/>
          <a:lstStyle/>
          <a:p>
            <a:pPr algn="r"/>
            <a:r>
              <a:rPr lang="en-GB" sz="4000" dirty="0" smtClean="0"/>
              <a:t>Text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2780928"/>
            <a:ext cx="8229600" cy="3888432"/>
          </a:xfrm>
        </p:spPr>
        <p:txBody>
          <a:bodyPr/>
          <a:lstStyle/>
          <a:p>
            <a:pPr marL="0" indent="0">
              <a:spcAft>
                <a:spcPts val="1200"/>
              </a:spcAft>
              <a:buNone/>
            </a:pPr>
            <a:r>
              <a:rPr lang="en-GB" sz="2600" dirty="0" smtClean="0"/>
              <a:t>As some symbols are used, need to use &amp;amp; &amp;</a:t>
            </a:r>
            <a:r>
              <a:rPr lang="en-GB" sz="2600" dirty="0" err="1" smtClean="0"/>
              <a:t>lt</a:t>
            </a:r>
            <a:r>
              <a:rPr lang="en-GB" sz="2600" dirty="0" smtClean="0"/>
              <a:t>; &amp;</a:t>
            </a:r>
            <a:r>
              <a:rPr lang="en-GB" sz="2600" dirty="0" err="1" smtClean="0"/>
              <a:t>gt</a:t>
            </a:r>
            <a:r>
              <a:rPr lang="en-GB" sz="2600" dirty="0" smtClean="0"/>
              <a:t>; &amp;</a:t>
            </a:r>
            <a:r>
              <a:rPr lang="en-GB" sz="2600" dirty="0" err="1" smtClean="0"/>
              <a:t>quot</a:t>
            </a:r>
            <a:r>
              <a:rPr lang="en-GB" sz="2600" dirty="0" smtClean="0"/>
              <a:t>; for ampersand, &lt;, &gt;, " 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GB" sz="2600" dirty="0" smtClean="0">
                <a:latin typeface="Courier New" pitchFamily="49" charset="0"/>
                <a:cs typeface="Courier New" pitchFamily="49" charset="0"/>
              </a:rPr>
              <a:t>&lt;!– Comment --&gt;</a:t>
            </a:r>
          </a:p>
          <a:p>
            <a:pPr marL="0" indent="0">
              <a:spcAft>
                <a:spcPts val="1200"/>
              </a:spcAft>
              <a:buNone/>
            </a:pPr>
            <a:endParaRPr lang="en-GB" sz="26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GB" sz="2600" dirty="0" smtClean="0"/>
              <a:t>CDATA blocks can be used to literally present text that otherwise might seem to be </a:t>
            </a:r>
            <a:r>
              <a:rPr lang="en-GB" sz="2600" dirty="0" err="1" smtClean="0"/>
              <a:t>markup</a:t>
            </a:r>
            <a:r>
              <a:rPr lang="en-GB" sz="2600" dirty="0" smtClean="0"/>
              <a:t>:</a:t>
            </a:r>
          </a:p>
          <a:p>
            <a:pPr marL="0" indent="0">
              <a:buNone/>
            </a:pPr>
            <a:r>
              <a:rPr lang="en-GB" sz="2600" dirty="0" smtClean="0">
                <a:latin typeface="Courier New" pitchFamily="49" charset="0"/>
                <a:cs typeface="Courier New" pitchFamily="49" charset="0"/>
              </a:rPr>
              <a:t>&lt;![CDATA[text “including” &gt; this]]&gt;</a:t>
            </a:r>
            <a:endParaRPr lang="en-GB" sz="2600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70606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GB" sz="4000" dirty="0" smtClean="0"/>
              <a:t>Simple example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2060848"/>
            <a:ext cx="8784976" cy="4525963"/>
          </a:xfrm>
        </p:spPr>
        <p:txBody>
          <a:bodyPr/>
          <a:lstStyle/>
          <a:p>
            <a:pPr marL="0" indent="0">
              <a:buNone/>
            </a:pPr>
            <a:endParaRPr lang="en-GB" sz="2600" dirty="0" smtClean="0"/>
          </a:p>
          <a:p>
            <a:pPr marL="0" indent="0">
              <a:buNone/>
            </a:pPr>
            <a:endParaRPr lang="en-GB" sz="2600" dirty="0" smtClean="0"/>
          </a:p>
          <a:p>
            <a:pPr marL="0" indent="0">
              <a:buNone/>
            </a:pPr>
            <a:r>
              <a:rPr lang="en-GB" sz="2600" dirty="0" smtClean="0">
                <a:latin typeface="Courier New" pitchFamily="49" charset="0"/>
                <a:cs typeface="Courier New" pitchFamily="49" charset="0"/>
              </a:rPr>
              <a:t>&lt;?xml version="1.0" encoding="UTF-8"?&gt;</a:t>
            </a:r>
            <a:br>
              <a:rPr lang="en-GB" sz="2600" dirty="0" smtClean="0">
                <a:latin typeface="Courier New" pitchFamily="49" charset="0"/>
                <a:cs typeface="Courier New" pitchFamily="49" charset="0"/>
              </a:rPr>
            </a:br>
            <a:endParaRPr lang="en-GB" sz="26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GB" sz="2600" dirty="0" smtClean="0">
                <a:latin typeface="Courier New" pitchFamily="49" charset="0"/>
                <a:cs typeface="Courier New" pitchFamily="49" charset="0"/>
              </a:rPr>
              <a:t>&lt;map&gt;</a:t>
            </a:r>
            <a:br>
              <a:rPr lang="en-GB" sz="2600" dirty="0" smtClean="0">
                <a:latin typeface="Courier New" pitchFamily="49" charset="0"/>
                <a:cs typeface="Courier New" pitchFamily="49" charset="0"/>
              </a:rPr>
            </a:br>
            <a:r>
              <a:rPr lang="en-GB" sz="2600" dirty="0" smtClean="0">
                <a:latin typeface="Courier New" pitchFamily="49" charset="0"/>
                <a:cs typeface="Courier New" pitchFamily="49" charset="0"/>
              </a:rPr>
              <a:t>  &lt;polygon id="p1"&gt;</a:t>
            </a:r>
            <a:br>
              <a:rPr lang="en-GB" sz="2600" dirty="0" smtClean="0">
                <a:latin typeface="Courier New" pitchFamily="49" charset="0"/>
                <a:cs typeface="Courier New" pitchFamily="49" charset="0"/>
              </a:rPr>
            </a:br>
            <a:r>
              <a:rPr lang="en-GB" sz="2600" dirty="0" smtClean="0">
                <a:latin typeface="Courier New" pitchFamily="49" charset="0"/>
                <a:cs typeface="Courier New" pitchFamily="49" charset="0"/>
              </a:rPr>
              <a:t>    &lt;points&gt;100,100 200,100 200,</a:t>
            </a:r>
          </a:p>
          <a:p>
            <a:pPr marL="0" indent="0">
              <a:buNone/>
            </a:pPr>
            <a:r>
              <a:rPr lang="en-GB" sz="26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GB" sz="2600" dirty="0" smtClean="0">
                <a:latin typeface="Courier New" pitchFamily="49" charset="0"/>
                <a:cs typeface="Courier New" pitchFamily="49" charset="0"/>
              </a:rPr>
              <a:t>		200 100,000 100,100&lt;/points&gt;</a:t>
            </a:r>
            <a:br>
              <a:rPr lang="en-GB" sz="2600" dirty="0" smtClean="0">
                <a:latin typeface="Courier New" pitchFamily="49" charset="0"/>
                <a:cs typeface="Courier New" pitchFamily="49" charset="0"/>
              </a:rPr>
            </a:br>
            <a:r>
              <a:rPr lang="en-GB" sz="2600" dirty="0" smtClean="0">
                <a:latin typeface="Courier New" pitchFamily="49" charset="0"/>
                <a:cs typeface="Courier New" pitchFamily="49" charset="0"/>
              </a:rPr>
              <a:t>  &lt;/polygon&gt;</a:t>
            </a:r>
            <a:br>
              <a:rPr lang="en-GB" sz="2600" dirty="0" smtClean="0">
                <a:latin typeface="Courier New" pitchFamily="49" charset="0"/>
                <a:cs typeface="Courier New" pitchFamily="49" charset="0"/>
              </a:rPr>
            </a:br>
            <a:r>
              <a:rPr lang="en-GB" sz="2600" dirty="0" smtClean="0">
                <a:latin typeface="Courier New" pitchFamily="49" charset="0"/>
                <a:cs typeface="Courier New" pitchFamily="49" charset="0"/>
              </a:rPr>
              <a:t>&lt;/map&gt;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4283968" y="1453833"/>
            <a:ext cx="4608512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6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Prolog</a:t>
            </a:r>
            <a:r>
              <a:rPr lang="en-GB" sz="2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: XML declaration</a:t>
            </a:r>
          </a:p>
          <a:p>
            <a:r>
              <a:rPr lang="en-GB" sz="2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(version) and text character set</a:t>
            </a:r>
            <a:endParaRPr lang="en-GB" sz="26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" name="Freeform 4"/>
          <p:cNvSpPr/>
          <p:nvPr/>
        </p:nvSpPr>
        <p:spPr>
          <a:xfrm>
            <a:off x="5296619" y="2346385"/>
            <a:ext cx="667885" cy="707366"/>
          </a:xfrm>
          <a:custGeom>
            <a:avLst/>
            <a:gdLst>
              <a:gd name="connsiteX0" fmla="*/ 621102 w 667885"/>
              <a:gd name="connsiteY0" fmla="*/ 0 h 707366"/>
              <a:gd name="connsiteX1" fmla="*/ 603849 w 667885"/>
              <a:gd name="connsiteY1" fmla="*/ 414068 h 707366"/>
              <a:gd name="connsiteX2" fmla="*/ 0 w 667885"/>
              <a:gd name="connsiteY2" fmla="*/ 707366 h 7073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67885" h="707366">
                <a:moveTo>
                  <a:pt x="621102" y="0"/>
                </a:moveTo>
                <a:cubicBezTo>
                  <a:pt x="664234" y="148087"/>
                  <a:pt x="707366" y="296174"/>
                  <a:pt x="603849" y="414068"/>
                </a:cubicBezTo>
                <a:cubicBezTo>
                  <a:pt x="500332" y="531962"/>
                  <a:pt x="250166" y="619664"/>
                  <a:pt x="0" y="707366"/>
                </a:cubicBezTo>
              </a:path>
            </a:pathLst>
          </a:custGeom>
          <a:noFill/>
          <a:ln>
            <a:tailEnd type="arrow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6372200" y="3984245"/>
            <a:ext cx="27718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Tag name-value attributes</a:t>
            </a:r>
            <a:endParaRPr lang="en-GB" sz="26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3381555" y="3723883"/>
            <a:ext cx="2967487" cy="686172"/>
          </a:xfrm>
          <a:custGeom>
            <a:avLst/>
            <a:gdLst>
              <a:gd name="connsiteX0" fmla="*/ 2967487 w 2967487"/>
              <a:gd name="connsiteY0" fmla="*/ 503060 h 686172"/>
              <a:gd name="connsiteX1" fmla="*/ 1828800 w 2967487"/>
              <a:gd name="connsiteY1" fmla="*/ 658336 h 686172"/>
              <a:gd name="connsiteX2" fmla="*/ 1086928 w 2967487"/>
              <a:gd name="connsiteY2" fmla="*/ 2728 h 686172"/>
              <a:gd name="connsiteX3" fmla="*/ 0 w 2967487"/>
              <a:gd name="connsiteY3" fmla="*/ 468555 h 6861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67487" h="686172">
                <a:moveTo>
                  <a:pt x="2967487" y="503060"/>
                </a:moveTo>
                <a:cubicBezTo>
                  <a:pt x="2554856" y="622392"/>
                  <a:pt x="2142226" y="741725"/>
                  <a:pt x="1828800" y="658336"/>
                </a:cubicBezTo>
                <a:cubicBezTo>
                  <a:pt x="1515373" y="574947"/>
                  <a:pt x="1391728" y="34358"/>
                  <a:pt x="1086928" y="2728"/>
                </a:cubicBezTo>
                <a:cubicBezTo>
                  <a:pt x="782128" y="-28902"/>
                  <a:pt x="391064" y="219826"/>
                  <a:pt x="0" y="468555"/>
                </a:cubicBezTo>
              </a:path>
            </a:pathLst>
          </a:custGeom>
          <a:noFill/>
          <a:ln>
            <a:tailEnd type="arrow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48352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GB" sz="4000" dirty="0" smtClean="0"/>
              <a:t>Well </a:t>
            </a:r>
            <a:r>
              <a:rPr lang="en-GB" sz="4000" dirty="0" err="1" smtClean="0"/>
              <a:t>Formedness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2420888"/>
            <a:ext cx="8229600" cy="4165923"/>
          </a:xfrm>
        </p:spPr>
        <p:txBody>
          <a:bodyPr/>
          <a:lstStyle/>
          <a:p>
            <a:pPr marL="0" indent="0">
              <a:spcAft>
                <a:spcPts val="1200"/>
              </a:spcAft>
              <a:buNone/>
            </a:pPr>
            <a:r>
              <a:rPr lang="en-GB" sz="2600" dirty="0" smtClean="0"/>
              <a:t>XML checked for </a:t>
            </a:r>
            <a:r>
              <a:rPr lang="en-GB" sz="26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well-</a:t>
            </a:r>
            <a:r>
              <a:rPr lang="en-GB" sz="2600" i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formedness</a:t>
            </a:r>
            <a:r>
              <a:rPr lang="en-GB" sz="2600" dirty="0" smtClean="0"/>
              <a:t>.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GB" sz="2600" dirty="0" smtClean="0"/>
              <a:t>Most tags have to be closed – you can’t be as sloppy as with HTML.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GB" sz="2600" dirty="0" smtClean="0"/>
              <a:t>“Empty” tags not enclosing look like this: </a:t>
            </a:r>
            <a:r>
              <a:rPr lang="en-GB" sz="2600" dirty="0" smtClean="0">
                <a:latin typeface="Courier New" pitchFamily="49" charset="0"/>
                <a:cs typeface="Courier New" pitchFamily="49" charset="0"/>
              </a:rPr>
              <a:t>&lt;TAG /&gt; </a:t>
            </a:r>
            <a:r>
              <a:rPr lang="en-GB" sz="2600" dirty="0" smtClean="0"/>
              <a:t>or </a:t>
            </a:r>
            <a:r>
              <a:rPr lang="en-GB" sz="2600" dirty="0" smtClean="0">
                <a:latin typeface="Courier New" pitchFamily="49" charset="0"/>
                <a:cs typeface="Courier New" pitchFamily="49" charset="0"/>
              </a:rPr>
              <a:t>&lt;TAG/&gt;</a:t>
            </a:r>
            <a:r>
              <a:rPr lang="en-GB" sz="2600" dirty="0" smtClean="0">
                <a:cs typeface="Courier New" pitchFamily="49" charset="0"/>
              </a:rPr>
              <a:t>.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GB" sz="2600" dirty="0" smtClean="0"/>
              <a:t>Case-sensitive.</a:t>
            </a:r>
          </a:p>
        </p:txBody>
      </p:sp>
    </p:spTree>
    <p:extLst>
      <p:ext uri="{BB962C8B-B14F-4D97-AF65-F5344CB8AC3E}">
        <p14:creationId xmlns:p14="http://schemas.microsoft.com/office/powerpoint/2010/main" val="392527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7451" y="188640"/>
            <a:ext cx="8017037" cy="1143000"/>
          </a:xfrm>
        </p:spPr>
        <p:txBody>
          <a:bodyPr/>
          <a:lstStyle/>
          <a:p>
            <a:pPr algn="r"/>
            <a:r>
              <a:rPr lang="en-GB" sz="4000" dirty="0" smtClean="0"/>
              <a:t>Document Object Model (DOM)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700808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GB" sz="2600" dirty="0" smtClean="0"/>
              <a:t>One advantage of forcing good structure is we can </a:t>
            </a:r>
            <a:r>
              <a:rPr lang="en-GB" sz="2600" dirty="0"/>
              <a:t>t</a:t>
            </a:r>
            <a:r>
              <a:rPr lang="en-GB" sz="2600" dirty="0" smtClean="0"/>
              <a:t>reat the XML as a tree of data.</a:t>
            </a:r>
          </a:p>
          <a:p>
            <a:pPr marL="0" indent="0">
              <a:buNone/>
            </a:pPr>
            <a:r>
              <a:rPr lang="en-GB" sz="2600" dirty="0" smtClean="0"/>
              <a:t>Each element is a child of some parent.</a:t>
            </a:r>
          </a:p>
          <a:p>
            <a:pPr marL="0" indent="0">
              <a:buNone/>
            </a:pPr>
            <a:r>
              <a:rPr lang="en-GB" sz="2600" dirty="0" smtClean="0"/>
              <a:t>Document has a root.</a:t>
            </a:r>
            <a:endParaRPr lang="en-GB" sz="2600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756429769"/>
              </p:ext>
            </p:extLst>
          </p:nvPr>
        </p:nvGraphicFramePr>
        <p:xfrm>
          <a:off x="2843808" y="2420888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577950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188640"/>
            <a:ext cx="8229600" cy="1143000"/>
          </a:xfrm>
        </p:spPr>
        <p:txBody>
          <a:bodyPr/>
          <a:lstStyle/>
          <a:p>
            <a:pPr algn="r"/>
            <a:r>
              <a:rPr lang="en-GB" sz="4000" dirty="0" smtClean="0"/>
              <a:t>Schema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2132856"/>
            <a:ext cx="8928992" cy="4725144"/>
          </a:xfrm>
        </p:spPr>
        <p:txBody>
          <a:bodyPr/>
          <a:lstStyle/>
          <a:p>
            <a:pPr marL="0" indent="0">
              <a:buNone/>
            </a:pPr>
            <a:r>
              <a:rPr lang="en-GB" sz="2600" dirty="0" smtClean="0"/>
              <a:t>As well as checking for well-</a:t>
            </a:r>
            <a:r>
              <a:rPr lang="en-GB" sz="2600" dirty="0" err="1" smtClean="0"/>
              <a:t>formedness</a:t>
            </a:r>
            <a:r>
              <a:rPr lang="en-GB" sz="2600" dirty="0" smtClean="0"/>
              <a:t> we can check whether a document is </a:t>
            </a:r>
            <a:r>
              <a:rPr lang="en-GB" sz="26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valid</a:t>
            </a:r>
            <a:r>
              <a:rPr lang="en-GB" sz="2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GB" sz="2600" dirty="0" smtClean="0"/>
              <a:t>against a </a:t>
            </a:r>
            <a:r>
              <a:rPr lang="en-GB" sz="26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schema</a:t>
            </a:r>
            <a:r>
              <a:rPr lang="en-GB" sz="2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GB" sz="2600" dirty="0" smtClean="0"/>
              <a:t>: definition of the specific XML type.</a:t>
            </a:r>
          </a:p>
          <a:p>
            <a:pPr marL="0" indent="0">
              <a:buNone/>
            </a:pPr>
            <a:endParaRPr lang="en-GB" sz="2600" dirty="0"/>
          </a:p>
          <a:p>
            <a:pPr marL="0" indent="0">
              <a:buNone/>
            </a:pPr>
            <a:r>
              <a:rPr lang="en-GB" sz="2600" dirty="0" smtClean="0"/>
              <a:t>There are two popular schema types in XML: </a:t>
            </a:r>
          </a:p>
          <a:p>
            <a:pPr marL="0" indent="0">
              <a:buNone/>
            </a:pPr>
            <a:r>
              <a:rPr lang="en-GB" sz="2600" dirty="0"/>
              <a:t>	</a:t>
            </a:r>
            <a:r>
              <a:rPr lang="en-GB" sz="2600" dirty="0" smtClean="0"/>
              <a:t>(older) </a:t>
            </a:r>
            <a:r>
              <a:rPr lang="en-GB" sz="2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DTD</a:t>
            </a:r>
            <a:r>
              <a:rPr lang="en-GB" sz="2600" dirty="0" smtClean="0"/>
              <a:t> (Document Type Definition)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GB" sz="2600" dirty="0"/>
              <a:t>	</a:t>
            </a:r>
            <a:r>
              <a:rPr lang="en-GB" sz="2600" dirty="0" smtClean="0"/>
              <a:t>(newer) </a:t>
            </a:r>
            <a:r>
              <a:rPr lang="en-GB" sz="2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XSD</a:t>
            </a:r>
            <a:r>
              <a:rPr lang="en-GB" sz="2600" dirty="0" smtClean="0"/>
              <a:t> (XML Schema Definition)</a:t>
            </a:r>
          </a:p>
          <a:p>
            <a:pPr marL="0" indent="0">
              <a:buNone/>
            </a:pPr>
            <a:r>
              <a:rPr lang="en-GB" sz="2600" dirty="0" smtClean="0"/>
              <a:t>XSD more complex, but in XML itself – only need one parser.</a:t>
            </a:r>
            <a:endParaRPr lang="en-GB" sz="2600" dirty="0"/>
          </a:p>
          <a:p>
            <a:pPr marL="0" indent="0">
              <a:buNone/>
            </a:pPr>
            <a:r>
              <a:rPr lang="en-GB" sz="2600" dirty="0" smtClean="0"/>
              <a:t>In a separate text file, linked by a URI (URL or relative file location).</a:t>
            </a:r>
            <a:endParaRPr lang="en-GB" sz="2600" dirty="0"/>
          </a:p>
        </p:txBody>
      </p:sp>
    </p:spTree>
    <p:extLst>
      <p:ext uri="{BB962C8B-B14F-4D97-AF65-F5344CB8AC3E}">
        <p14:creationId xmlns:p14="http://schemas.microsoft.com/office/powerpoint/2010/main" val="1468513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188640"/>
            <a:ext cx="8229600" cy="1143000"/>
          </a:xfrm>
        </p:spPr>
        <p:txBody>
          <a:bodyPr/>
          <a:lstStyle/>
          <a:p>
            <a:pPr algn="r"/>
            <a:r>
              <a:rPr lang="en-GB" sz="4000" dirty="0" smtClean="0"/>
              <a:t>DTD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340768"/>
            <a:ext cx="8229600" cy="5174035"/>
          </a:xfrm>
        </p:spPr>
        <p:txBody>
          <a:bodyPr/>
          <a:lstStyle/>
          <a:p>
            <a:pPr marL="0" indent="0">
              <a:buNone/>
            </a:pPr>
            <a:r>
              <a:rPr lang="en-GB" sz="2600" dirty="0" smtClean="0"/>
              <a:t>DTD for the example:</a:t>
            </a:r>
          </a:p>
          <a:p>
            <a:pPr marL="0" indent="0">
              <a:buNone/>
            </a:pPr>
            <a:r>
              <a:rPr lang="en-GB" sz="2600" dirty="0" smtClean="0">
                <a:latin typeface="Courier New" pitchFamily="49" charset="0"/>
                <a:cs typeface="Courier New" pitchFamily="49" charset="0"/>
              </a:rPr>
              <a:t>&lt;!ELEMENT map (polygon)*&gt;</a:t>
            </a:r>
            <a:br>
              <a:rPr lang="en-GB" sz="2600" dirty="0" smtClean="0">
                <a:latin typeface="Courier New" pitchFamily="49" charset="0"/>
                <a:cs typeface="Courier New" pitchFamily="49" charset="0"/>
              </a:rPr>
            </a:br>
            <a:r>
              <a:rPr lang="en-GB" sz="2600" dirty="0" smtClean="0">
                <a:latin typeface="Courier New" pitchFamily="49" charset="0"/>
                <a:cs typeface="Courier New" pitchFamily="49" charset="0"/>
              </a:rPr>
              <a:t>&lt;!ELEMENT polygon (points)&gt;</a:t>
            </a:r>
            <a:br>
              <a:rPr lang="en-GB" sz="2600" dirty="0" smtClean="0">
                <a:latin typeface="Courier New" pitchFamily="49" charset="0"/>
                <a:cs typeface="Courier New" pitchFamily="49" charset="0"/>
              </a:rPr>
            </a:br>
            <a:r>
              <a:rPr lang="en-GB" sz="2600" dirty="0" smtClean="0">
                <a:latin typeface="Courier New" pitchFamily="49" charset="0"/>
                <a:cs typeface="Courier New" pitchFamily="49" charset="0"/>
              </a:rPr>
              <a:t>&lt;!ATTLIST polygon id </a:t>
            </a:r>
            <a:r>
              <a:rPr lang="en-GB" sz="2600" dirty="0" err="1" smtClean="0">
                <a:latin typeface="Courier New" pitchFamily="49" charset="0"/>
                <a:cs typeface="Courier New" pitchFamily="49" charset="0"/>
              </a:rPr>
              <a:t>ID</a:t>
            </a:r>
            <a:r>
              <a:rPr lang="en-GB" sz="2600" dirty="0" smtClean="0">
                <a:latin typeface="Courier New" pitchFamily="49" charset="0"/>
                <a:cs typeface="Courier New" pitchFamily="49" charset="0"/>
              </a:rPr>
              <a:t> #IMPLIED&gt;</a:t>
            </a:r>
            <a:br>
              <a:rPr lang="en-GB" sz="2600" dirty="0" smtClean="0">
                <a:latin typeface="Courier New" pitchFamily="49" charset="0"/>
                <a:cs typeface="Courier New" pitchFamily="49" charset="0"/>
              </a:rPr>
            </a:br>
            <a:r>
              <a:rPr lang="en-GB" sz="2600" dirty="0" smtClean="0">
                <a:latin typeface="Courier New" pitchFamily="49" charset="0"/>
                <a:cs typeface="Courier New" pitchFamily="49" charset="0"/>
              </a:rPr>
              <a:t>&lt;!ELEMENT points (#PCDATA)&gt;</a:t>
            </a:r>
          </a:p>
          <a:p>
            <a:pPr marL="0" indent="0">
              <a:buNone/>
            </a:pPr>
            <a:endParaRPr lang="en-GB" sz="2600" dirty="0" smtClean="0"/>
          </a:p>
          <a:p>
            <a:pPr marL="0" indent="0">
              <a:buNone/>
            </a:pPr>
            <a:r>
              <a:rPr lang="en-GB" sz="2600" dirty="0" smtClean="0"/>
              <a:t>"</a:t>
            </a:r>
            <a:r>
              <a:rPr lang="en-GB" sz="2600" dirty="0" err="1" smtClean="0"/>
              <a:t>map"s</a:t>
            </a:r>
            <a:r>
              <a:rPr lang="en-GB" sz="2600" dirty="0" smtClean="0"/>
              <a:t> may contain zero or more "</a:t>
            </a:r>
            <a:r>
              <a:rPr lang="en-GB" sz="2600" dirty="0" err="1" smtClean="0"/>
              <a:t>polygon"s</a:t>
            </a:r>
            <a:r>
              <a:rPr lang="en-GB" sz="2600" dirty="0" smtClean="0"/>
              <a:t>; </a:t>
            </a:r>
          </a:p>
          <a:p>
            <a:pPr marL="0" indent="0">
              <a:buNone/>
            </a:pPr>
            <a:r>
              <a:rPr lang="en-GB" sz="2600" dirty="0" smtClean="0"/>
              <a:t>"</a:t>
            </a:r>
            <a:r>
              <a:rPr lang="en-GB" sz="2600" dirty="0" err="1" smtClean="0"/>
              <a:t>polygon"s</a:t>
            </a:r>
            <a:r>
              <a:rPr lang="en-GB" sz="2600" dirty="0" smtClean="0"/>
              <a:t> must have one set of "points", and can also have an "attribute" "id". </a:t>
            </a:r>
          </a:p>
          <a:p>
            <a:pPr marL="0" indent="0">
              <a:buNone/>
            </a:pPr>
            <a:r>
              <a:rPr lang="en-GB" sz="2600" dirty="0" smtClean="0"/>
              <a:t>Points must be in text form.</a:t>
            </a:r>
          </a:p>
          <a:p>
            <a:pPr marL="0" indent="0">
              <a:buNone/>
            </a:pPr>
            <a:r>
              <a:rPr lang="en-GB" sz="2600" dirty="0" smtClean="0"/>
              <a:t>For dealing with whitespace, see XML Specification.</a:t>
            </a:r>
            <a:endParaRPr lang="en-GB" sz="2600" dirty="0"/>
          </a:p>
        </p:txBody>
      </p:sp>
    </p:spTree>
    <p:extLst>
      <p:ext uri="{BB962C8B-B14F-4D97-AF65-F5344CB8AC3E}">
        <p14:creationId xmlns:p14="http://schemas.microsoft.com/office/powerpoint/2010/main" val="234463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260648"/>
            <a:ext cx="8229600" cy="1143000"/>
          </a:xfrm>
        </p:spPr>
        <p:txBody>
          <a:bodyPr/>
          <a:lstStyle/>
          <a:p>
            <a:pPr algn="r"/>
            <a:r>
              <a:rPr lang="en-GB" sz="4000" dirty="0" smtClean="0"/>
              <a:t>Linking to DTD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916832"/>
            <a:ext cx="8424936" cy="4752528"/>
          </a:xfrm>
        </p:spPr>
        <p:txBody>
          <a:bodyPr/>
          <a:lstStyle/>
          <a:p>
            <a:pPr marL="0" indent="0">
              <a:buNone/>
            </a:pPr>
            <a:r>
              <a:rPr lang="en-GB" sz="2600" dirty="0" smtClean="0">
                <a:latin typeface="Courier New" pitchFamily="49" charset="0"/>
                <a:cs typeface="Courier New" pitchFamily="49" charset="0"/>
              </a:rPr>
              <a:t>&lt;?xml version="1.0" encoding="UTF-8"?&gt;</a:t>
            </a:r>
          </a:p>
          <a:p>
            <a:pPr marL="0" indent="0">
              <a:buNone/>
            </a:pPr>
            <a:r>
              <a:rPr lang="en-GB" sz="26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&lt;!DOCTYPE map SYSTEM "map1.dtd"&gt;</a:t>
            </a:r>
          </a:p>
          <a:p>
            <a:pPr marL="0" indent="0">
              <a:buNone/>
            </a:pPr>
            <a:r>
              <a:rPr lang="en-GB" sz="2600" dirty="0" smtClean="0">
                <a:latin typeface="Courier New" pitchFamily="49" charset="0"/>
                <a:cs typeface="Courier New" pitchFamily="49" charset="0"/>
              </a:rPr>
              <a:t>&lt;map&gt;</a:t>
            </a:r>
          </a:p>
          <a:p>
            <a:pPr marL="0" indent="0">
              <a:buNone/>
            </a:pPr>
            <a:r>
              <a:rPr lang="en-GB" sz="2600" dirty="0" smtClean="0">
                <a:latin typeface="Courier New" pitchFamily="49" charset="0"/>
                <a:cs typeface="Courier New" pitchFamily="49" charset="0"/>
              </a:rPr>
              <a:t>&lt;polygon id="p1"&gt;</a:t>
            </a:r>
          </a:p>
          <a:p>
            <a:pPr marL="0" indent="0">
              <a:buNone/>
            </a:pPr>
            <a:r>
              <a:rPr lang="en-GB" sz="2600" dirty="0" smtClean="0">
                <a:latin typeface="Courier New" pitchFamily="49" charset="0"/>
                <a:cs typeface="Courier New" pitchFamily="49" charset="0"/>
              </a:rPr>
              <a:t>     &lt;points&gt;100,100 200,100 200,</a:t>
            </a:r>
          </a:p>
          <a:p>
            <a:pPr marL="0" indent="0">
              <a:buNone/>
            </a:pPr>
            <a:r>
              <a:rPr lang="en-GB" sz="26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GB" sz="2600" dirty="0" smtClean="0">
                <a:latin typeface="Courier New" pitchFamily="49" charset="0"/>
                <a:cs typeface="Courier New" pitchFamily="49" charset="0"/>
              </a:rPr>
              <a:t>	200 100,000 100,100&lt;/points&gt;</a:t>
            </a:r>
          </a:p>
          <a:p>
            <a:pPr marL="0" indent="0">
              <a:buNone/>
            </a:pPr>
            <a:r>
              <a:rPr lang="en-GB" sz="2600" dirty="0" smtClean="0">
                <a:latin typeface="Courier New" pitchFamily="49" charset="0"/>
                <a:cs typeface="Courier New" pitchFamily="49" charset="0"/>
              </a:rPr>
              <a:t>&lt;/polygon&gt;</a:t>
            </a:r>
          </a:p>
          <a:p>
            <a:pPr marL="0" indent="0">
              <a:buNone/>
            </a:pPr>
            <a:r>
              <a:rPr lang="en-GB" sz="2600" dirty="0" smtClean="0">
                <a:latin typeface="Courier New" pitchFamily="49" charset="0"/>
                <a:cs typeface="Courier New" pitchFamily="49" charset="0"/>
              </a:rPr>
              <a:t>&lt;/map&gt;</a:t>
            </a:r>
          </a:p>
          <a:p>
            <a:pPr marL="0" indent="0">
              <a:buNone/>
            </a:pPr>
            <a:r>
              <a:rPr lang="en-GB" sz="2600" dirty="0" smtClean="0">
                <a:cs typeface="Courier New" pitchFamily="49" charset="0"/>
              </a:rPr>
              <a:t>Put XML and DTD files in a directory and open the XML in a web browser, and the browser will check the XML.</a:t>
            </a:r>
            <a:endParaRPr lang="en-GB" sz="2600" dirty="0">
              <a:cs typeface="Courier New" pitchFamily="49" charset="0"/>
            </a:endParaRPr>
          </a:p>
        </p:txBody>
      </p:sp>
      <p:sp>
        <p:nvSpPr>
          <p:cNvPr id="4" name="Freeform 3"/>
          <p:cNvSpPr/>
          <p:nvPr/>
        </p:nvSpPr>
        <p:spPr>
          <a:xfrm>
            <a:off x="2363638" y="1138687"/>
            <a:ext cx="822015" cy="1311215"/>
          </a:xfrm>
          <a:custGeom>
            <a:avLst/>
            <a:gdLst>
              <a:gd name="connsiteX0" fmla="*/ 396815 w 822015"/>
              <a:gd name="connsiteY0" fmla="*/ 1311215 h 1311215"/>
              <a:gd name="connsiteX1" fmla="*/ 810883 w 822015"/>
              <a:gd name="connsiteY1" fmla="*/ 569343 h 1311215"/>
              <a:gd name="connsiteX2" fmla="*/ 0 w 822015"/>
              <a:gd name="connsiteY2" fmla="*/ 0 h 13112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22015" h="1311215">
                <a:moveTo>
                  <a:pt x="396815" y="1311215"/>
                </a:moveTo>
                <a:cubicBezTo>
                  <a:pt x="636917" y="1049547"/>
                  <a:pt x="877019" y="787879"/>
                  <a:pt x="810883" y="569343"/>
                </a:cubicBezTo>
                <a:cubicBezTo>
                  <a:pt x="744747" y="350807"/>
                  <a:pt x="372373" y="175403"/>
                  <a:pt x="0" y="0"/>
                </a:cubicBezTo>
              </a:path>
            </a:pathLst>
          </a:custGeom>
          <a:noFill/>
          <a:ln>
            <a:headEnd type="arrow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1168754" y="677022"/>
            <a:ext cx="20168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/>
              <a:t>Root element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34337428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188640"/>
            <a:ext cx="8229600" cy="1143000"/>
          </a:xfrm>
        </p:spPr>
        <p:txBody>
          <a:bodyPr/>
          <a:lstStyle/>
          <a:p>
            <a:pPr algn="r"/>
            <a:r>
              <a:rPr lang="en-GB" sz="4000" dirty="0" smtClean="0"/>
              <a:t>XSD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764704"/>
            <a:ext cx="8784976" cy="5894115"/>
          </a:xfrm>
        </p:spPr>
        <p:txBody>
          <a:bodyPr/>
          <a:lstStyle/>
          <a:p>
            <a:pPr marL="0" indent="0">
              <a:buNone/>
            </a:pPr>
            <a:r>
              <a:rPr lang="en-GB" sz="2000" dirty="0" smtClean="0"/>
              <a:t>&lt;</a:t>
            </a:r>
            <a:r>
              <a:rPr lang="en-GB" sz="2000" dirty="0" err="1" smtClean="0"/>
              <a:t>xsi:schema</a:t>
            </a:r>
            <a:r>
              <a:rPr lang="en-GB" sz="2000" dirty="0" smtClean="0"/>
              <a:t> </a:t>
            </a:r>
            <a:r>
              <a:rPr lang="en-GB" sz="2000" dirty="0" err="1" smtClean="0"/>
              <a:t>xmlns:xsi</a:t>
            </a:r>
            <a:r>
              <a:rPr lang="en-GB" sz="2000" dirty="0" smtClean="0"/>
              <a:t>="http://www.w3.org/2001/XMLSchema"</a:t>
            </a:r>
            <a:br>
              <a:rPr lang="en-GB" sz="2000" dirty="0" smtClean="0"/>
            </a:br>
            <a:r>
              <a:rPr lang="en-GB" sz="2000" dirty="0" smtClean="0"/>
              <a:t>   </a:t>
            </a:r>
            <a:r>
              <a:rPr lang="en-GB" sz="2000" dirty="0" err="1" smtClean="0"/>
              <a:t>targetNamespace</a:t>
            </a:r>
            <a:r>
              <a:rPr lang="en-GB" sz="2000" dirty="0" smtClean="0"/>
              <a:t>="http://www.geog.leeds.ac.uk"</a:t>
            </a:r>
            <a:br>
              <a:rPr lang="en-GB" sz="2000" dirty="0" smtClean="0"/>
            </a:br>
            <a:r>
              <a:rPr lang="en-GB" sz="2000" dirty="0" smtClean="0"/>
              <a:t>   </a:t>
            </a:r>
            <a:r>
              <a:rPr lang="en-GB" sz="2000" dirty="0" err="1" smtClean="0"/>
              <a:t>xmlns</a:t>
            </a:r>
            <a:r>
              <a:rPr lang="en-GB" sz="2000" dirty="0" smtClean="0"/>
              <a:t>="http://www.geog.leeds.ac.uk"</a:t>
            </a:r>
            <a:br>
              <a:rPr lang="en-GB" sz="2000" dirty="0" smtClean="0"/>
            </a:br>
            <a:r>
              <a:rPr lang="en-GB" sz="2000" dirty="0" smtClean="0"/>
              <a:t>   </a:t>
            </a:r>
            <a:r>
              <a:rPr lang="en-GB" sz="2000" dirty="0" err="1" smtClean="0"/>
              <a:t>elementFormDefault</a:t>
            </a:r>
            <a:r>
              <a:rPr lang="en-GB" sz="2000" dirty="0" smtClean="0"/>
              <a:t>="qualified"&gt;</a:t>
            </a:r>
            <a:br>
              <a:rPr lang="en-GB" sz="2000" dirty="0" smtClean="0"/>
            </a:br>
            <a:r>
              <a:rPr lang="en-GB" sz="2000" dirty="0" smtClean="0">
                <a:solidFill>
                  <a:schemeClr val="accent6">
                    <a:lumMod val="75000"/>
                  </a:schemeClr>
                </a:solidFill>
              </a:rPr>
              <a:t>&lt;</a:t>
            </a:r>
            <a:r>
              <a:rPr lang="en-GB" sz="2000" dirty="0" err="1" smtClean="0">
                <a:solidFill>
                  <a:schemeClr val="accent6">
                    <a:lumMod val="75000"/>
                  </a:schemeClr>
                </a:solidFill>
              </a:rPr>
              <a:t>xsi:element</a:t>
            </a:r>
            <a:r>
              <a:rPr lang="en-GB" sz="2000" dirty="0" smtClean="0">
                <a:solidFill>
                  <a:schemeClr val="accent6">
                    <a:lumMod val="75000"/>
                  </a:schemeClr>
                </a:solidFill>
              </a:rPr>
              <a:t> name="map"&gt;</a:t>
            </a:r>
            <a:br>
              <a:rPr lang="en-GB" sz="2000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en-GB" sz="2000" dirty="0" smtClean="0">
                <a:solidFill>
                  <a:schemeClr val="accent6">
                    <a:lumMod val="75000"/>
                  </a:schemeClr>
                </a:solidFill>
              </a:rPr>
              <a:t>      &lt;</a:t>
            </a:r>
            <a:r>
              <a:rPr lang="en-GB" sz="2000" dirty="0" err="1" smtClean="0">
                <a:solidFill>
                  <a:schemeClr val="accent6">
                    <a:lumMod val="75000"/>
                  </a:schemeClr>
                </a:solidFill>
              </a:rPr>
              <a:t>xsi:complexType</a:t>
            </a:r>
            <a:r>
              <a:rPr lang="en-GB" sz="2000" dirty="0" smtClean="0">
                <a:solidFill>
                  <a:schemeClr val="accent6">
                    <a:lumMod val="75000"/>
                  </a:schemeClr>
                </a:solidFill>
              </a:rPr>
              <a:t>&gt;</a:t>
            </a:r>
            <a:br>
              <a:rPr lang="en-GB" sz="2000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en-GB" sz="2000" dirty="0" smtClean="0">
                <a:solidFill>
                  <a:schemeClr val="accent6">
                    <a:lumMod val="75000"/>
                  </a:schemeClr>
                </a:solidFill>
              </a:rPr>
              <a:t>           &lt;</a:t>
            </a:r>
            <a:r>
              <a:rPr lang="en-GB" sz="2000" dirty="0" err="1" smtClean="0">
                <a:solidFill>
                  <a:schemeClr val="accent6">
                    <a:lumMod val="75000"/>
                  </a:schemeClr>
                </a:solidFill>
              </a:rPr>
              <a:t>xsi:sequence</a:t>
            </a:r>
            <a:r>
              <a:rPr lang="en-GB" sz="2000" dirty="0" smtClean="0">
                <a:solidFill>
                  <a:schemeClr val="accent6">
                    <a:lumMod val="75000"/>
                  </a:schemeClr>
                </a:solidFill>
              </a:rPr>
              <a:t>&gt;</a:t>
            </a:r>
            <a:br>
              <a:rPr lang="en-GB" sz="2000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en-GB" sz="2000" dirty="0" smtClean="0"/>
              <a:t>      	</a:t>
            </a:r>
            <a:r>
              <a:rPr lang="en-GB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 &lt;</a:t>
            </a:r>
            <a:r>
              <a:rPr lang="en-GB" sz="20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xsi:element</a:t>
            </a:r>
            <a:r>
              <a:rPr lang="en-GB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name="polygon" </a:t>
            </a:r>
            <a:r>
              <a:rPr lang="en-GB" sz="20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minOccurs</a:t>
            </a:r>
            <a:r>
              <a:rPr lang="en-GB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="0" </a:t>
            </a:r>
            <a:r>
              <a:rPr lang="en-GB" sz="20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maxOccurs</a:t>
            </a:r>
            <a:r>
              <a:rPr lang="en-GB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="unbounded"&gt;</a:t>
            </a:r>
            <a:br>
              <a:rPr lang="en-GB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en-GB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         	        &lt;</a:t>
            </a:r>
            <a:r>
              <a:rPr lang="en-GB" sz="20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xsi:complexType</a:t>
            </a:r>
            <a:r>
              <a:rPr lang="en-GB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&gt;</a:t>
            </a:r>
            <a:br>
              <a:rPr lang="en-GB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en-GB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         		&lt;</a:t>
            </a:r>
            <a:r>
              <a:rPr lang="en-GB" sz="20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xsi:sequence</a:t>
            </a:r>
            <a:r>
              <a:rPr lang="en-GB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&gt;</a:t>
            </a:r>
            <a:br>
              <a:rPr lang="en-GB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en-GB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            	</a:t>
            </a:r>
            <a:r>
              <a:rPr lang="en-GB" sz="20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GB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        	       </a:t>
            </a:r>
            <a:r>
              <a:rPr lang="en-GB" sz="2000" dirty="0" smtClean="0">
                <a:solidFill>
                  <a:srgbClr val="FF0000"/>
                </a:solidFill>
              </a:rPr>
              <a:t>&lt;</a:t>
            </a:r>
            <a:r>
              <a:rPr lang="en-GB" sz="2000" dirty="0" err="1" smtClean="0">
                <a:solidFill>
                  <a:srgbClr val="FF0000"/>
                </a:solidFill>
              </a:rPr>
              <a:t>xsi:element</a:t>
            </a:r>
            <a:r>
              <a:rPr lang="en-GB" sz="2000" dirty="0" smtClean="0">
                <a:solidFill>
                  <a:srgbClr val="FF0000"/>
                </a:solidFill>
              </a:rPr>
              <a:t> name="points" type="</a:t>
            </a:r>
            <a:r>
              <a:rPr lang="en-GB" sz="2000" dirty="0" err="1" smtClean="0">
                <a:solidFill>
                  <a:srgbClr val="FF0000"/>
                </a:solidFill>
              </a:rPr>
              <a:t>xsi:string</a:t>
            </a:r>
            <a:r>
              <a:rPr lang="en-GB" sz="2000" dirty="0" smtClean="0">
                <a:solidFill>
                  <a:srgbClr val="FF0000"/>
                </a:solidFill>
              </a:rPr>
              <a:t>"/&gt;</a:t>
            </a:r>
            <a:r>
              <a:rPr lang="en-GB" sz="2000" dirty="0" smtClean="0">
                <a:solidFill>
                  <a:schemeClr val="accent4">
                    <a:lumMod val="75000"/>
                  </a:schemeClr>
                </a:solidFill>
              </a:rPr>
              <a:t/>
            </a:r>
            <a:br>
              <a:rPr lang="en-GB" sz="2000" dirty="0" smtClean="0">
                <a:solidFill>
                  <a:schemeClr val="accent4">
                    <a:lumMod val="75000"/>
                  </a:schemeClr>
                </a:solidFill>
              </a:rPr>
            </a:br>
            <a:r>
              <a:rPr lang="en-GB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         		&lt;/</a:t>
            </a:r>
            <a:r>
              <a:rPr lang="en-GB" sz="20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xsi:sequence</a:t>
            </a:r>
            <a:r>
              <a:rPr lang="en-GB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&gt;</a:t>
            </a:r>
            <a:br>
              <a:rPr lang="en-GB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en-GB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         		</a:t>
            </a:r>
            <a:r>
              <a:rPr lang="en-GB" sz="2000" dirty="0" smtClean="0">
                <a:solidFill>
                  <a:srgbClr val="FF0000"/>
                </a:solidFill>
              </a:rPr>
              <a:t>&lt;</a:t>
            </a:r>
            <a:r>
              <a:rPr lang="en-GB" sz="2000" dirty="0" err="1" smtClean="0">
                <a:solidFill>
                  <a:srgbClr val="FF0000"/>
                </a:solidFill>
              </a:rPr>
              <a:t>xsi:attribute</a:t>
            </a:r>
            <a:r>
              <a:rPr lang="en-GB" sz="2000" dirty="0" smtClean="0">
                <a:solidFill>
                  <a:srgbClr val="FF0000"/>
                </a:solidFill>
              </a:rPr>
              <a:t> name="id" type="</a:t>
            </a:r>
            <a:r>
              <a:rPr lang="en-GB" sz="2000" dirty="0" err="1" smtClean="0">
                <a:solidFill>
                  <a:srgbClr val="FF0000"/>
                </a:solidFill>
              </a:rPr>
              <a:t>xsi:ID</a:t>
            </a:r>
            <a:r>
              <a:rPr lang="en-GB" sz="2000" dirty="0" smtClean="0">
                <a:solidFill>
                  <a:srgbClr val="FF0000"/>
                </a:solidFill>
              </a:rPr>
              <a:t>"/&gt;</a:t>
            </a:r>
            <a:r>
              <a:rPr lang="en-GB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/>
            </a:r>
            <a:br>
              <a:rPr lang="en-GB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en-GB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       	</a:t>
            </a:r>
            <a:r>
              <a:rPr lang="en-GB" sz="20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GB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      &lt;/</a:t>
            </a:r>
            <a:r>
              <a:rPr lang="en-GB" sz="20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xsi:complexType</a:t>
            </a:r>
            <a:r>
              <a:rPr lang="en-GB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&gt;</a:t>
            </a:r>
            <a:br>
              <a:rPr lang="en-GB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en-GB" sz="2000" dirty="0" smtClean="0"/>
              <a:t>      	  </a:t>
            </a:r>
            <a:r>
              <a:rPr lang="en-GB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&lt;/</a:t>
            </a:r>
            <a:r>
              <a:rPr lang="en-GB" sz="20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xsi:element</a:t>
            </a:r>
            <a:r>
              <a:rPr lang="en-GB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&gt;</a:t>
            </a: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>      </a:t>
            </a:r>
            <a:r>
              <a:rPr lang="en-GB" sz="2000" dirty="0" smtClean="0">
                <a:solidFill>
                  <a:schemeClr val="accent6">
                    <a:lumMod val="75000"/>
                  </a:schemeClr>
                </a:solidFill>
              </a:rPr>
              <a:t>     &lt;/</a:t>
            </a:r>
            <a:r>
              <a:rPr lang="en-GB" sz="2000" dirty="0" err="1" smtClean="0">
                <a:solidFill>
                  <a:schemeClr val="accent6">
                    <a:lumMod val="75000"/>
                  </a:schemeClr>
                </a:solidFill>
              </a:rPr>
              <a:t>xsi:sequence</a:t>
            </a:r>
            <a:r>
              <a:rPr lang="en-GB" sz="2000" dirty="0" smtClean="0">
                <a:solidFill>
                  <a:schemeClr val="accent6">
                    <a:lumMod val="75000"/>
                  </a:schemeClr>
                </a:solidFill>
              </a:rPr>
              <a:t>&gt;</a:t>
            </a:r>
            <a:br>
              <a:rPr lang="en-GB" sz="2000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en-GB" sz="2000" dirty="0" smtClean="0">
                <a:solidFill>
                  <a:schemeClr val="accent6">
                    <a:lumMod val="75000"/>
                  </a:schemeClr>
                </a:solidFill>
              </a:rPr>
              <a:t>      &lt;/</a:t>
            </a:r>
            <a:r>
              <a:rPr lang="en-GB" sz="2000" dirty="0" err="1" smtClean="0">
                <a:solidFill>
                  <a:schemeClr val="accent6">
                    <a:lumMod val="75000"/>
                  </a:schemeClr>
                </a:solidFill>
              </a:rPr>
              <a:t>xsi:complexType</a:t>
            </a:r>
            <a:r>
              <a:rPr lang="en-GB" sz="2000" dirty="0" smtClean="0">
                <a:solidFill>
                  <a:schemeClr val="accent6">
                    <a:lumMod val="75000"/>
                  </a:schemeClr>
                </a:solidFill>
              </a:rPr>
              <a:t>&gt;</a:t>
            </a:r>
            <a:br>
              <a:rPr lang="en-GB" sz="2000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en-GB" sz="2000" dirty="0" smtClean="0">
                <a:solidFill>
                  <a:schemeClr val="accent6">
                    <a:lumMod val="75000"/>
                  </a:schemeClr>
                </a:solidFill>
              </a:rPr>
              <a:t>&lt;/</a:t>
            </a:r>
            <a:r>
              <a:rPr lang="en-GB" sz="2000" dirty="0" err="1" smtClean="0">
                <a:solidFill>
                  <a:schemeClr val="accent6">
                    <a:lumMod val="75000"/>
                  </a:schemeClr>
                </a:solidFill>
              </a:rPr>
              <a:t>xsi:element</a:t>
            </a:r>
            <a:r>
              <a:rPr lang="en-GB" sz="2000" dirty="0" smtClean="0">
                <a:solidFill>
                  <a:schemeClr val="accent6">
                    <a:lumMod val="75000"/>
                  </a:schemeClr>
                </a:solidFill>
              </a:rPr>
              <a:t>&gt;</a:t>
            </a:r>
            <a:br>
              <a:rPr lang="en-GB" sz="2000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en-GB" sz="2000" dirty="0" smtClean="0"/>
              <a:t>&lt;/</a:t>
            </a:r>
            <a:r>
              <a:rPr lang="en-GB" sz="2000" dirty="0" err="1" smtClean="0"/>
              <a:t>xsi:schema</a:t>
            </a:r>
            <a:r>
              <a:rPr lang="en-GB" sz="2000" dirty="0" smtClean="0"/>
              <a:t>&gt;</a:t>
            </a: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355072685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260648"/>
            <a:ext cx="8229600" cy="1143000"/>
          </a:xfrm>
        </p:spPr>
        <p:txBody>
          <a:bodyPr/>
          <a:lstStyle/>
          <a:p>
            <a:pPr algn="r"/>
            <a:r>
              <a:rPr lang="en-GB" sz="4000" dirty="0" smtClean="0"/>
              <a:t>XSD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2492896"/>
            <a:ext cx="8229600" cy="4061048"/>
          </a:xfrm>
        </p:spPr>
        <p:txBody>
          <a:bodyPr/>
          <a:lstStyle/>
          <a:p>
            <a:pPr marL="0" indent="0">
              <a:buNone/>
            </a:pPr>
            <a:r>
              <a:rPr lang="en-GB" sz="2600" dirty="0"/>
              <a:t>I</a:t>
            </a:r>
            <a:r>
              <a:rPr lang="en-GB" sz="2600" dirty="0" smtClean="0"/>
              <a:t>ncludes information on the </a:t>
            </a:r>
            <a:r>
              <a:rPr lang="en-GB" sz="2600" i="1" dirty="0" smtClean="0"/>
              <a:t>namespace</a:t>
            </a:r>
            <a:r>
              <a:rPr lang="en-GB" sz="2600" dirty="0" smtClean="0"/>
              <a:t>: a unique identifier (like http://www.geog.leeds.ac.uk).</a:t>
            </a:r>
          </a:p>
          <a:p>
            <a:pPr marL="0" indent="0">
              <a:buNone/>
            </a:pPr>
            <a:r>
              <a:rPr lang="en-GB" sz="2600" dirty="0" smtClean="0"/>
              <a:t> </a:t>
            </a:r>
          </a:p>
          <a:p>
            <a:pPr marL="0" indent="0">
              <a:buNone/>
            </a:pPr>
            <a:r>
              <a:rPr lang="en-GB" sz="2600" dirty="0" smtClean="0"/>
              <a:t>Allows us to distinguish our XML tag "polygon" from any other "polygon" XML tag. </a:t>
            </a:r>
          </a:p>
        </p:txBody>
      </p:sp>
    </p:spTree>
    <p:extLst>
      <p:ext uri="{BB962C8B-B14F-4D97-AF65-F5344CB8AC3E}">
        <p14:creationId xmlns:p14="http://schemas.microsoft.com/office/powerpoint/2010/main" val="41966625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>
            <a:spLocks noGrp="1" noChangeArrowheads="1"/>
          </p:cNvSpPr>
          <p:nvPr>
            <p:ph idx="1"/>
          </p:nvPr>
        </p:nvSpPr>
        <p:spPr>
          <a:xfrm>
            <a:off x="250825" y="2349500"/>
            <a:ext cx="8229600" cy="4237038"/>
          </a:xfrm>
        </p:spPr>
        <p:txBody>
          <a:bodyPr rtlCol="0">
            <a:normAutofit/>
          </a:bodyPr>
          <a:lstStyle/>
          <a:p>
            <a:pPr lvl="1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sz="3600" dirty="0" smtClean="0"/>
              <a:t>XML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Styling and other issues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sz="2000" dirty="0" smtClean="0">
                <a:solidFill>
                  <a:schemeClr val="bg1">
                    <a:lumMod val="50000"/>
                  </a:schemeClr>
                </a:solidFill>
              </a:rPr>
              <a:t>Java and XML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260648"/>
            <a:ext cx="8229600" cy="1143000"/>
          </a:xfrm>
        </p:spPr>
        <p:txBody>
          <a:bodyPr/>
          <a:lstStyle/>
          <a:p>
            <a:pPr algn="r"/>
            <a:r>
              <a:rPr lang="en-GB" sz="4000" dirty="0" smtClean="0"/>
              <a:t>Linking to XSD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268760"/>
            <a:ext cx="8856984" cy="5400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>&lt;?xml version="1.0" encoding="UTF-8"?&gt;</a:t>
            </a:r>
          </a:p>
          <a:p>
            <a:pPr marL="0" indent="0">
              <a:buNone/>
            </a:pPr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>&lt;map  </a:t>
            </a:r>
          </a:p>
          <a:p>
            <a:pPr marL="0" indent="0">
              <a:buNone/>
            </a:pPr>
            <a:r>
              <a:rPr lang="en-GB" sz="20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xmlns:xsi</a:t>
            </a:r>
            <a:r>
              <a:rPr lang="en-GB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="http://www.w3.org/2001/XMLSchema-instance"</a:t>
            </a:r>
          </a:p>
          <a:p>
            <a:pPr marL="0" indent="0">
              <a:buNone/>
            </a:pPr>
            <a:r>
              <a:rPr lang="en-GB" sz="20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xsi:schemaLocation</a:t>
            </a:r>
            <a:r>
              <a:rPr lang="en-GB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="http://www.geog.leeds.ac.uk 								map2.xsd" </a:t>
            </a:r>
          </a:p>
          <a:p>
            <a:pPr marL="0" indent="0">
              <a:buNone/>
            </a:pPr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marL="0" indent="0">
              <a:buNone/>
            </a:pPr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>&lt;polygon id="p1"&gt;</a:t>
            </a:r>
          </a:p>
          <a:p>
            <a:pPr marL="0" indent="0">
              <a:buNone/>
            </a:pPr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>	&lt;points&gt;100,100 200,100 200,</a:t>
            </a:r>
          </a:p>
          <a:p>
            <a:pPr marL="0" indent="0">
              <a:buNone/>
            </a:pPr>
            <a:r>
              <a:rPr lang="en-GB" sz="20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>		200 100,000 100,100&lt;/points&gt;</a:t>
            </a:r>
          </a:p>
          <a:p>
            <a:pPr marL="0" indent="0">
              <a:buNone/>
            </a:pPr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>&lt;/polygon&gt;</a:t>
            </a:r>
          </a:p>
          <a:p>
            <a:pPr marL="0" indent="0">
              <a:buNone/>
            </a:pPr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>&lt;/map&gt;</a:t>
            </a:r>
          </a:p>
          <a:p>
            <a:pPr marL="0" indent="0">
              <a:buNone/>
            </a:pPr>
            <a:endParaRPr lang="en-GB" sz="20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GB" sz="2600" dirty="0" smtClean="0">
                <a:cs typeface="Courier New" pitchFamily="49" charset="0"/>
              </a:rPr>
              <a:t>Note server URL and relative file location – could just be a URL.</a:t>
            </a:r>
            <a:endParaRPr lang="en-GB" sz="2600" dirty="0"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693350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>
            <a:spLocks noGrp="1" noChangeArrowheads="1"/>
          </p:cNvSpPr>
          <p:nvPr>
            <p:ph idx="1"/>
          </p:nvPr>
        </p:nvSpPr>
        <p:spPr>
          <a:xfrm>
            <a:off x="250825" y="2349500"/>
            <a:ext cx="8229600" cy="4237038"/>
          </a:xfrm>
        </p:spPr>
        <p:txBody>
          <a:bodyPr rtlCol="0">
            <a:normAutofit/>
          </a:bodyPr>
          <a:lstStyle/>
          <a:p>
            <a:pPr lvl="1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XML</a:t>
            </a:r>
          </a:p>
          <a:p>
            <a:pPr lvl="1" eaLnBrk="1" fontAlgn="auto" hangingPunct="1">
              <a:spcAft>
                <a:spcPts val="0"/>
              </a:spcAft>
              <a:buNone/>
              <a:defRPr/>
            </a:pPr>
            <a:r>
              <a:rPr lang="en-GB" sz="3600" dirty="0" smtClean="0"/>
              <a:t>Styling and other issues</a:t>
            </a:r>
            <a:endParaRPr lang="en-GB" sz="3600" dirty="0"/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sz="2000" dirty="0" smtClean="0">
                <a:solidFill>
                  <a:schemeClr val="bg1">
                    <a:lumMod val="50000"/>
                  </a:schemeClr>
                </a:solidFill>
              </a:rPr>
              <a:t>Java and XML</a:t>
            </a:r>
          </a:p>
        </p:txBody>
      </p:sp>
    </p:spTree>
    <p:extLst>
      <p:ext uri="{BB962C8B-B14F-4D97-AF65-F5344CB8AC3E}">
        <p14:creationId xmlns:p14="http://schemas.microsoft.com/office/powerpoint/2010/main" val="1360106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260648"/>
            <a:ext cx="8229600" cy="1143000"/>
          </a:xfrm>
        </p:spPr>
        <p:txBody>
          <a:bodyPr/>
          <a:lstStyle/>
          <a:p>
            <a:pPr algn="r"/>
            <a:r>
              <a:rPr lang="en-GB" sz="4000" dirty="0" smtClean="0"/>
              <a:t>Multiple views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2636912"/>
            <a:ext cx="8784976" cy="3949899"/>
          </a:xfrm>
        </p:spPr>
        <p:txBody>
          <a:bodyPr/>
          <a:lstStyle/>
          <a:p>
            <a:pPr marL="0" indent="0">
              <a:buNone/>
            </a:pPr>
            <a:r>
              <a:rPr lang="en-GB" sz="2600" dirty="0" smtClean="0"/>
              <a:t>Nice thing is that this data can be styled in lots of different ways using </a:t>
            </a:r>
            <a:r>
              <a:rPr lang="en-GB" sz="2600" i="1" dirty="0" err="1" smtClean="0"/>
              <a:t>stylesheets</a:t>
            </a:r>
            <a:r>
              <a:rPr lang="en-GB" sz="2600" dirty="0" smtClean="0"/>
              <a:t>.</a:t>
            </a:r>
          </a:p>
          <a:p>
            <a:pPr marL="0" indent="0">
              <a:buNone/>
            </a:pPr>
            <a:endParaRPr lang="en-GB" sz="2600" dirty="0"/>
          </a:p>
          <a:p>
            <a:pPr marL="0" indent="0">
              <a:buNone/>
            </a:pPr>
            <a:r>
              <a:rPr lang="en-GB" sz="2600" dirty="0" smtClean="0"/>
              <a:t>To write these, we use the </a:t>
            </a:r>
            <a:r>
              <a:rPr lang="en-GB" sz="26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XSL (</a:t>
            </a:r>
            <a:r>
              <a:rPr lang="en-GB" sz="2600" i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eXtensible</a:t>
            </a:r>
            <a:r>
              <a:rPr lang="en-GB" sz="26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GB" sz="2600" i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Stylesheet</a:t>
            </a:r>
            <a:r>
              <a:rPr lang="en-GB" sz="26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Language)</a:t>
            </a:r>
            <a:r>
              <a:rPr lang="en-GB" sz="2600" dirty="0" smtClean="0"/>
              <a:t>.</a:t>
            </a:r>
          </a:p>
          <a:p>
            <a:pPr marL="0" indent="0">
              <a:buNone/>
            </a:pPr>
            <a:endParaRPr lang="en-GB" sz="2600" dirty="0"/>
          </a:p>
          <a:p>
            <a:pPr marL="0" indent="0">
              <a:buNone/>
            </a:pPr>
            <a:r>
              <a:rPr lang="en-GB" sz="2600" dirty="0" smtClean="0"/>
              <a:t>This has several parts, two of which are </a:t>
            </a:r>
            <a:r>
              <a:rPr lang="en-GB" sz="26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XSLT (XSL Transformations)</a:t>
            </a:r>
            <a:r>
              <a:rPr lang="en-GB" sz="2600" dirty="0" smtClean="0"/>
              <a:t> and </a:t>
            </a:r>
            <a:r>
              <a:rPr lang="en-GB" sz="2600" i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XPath</a:t>
            </a:r>
            <a:r>
              <a:rPr lang="en-GB" sz="2600" dirty="0" smtClean="0"/>
              <a:t>.</a:t>
            </a:r>
            <a:endParaRPr lang="en-GB" sz="2600" dirty="0"/>
          </a:p>
        </p:txBody>
      </p:sp>
    </p:spTree>
    <p:extLst>
      <p:ext uri="{BB962C8B-B14F-4D97-AF65-F5344CB8AC3E}">
        <p14:creationId xmlns:p14="http://schemas.microsoft.com/office/powerpoint/2010/main" val="291046202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260648"/>
            <a:ext cx="8229600" cy="1143000"/>
          </a:xfrm>
        </p:spPr>
        <p:txBody>
          <a:bodyPr/>
          <a:lstStyle/>
          <a:p>
            <a:pPr algn="r"/>
            <a:r>
              <a:rPr lang="en-GB" sz="4000" dirty="0" err="1" smtClean="0"/>
              <a:t>XPath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260648"/>
            <a:ext cx="8784976" cy="6326163"/>
          </a:xfrm>
        </p:spPr>
        <p:txBody>
          <a:bodyPr/>
          <a:lstStyle/>
          <a:p>
            <a:pPr marL="0" indent="0">
              <a:buNone/>
            </a:pPr>
            <a:r>
              <a:rPr lang="en-GB" sz="2600" dirty="0" smtClean="0"/>
              <a:t>Allows you to navigate around a document.</a:t>
            </a:r>
          </a:p>
          <a:p>
            <a:pPr marL="0" indent="0">
              <a:buNone/>
            </a:pPr>
            <a:r>
              <a:rPr lang="en-GB" sz="2600" dirty="0" smtClean="0"/>
              <a:t>For example:</a:t>
            </a:r>
          </a:p>
          <a:p>
            <a:pPr marL="0" indent="0">
              <a:buNone/>
            </a:pPr>
            <a:r>
              <a:rPr lang="en-GB" sz="2600" dirty="0" smtClean="0"/>
              <a:t>	"</a:t>
            </a:r>
            <a:r>
              <a:rPr lang="en-GB" sz="2600" dirty="0" smtClean="0">
                <a:latin typeface="Courier New" pitchFamily="49" charset="0"/>
                <a:cs typeface="Courier New" pitchFamily="49" charset="0"/>
              </a:rPr>
              <a:t>/.</a:t>
            </a:r>
            <a:r>
              <a:rPr lang="en-GB" sz="2600" dirty="0" smtClean="0"/>
              <a:t>" : root of the document.</a:t>
            </a:r>
          </a:p>
          <a:p>
            <a:pPr marL="0" indent="0">
              <a:buNone/>
            </a:pPr>
            <a:r>
              <a:rPr lang="en-GB" sz="2600" dirty="0" smtClean="0"/>
              <a:t>	"</a:t>
            </a:r>
            <a:r>
              <a:rPr lang="en-GB" sz="2600" dirty="0" smtClean="0">
                <a:latin typeface="Courier New" pitchFamily="49" charset="0"/>
                <a:cs typeface="Courier New" pitchFamily="49" charset="0"/>
              </a:rPr>
              <a:t>@</a:t>
            </a:r>
            <a:r>
              <a:rPr lang="en-GB" sz="2600" dirty="0" smtClean="0"/>
              <a:t>" : an attribute</a:t>
            </a:r>
            <a:r>
              <a:rPr lang="en-GB" sz="2600" dirty="0"/>
              <a:t>.</a:t>
            </a:r>
            <a:endParaRPr lang="en-GB" sz="2600" dirty="0" smtClean="0"/>
          </a:p>
          <a:p>
            <a:pPr marL="0" indent="0">
              <a:buNone/>
            </a:pPr>
            <a:r>
              <a:rPr lang="en-GB" sz="2600" dirty="0" smtClean="0"/>
              <a:t>	"</a:t>
            </a:r>
            <a:r>
              <a:rPr lang="en-GB" sz="2600" dirty="0" smtClean="0">
                <a:latin typeface="Courier New" pitchFamily="49" charset="0"/>
                <a:cs typeface="Courier New" pitchFamily="49" charset="0"/>
              </a:rPr>
              <a:t>//</a:t>
            </a:r>
            <a:r>
              <a:rPr lang="en-GB" sz="2600" dirty="0" smtClean="0"/>
              <a:t>" : all elements like this in the XML.</a:t>
            </a:r>
          </a:p>
          <a:p>
            <a:pPr marL="0" indent="0">
              <a:buNone/>
            </a:pPr>
            <a:endParaRPr lang="en-GB" sz="2600" dirty="0" smtClean="0"/>
          </a:p>
          <a:p>
            <a:pPr marL="0" indent="0">
              <a:buNone/>
            </a:pPr>
            <a:r>
              <a:rPr lang="en-GB" sz="2600" dirty="0" smtClean="0">
                <a:latin typeface="Courier New" pitchFamily="49" charset="0"/>
                <a:cs typeface="Courier New" pitchFamily="49" charset="0"/>
              </a:rPr>
              <a:t>/.p/h2 </a:t>
            </a:r>
            <a:r>
              <a:rPr lang="en-GB" sz="2600" dirty="0" smtClean="0"/>
              <a:t>– all 2</a:t>
            </a:r>
            <a:r>
              <a:rPr lang="en-GB" sz="2600" baseline="30000" dirty="0" smtClean="0"/>
              <a:t>nd</a:t>
            </a:r>
            <a:r>
              <a:rPr lang="en-GB" sz="2600" dirty="0" smtClean="0"/>
              <a:t>-level headers in paragraphs in the root</a:t>
            </a:r>
          </a:p>
          <a:p>
            <a:pPr marL="0" indent="0">
              <a:buNone/>
            </a:pPr>
            <a:r>
              <a:rPr lang="en-GB" sz="2600" dirty="0">
                <a:latin typeface="Courier New" pitchFamily="49" charset="0"/>
                <a:cs typeface="Courier New" pitchFamily="49" charset="0"/>
              </a:rPr>
              <a:t>/.p/h2[3] </a:t>
            </a:r>
            <a:r>
              <a:rPr lang="en-GB" sz="2600" dirty="0" smtClean="0"/>
              <a:t>– 3</a:t>
            </a:r>
            <a:r>
              <a:rPr lang="en-GB" sz="2600" baseline="30000" dirty="0" smtClean="0"/>
              <a:t>rd</a:t>
            </a:r>
            <a:r>
              <a:rPr lang="en-GB" sz="2600" dirty="0" smtClean="0"/>
              <a:t> </a:t>
            </a:r>
            <a:r>
              <a:rPr lang="en-GB" sz="2600" dirty="0"/>
              <a:t>2</a:t>
            </a:r>
            <a:r>
              <a:rPr lang="en-GB" sz="2600" baseline="30000" dirty="0"/>
              <a:t>nd</a:t>
            </a:r>
            <a:r>
              <a:rPr lang="en-GB" sz="2600" dirty="0"/>
              <a:t>-level </a:t>
            </a:r>
            <a:r>
              <a:rPr lang="en-GB" sz="2600" dirty="0" smtClean="0"/>
              <a:t>header </a:t>
            </a:r>
            <a:r>
              <a:rPr lang="en-GB" sz="2600" dirty="0"/>
              <a:t>in </a:t>
            </a:r>
            <a:r>
              <a:rPr lang="en-GB" sz="2600" dirty="0" smtClean="0"/>
              <a:t>paragraphs in the root</a:t>
            </a:r>
          </a:p>
          <a:p>
            <a:pPr marL="0" indent="0">
              <a:buNone/>
            </a:pPr>
            <a:r>
              <a:rPr lang="en-GB" sz="2600" dirty="0">
                <a:latin typeface="Courier New" pitchFamily="49" charset="0"/>
                <a:cs typeface="Courier New" pitchFamily="49" charset="0"/>
              </a:rPr>
              <a:t>//p/h2 </a:t>
            </a:r>
            <a:r>
              <a:rPr lang="en-GB" sz="2600" dirty="0" smtClean="0"/>
              <a:t>– all </a:t>
            </a:r>
            <a:r>
              <a:rPr lang="en-GB" sz="2600" dirty="0"/>
              <a:t>2</a:t>
            </a:r>
            <a:r>
              <a:rPr lang="en-GB" sz="2600" baseline="30000" dirty="0"/>
              <a:t>nd</a:t>
            </a:r>
            <a:r>
              <a:rPr lang="en-GB" sz="2600" dirty="0"/>
              <a:t>-level headers in </a:t>
            </a:r>
            <a:r>
              <a:rPr lang="en-GB" sz="2600" dirty="0" smtClean="0"/>
              <a:t>any paragraph.</a:t>
            </a:r>
          </a:p>
          <a:p>
            <a:pPr marL="0" indent="0">
              <a:buNone/>
            </a:pPr>
            <a:r>
              <a:rPr lang="en-GB" sz="2600" dirty="0">
                <a:latin typeface="Courier New" pitchFamily="49" charset="0"/>
                <a:cs typeface="Courier New" pitchFamily="49" charset="0"/>
              </a:rPr>
              <a:t>//p/h2[@id=“</a:t>
            </a:r>
            <a:r>
              <a:rPr lang="en-GB" sz="2600" dirty="0" err="1">
                <a:latin typeface="Courier New" pitchFamily="49" charset="0"/>
                <a:cs typeface="Courier New" pitchFamily="49" charset="0"/>
              </a:rPr>
              <a:t>titleheader</a:t>
            </a:r>
            <a:r>
              <a:rPr lang="en-GB" sz="2600" dirty="0">
                <a:latin typeface="Courier New" pitchFamily="49" charset="0"/>
                <a:cs typeface="Courier New" pitchFamily="49" charset="0"/>
              </a:rPr>
              <a:t>”] </a:t>
            </a:r>
            <a:r>
              <a:rPr lang="en-GB" sz="2600" dirty="0" smtClean="0">
                <a:latin typeface="Courier New" pitchFamily="49" charset="0"/>
                <a:cs typeface="Courier New" pitchFamily="49" charset="0"/>
              </a:rPr>
              <a:t>- </a:t>
            </a:r>
            <a:r>
              <a:rPr lang="en-GB" sz="2600" dirty="0" smtClean="0"/>
              <a:t>all </a:t>
            </a:r>
            <a:r>
              <a:rPr lang="en-GB" sz="2600" dirty="0"/>
              <a:t>2</a:t>
            </a:r>
            <a:r>
              <a:rPr lang="en-GB" sz="2600" baseline="30000" dirty="0"/>
              <a:t>nd</a:t>
            </a:r>
            <a:r>
              <a:rPr lang="en-GB" sz="2600" dirty="0"/>
              <a:t>-level headers in any paragraph </a:t>
            </a:r>
            <a:r>
              <a:rPr lang="en-GB" sz="2600" dirty="0" smtClean="0"/>
              <a:t>where id=</a:t>
            </a:r>
            <a:r>
              <a:rPr lang="en-GB" sz="2600" dirty="0" err="1" smtClean="0"/>
              <a:t>titleheader</a:t>
            </a:r>
            <a:r>
              <a:rPr lang="en-GB" sz="2600" dirty="0" smtClean="0"/>
              <a:t>.</a:t>
            </a:r>
          </a:p>
          <a:p>
            <a:pPr marL="0" indent="0">
              <a:buNone/>
            </a:pPr>
            <a:endParaRPr lang="en-GB" sz="2600" dirty="0" smtClean="0"/>
          </a:p>
          <a:p>
            <a:pPr marL="0" indent="0">
              <a:buNone/>
            </a:pPr>
            <a:r>
              <a:rPr lang="en-GB" sz="2600" dirty="0" smtClean="0"/>
              <a:t>Numerous build-in functions for string, </a:t>
            </a:r>
            <a:r>
              <a:rPr lang="en-GB" sz="2600" dirty="0" err="1" smtClean="0"/>
              <a:t>boolean</a:t>
            </a:r>
            <a:r>
              <a:rPr lang="en-GB" sz="2600" dirty="0" smtClean="0"/>
              <a:t>, and number operations.</a:t>
            </a:r>
          </a:p>
          <a:p>
            <a:pPr marL="0" indent="0">
              <a:buNone/>
            </a:pPr>
            <a:endParaRPr lang="en-GB" sz="2600" dirty="0"/>
          </a:p>
          <a:p>
            <a:pPr marL="0" indent="0">
              <a:buNone/>
            </a:pPr>
            <a:endParaRPr lang="en-GB" sz="2600" dirty="0"/>
          </a:p>
        </p:txBody>
      </p:sp>
    </p:spTree>
    <p:extLst>
      <p:ext uri="{BB962C8B-B14F-4D97-AF65-F5344CB8AC3E}">
        <p14:creationId xmlns:p14="http://schemas.microsoft.com/office/powerpoint/2010/main" val="191638409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188640"/>
            <a:ext cx="8229600" cy="1143000"/>
          </a:xfrm>
        </p:spPr>
        <p:txBody>
          <a:bodyPr/>
          <a:lstStyle/>
          <a:p>
            <a:pPr algn="r"/>
            <a:r>
              <a:rPr lang="en-GB" sz="4000" dirty="0" smtClean="0"/>
              <a:t>XSLT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620688"/>
            <a:ext cx="8712968" cy="6048672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GB" dirty="0" smtClean="0">
                <a:latin typeface="Courier New" pitchFamily="49" charset="0"/>
                <a:cs typeface="Courier New" pitchFamily="49" charset="0"/>
              </a:rPr>
              <a:t>&lt;?xml version="1.0" encoding="UTF-8"?&gt;</a:t>
            </a:r>
            <a:br>
              <a:rPr lang="en-GB" dirty="0" smtClean="0">
                <a:latin typeface="Courier New" pitchFamily="49" charset="0"/>
                <a:cs typeface="Courier New" pitchFamily="49" charset="0"/>
              </a:rPr>
            </a:br>
            <a:r>
              <a:rPr lang="en-GB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GB" dirty="0" err="1" smtClean="0">
                <a:latin typeface="Courier New" pitchFamily="49" charset="0"/>
                <a:cs typeface="Courier New" pitchFamily="49" charset="0"/>
              </a:rPr>
              <a:t>xsl:stylesheet</a:t>
            </a:r>
            <a:r>
              <a:rPr lang="en-GB" dirty="0" smtClean="0">
                <a:latin typeface="Courier New" pitchFamily="49" charset="0"/>
                <a:cs typeface="Courier New" pitchFamily="49" charset="0"/>
              </a:rPr>
              <a:t> version="1.0"</a:t>
            </a:r>
            <a:br>
              <a:rPr lang="en-GB" dirty="0" smtClean="0">
                <a:latin typeface="Courier New" pitchFamily="49" charset="0"/>
                <a:cs typeface="Courier New" pitchFamily="49" charset="0"/>
              </a:rPr>
            </a:br>
            <a:r>
              <a:rPr lang="en-GB" dirty="0" smtClean="0">
                <a:latin typeface="Courier New" pitchFamily="49" charset="0"/>
                <a:cs typeface="Courier New" pitchFamily="49" charset="0"/>
              </a:rPr>
              <a:t>   </a:t>
            </a:r>
            <a:r>
              <a:rPr lang="en-GB" dirty="0" err="1" smtClean="0">
                <a:latin typeface="Courier New" pitchFamily="49" charset="0"/>
                <a:cs typeface="Courier New" pitchFamily="49" charset="0"/>
              </a:rPr>
              <a:t>xmlns:xsl</a:t>
            </a:r>
            <a:r>
              <a:rPr lang="en-GB" dirty="0" smtClean="0">
                <a:latin typeface="Courier New" pitchFamily="49" charset="0"/>
                <a:cs typeface="Courier New" pitchFamily="49" charset="0"/>
              </a:rPr>
              <a:t>="http://www.w3.org/1999/XSL/Transform"&gt;</a:t>
            </a:r>
            <a:br>
              <a:rPr lang="en-GB" dirty="0" smtClean="0">
                <a:latin typeface="Courier New" pitchFamily="49" charset="0"/>
                <a:cs typeface="Courier New" pitchFamily="49" charset="0"/>
              </a:rPr>
            </a:br>
            <a:r>
              <a:rPr lang="en-GB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GB" dirty="0" err="1" smtClean="0">
                <a:latin typeface="Courier New" pitchFamily="49" charset="0"/>
                <a:cs typeface="Courier New" pitchFamily="49" charset="0"/>
              </a:rPr>
              <a:t>xsl:output</a:t>
            </a:r>
            <a:r>
              <a:rPr lang="en-GB" dirty="0" smtClean="0">
                <a:latin typeface="Courier New" pitchFamily="49" charset="0"/>
                <a:cs typeface="Courier New" pitchFamily="49" charset="0"/>
              </a:rPr>
              <a:t> method='html' version='1.0' encoding='UTF-8' indent='yes'/&gt;</a:t>
            </a:r>
          </a:p>
          <a:p>
            <a:pPr marL="0" indent="0">
              <a:buNone/>
            </a:pPr>
            <a:r>
              <a:rPr lang="en-GB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GB" dirty="0" smtClean="0">
                <a:latin typeface="Courier New" pitchFamily="49" charset="0"/>
                <a:cs typeface="Courier New" pitchFamily="49" charset="0"/>
              </a:rPr>
            </a:br>
            <a:r>
              <a:rPr lang="en-GB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GB" dirty="0" err="1" smtClean="0">
                <a:latin typeface="Courier New" pitchFamily="49" charset="0"/>
                <a:cs typeface="Courier New" pitchFamily="49" charset="0"/>
              </a:rPr>
              <a:t>xsl:template</a:t>
            </a:r>
            <a:r>
              <a:rPr lang="en-GB" dirty="0" smtClean="0">
                <a:latin typeface="Courier New" pitchFamily="49" charset="0"/>
                <a:cs typeface="Courier New" pitchFamily="49" charset="0"/>
              </a:rPr>
              <a:t> match="/."&gt;</a:t>
            </a:r>
            <a:br>
              <a:rPr lang="en-GB" dirty="0" smtClean="0">
                <a:latin typeface="Courier New" pitchFamily="49" charset="0"/>
                <a:cs typeface="Courier New" pitchFamily="49" charset="0"/>
              </a:rPr>
            </a:br>
            <a:r>
              <a:rPr lang="en-GB" dirty="0" smtClean="0">
                <a:latin typeface="Courier New" pitchFamily="49" charset="0"/>
                <a:cs typeface="Courier New" pitchFamily="49" charset="0"/>
              </a:rPr>
              <a:t>&lt;html&gt;</a:t>
            </a:r>
            <a:br>
              <a:rPr lang="en-GB" dirty="0" smtClean="0">
                <a:latin typeface="Courier New" pitchFamily="49" charset="0"/>
                <a:cs typeface="Courier New" pitchFamily="49" charset="0"/>
              </a:rPr>
            </a:br>
            <a:r>
              <a:rPr lang="en-GB" dirty="0" smtClean="0">
                <a:latin typeface="Courier New" pitchFamily="49" charset="0"/>
                <a:cs typeface="Courier New" pitchFamily="49" charset="0"/>
              </a:rPr>
              <a:t>	&lt;body&gt;</a:t>
            </a:r>
            <a:br>
              <a:rPr lang="en-GB" dirty="0" smtClean="0">
                <a:latin typeface="Courier New" pitchFamily="49" charset="0"/>
                <a:cs typeface="Courier New" pitchFamily="49" charset="0"/>
              </a:rPr>
            </a:br>
            <a:r>
              <a:rPr lang="en-GB" dirty="0" smtClean="0">
                <a:latin typeface="Courier New" pitchFamily="49" charset="0"/>
                <a:cs typeface="Courier New" pitchFamily="49" charset="0"/>
              </a:rPr>
              <a:t>		&lt;h2&gt;Polygons&lt;/h2&gt;</a:t>
            </a:r>
            <a:br>
              <a:rPr lang="en-GB" dirty="0" smtClean="0">
                <a:latin typeface="Courier New" pitchFamily="49" charset="0"/>
                <a:cs typeface="Courier New" pitchFamily="49" charset="0"/>
              </a:rPr>
            </a:br>
            <a:r>
              <a:rPr lang="en-GB" dirty="0" smtClean="0">
                <a:latin typeface="Courier New" pitchFamily="49" charset="0"/>
                <a:cs typeface="Courier New" pitchFamily="49" charset="0"/>
              </a:rPr>
              <a:t>		&lt;p&gt;</a:t>
            </a:r>
            <a:br>
              <a:rPr lang="en-GB" dirty="0" smtClean="0">
                <a:latin typeface="Courier New" pitchFamily="49" charset="0"/>
                <a:cs typeface="Courier New" pitchFamily="49" charset="0"/>
              </a:rPr>
            </a:br>
            <a:r>
              <a:rPr lang="en-GB" dirty="0" smtClean="0">
                <a:latin typeface="Courier New" pitchFamily="49" charset="0"/>
                <a:cs typeface="Courier New" pitchFamily="49" charset="0"/>
              </a:rPr>
              <a:t>		&lt;</a:t>
            </a:r>
            <a:r>
              <a:rPr lang="en-GB" dirty="0" err="1" smtClean="0">
                <a:latin typeface="Courier New" pitchFamily="49" charset="0"/>
                <a:cs typeface="Courier New" pitchFamily="49" charset="0"/>
              </a:rPr>
              <a:t>xsl:for-each</a:t>
            </a:r>
            <a:r>
              <a:rPr lang="en-GB" dirty="0" smtClean="0">
                <a:latin typeface="Courier New" pitchFamily="49" charset="0"/>
                <a:cs typeface="Courier New" pitchFamily="49" charset="0"/>
              </a:rPr>
              <a:t> select=“/map/polygon"&gt;</a:t>
            </a:r>
            <a:br>
              <a:rPr lang="en-GB" dirty="0" smtClean="0">
                <a:latin typeface="Courier New" pitchFamily="49" charset="0"/>
                <a:cs typeface="Courier New" pitchFamily="49" charset="0"/>
              </a:rPr>
            </a:br>
            <a:r>
              <a:rPr lang="en-GB" dirty="0" smtClean="0">
                <a:latin typeface="Courier New" pitchFamily="49" charset="0"/>
                <a:cs typeface="Courier New" pitchFamily="49" charset="0"/>
              </a:rPr>
              <a:t>			&lt;P&gt;</a:t>
            </a:r>
            <a:br>
              <a:rPr lang="en-GB" dirty="0" smtClean="0">
                <a:latin typeface="Courier New" pitchFamily="49" charset="0"/>
                <a:cs typeface="Courier New" pitchFamily="49" charset="0"/>
              </a:rPr>
            </a:br>
            <a:r>
              <a:rPr lang="en-GB" dirty="0" smtClean="0">
                <a:latin typeface="Courier New" pitchFamily="49" charset="0"/>
                <a:cs typeface="Courier New" pitchFamily="49" charset="0"/>
              </a:rPr>
              <a:t>				&lt;</a:t>
            </a:r>
            <a:r>
              <a:rPr lang="en-GB" dirty="0" err="1" smtClean="0">
                <a:latin typeface="Courier New" pitchFamily="49" charset="0"/>
                <a:cs typeface="Courier New" pitchFamily="49" charset="0"/>
              </a:rPr>
              <a:t>xsl:value-of</a:t>
            </a:r>
            <a:r>
              <a:rPr lang="en-GB" dirty="0" smtClean="0">
                <a:latin typeface="Courier New" pitchFamily="49" charset="0"/>
                <a:cs typeface="Courier New" pitchFamily="49" charset="0"/>
              </a:rPr>
              <a:t> select="@id"/&gt; :</a:t>
            </a:r>
            <a:br>
              <a:rPr lang="en-GB" dirty="0" smtClean="0">
                <a:latin typeface="Courier New" pitchFamily="49" charset="0"/>
                <a:cs typeface="Courier New" pitchFamily="49" charset="0"/>
              </a:rPr>
            </a:br>
            <a:r>
              <a:rPr lang="en-GB" dirty="0" smtClean="0">
                <a:latin typeface="Courier New" pitchFamily="49" charset="0"/>
                <a:cs typeface="Courier New" pitchFamily="49" charset="0"/>
              </a:rPr>
              <a:t>				&lt;</a:t>
            </a:r>
            <a:r>
              <a:rPr lang="en-GB" dirty="0" err="1" smtClean="0">
                <a:latin typeface="Courier New" pitchFamily="49" charset="0"/>
                <a:cs typeface="Courier New" pitchFamily="49" charset="0"/>
              </a:rPr>
              <a:t>xsl:value-of</a:t>
            </a:r>
            <a:r>
              <a:rPr lang="en-GB" dirty="0" smtClean="0">
                <a:latin typeface="Courier New" pitchFamily="49" charset="0"/>
                <a:cs typeface="Courier New" pitchFamily="49" charset="0"/>
              </a:rPr>
              <a:t> select="points"/&gt;</a:t>
            </a:r>
            <a:br>
              <a:rPr lang="en-GB" dirty="0" smtClean="0">
                <a:latin typeface="Courier New" pitchFamily="49" charset="0"/>
                <a:cs typeface="Courier New" pitchFamily="49" charset="0"/>
              </a:rPr>
            </a:br>
            <a:r>
              <a:rPr lang="en-GB" dirty="0" smtClean="0">
                <a:latin typeface="Courier New" pitchFamily="49" charset="0"/>
                <a:cs typeface="Courier New" pitchFamily="49" charset="0"/>
              </a:rPr>
              <a:t>			&lt;/P&gt;</a:t>
            </a:r>
            <a:br>
              <a:rPr lang="en-GB" dirty="0" smtClean="0">
                <a:latin typeface="Courier New" pitchFamily="49" charset="0"/>
                <a:cs typeface="Courier New" pitchFamily="49" charset="0"/>
              </a:rPr>
            </a:br>
            <a:r>
              <a:rPr lang="en-GB" dirty="0" smtClean="0">
                <a:latin typeface="Courier New" pitchFamily="49" charset="0"/>
                <a:cs typeface="Courier New" pitchFamily="49" charset="0"/>
              </a:rPr>
              <a:t>		&lt;/</a:t>
            </a:r>
            <a:r>
              <a:rPr lang="en-GB" dirty="0" err="1" smtClean="0">
                <a:latin typeface="Courier New" pitchFamily="49" charset="0"/>
                <a:cs typeface="Courier New" pitchFamily="49" charset="0"/>
              </a:rPr>
              <a:t>xsl:for-each</a:t>
            </a:r>
            <a:r>
              <a:rPr lang="en-GB" dirty="0" smtClean="0">
                <a:latin typeface="Courier New" pitchFamily="49" charset="0"/>
                <a:cs typeface="Courier New" pitchFamily="49" charset="0"/>
              </a:rPr>
              <a:t>&gt;</a:t>
            </a:r>
            <a:br>
              <a:rPr lang="en-GB" dirty="0" smtClean="0">
                <a:latin typeface="Courier New" pitchFamily="49" charset="0"/>
                <a:cs typeface="Courier New" pitchFamily="49" charset="0"/>
              </a:rPr>
            </a:br>
            <a:r>
              <a:rPr lang="en-GB" dirty="0" smtClean="0">
                <a:latin typeface="Courier New" pitchFamily="49" charset="0"/>
                <a:cs typeface="Courier New" pitchFamily="49" charset="0"/>
              </a:rPr>
              <a:t>		&lt;/p&gt; </a:t>
            </a:r>
          </a:p>
          <a:p>
            <a:pPr marL="0" indent="0">
              <a:buNone/>
            </a:pPr>
            <a:r>
              <a:rPr lang="en-GB" dirty="0" smtClean="0">
                <a:latin typeface="Courier New" pitchFamily="49" charset="0"/>
                <a:cs typeface="Courier New" pitchFamily="49" charset="0"/>
              </a:rPr>
              <a:t>	&lt;/body&gt;</a:t>
            </a:r>
            <a:br>
              <a:rPr lang="en-GB" dirty="0" smtClean="0">
                <a:latin typeface="Courier New" pitchFamily="49" charset="0"/>
                <a:cs typeface="Courier New" pitchFamily="49" charset="0"/>
              </a:rPr>
            </a:br>
            <a:r>
              <a:rPr lang="en-GB" dirty="0" smtClean="0">
                <a:latin typeface="Courier New" pitchFamily="49" charset="0"/>
                <a:cs typeface="Courier New" pitchFamily="49" charset="0"/>
              </a:rPr>
              <a:t>&lt;/html&gt;</a:t>
            </a:r>
            <a:br>
              <a:rPr lang="en-GB" dirty="0" smtClean="0">
                <a:latin typeface="Courier New" pitchFamily="49" charset="0"/>
                <a:cs typeface="Courier New" pitchFamily="49" charset="0"/>
              </a:rPr>
            </a:br>
            <a:r>
              <a:rPr lang="en-GB" dirty="0" smtClean="0">
                <a:latin typeface="Courier New" pitchFamily="49" charset="0"/>
                <a:cs typeface="Courier New" pitchFamily="49" charset="0"/>
              </a:rPr>
              <a:t>&lt;/</a:t>
            </a:r>
            <a:r>
              <a:rPr lang="en-GB" dirty="0" err="1" smtClean="0">
                <a:latin typeface="Courier New" pitchFamily="49" charset="0"/>
                <a:cs typeface="Courier New" pitchFamily="49" charset="0"/>
              </a:rPr>
              <a:t>xsl:template</a:t>
            </a:r>
            <a:r>
              <a:rPr lang="en-GB" dirty="0" smtClean="0">
                <a:latin typeface="Courier New" pitchFamily="49" charset="0"/>
                <a:cs typeface="Courier New" pitchFamily="49" charset="0"/>
              </a:rPr>
              <a:t>&gt;</a:t>
            </a:r>
            <a:br>
              <a:rPr lang="en-GB" dirty="0" smtClean="0">
                <a:latin typeface="Courier New" pitchFamily="49" charset="0"/>
                <a:cs typeface="Courier New" pitchFamily="49" charset="0"/>
              </a:rPr>
            </a:br>
            <a:r>
              <a:rPr lang="en-GB" dirty="0" smtClean="0">
                <a:latin typeface="Courier New" pitchFamily="49" charset="0"/>
                <a:cs typeface="Courier New" pitchFamily="49" charset="0"/>
              </a:rPr>
              <a:t>&lt;/</a:t>
            </a:r>
            <a:r>
              <a:rPr lang="en-GB" dirty="0" err="1" smtClean="0">
                <a:latin typeface="Courier New" pitchFamily="49" charset="0"/>
                <a:cs typeface="Courier New" pitchFamily="49" charset="0"/>
              </a:rPr>
              <a:t>xsl:stylesheet</a:t>
            </a:r>
            <a:r>
              <a:rPr lang="en-GB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marL="0" indent="0">
              <a:buNone/>
            </a:pPr>
            <a:endParaRPr lang="en-GB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GB" sz="4200" dirty="0" smtClean="0">
                <a:cs typeface="Courier New" pitchFamily="49" charset="0"/>
              </a:rPr>
              <a:t>Converts XML to HTML.</a:t>
            </a:r>
            <a:endParaRPr lang="en-GB" sz="4200" dirty="0"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547953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188640"/>
            <a:ext cx="8229600" cy="1143000"/>
          </a:xfrm>
        </p:spPr>
        <p:txBody>
          <a:bodyPr/>
          <a:lstStyle/>
          <a:p>
            <a:pPr algn="r"/>
            <a:r>
              <a:rPr lang="en-GB" sz="4000" dirty="0" smtClean="0"/>
              <a:t>Linking to XSLT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600200"/>
            <a:ext cx="8784976" cy="4997152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GB" dirty="0" smtClean="0">
                <a:latin typeface="Courier New" pitchFamily="49" charset="0"/>
                <a:cs typeface="Courier New" pitchFamily="49" charset="0"/>
              </a:rPr>
              <a:t>&lt;?xml version="1.0" encoding="UTF-8"?&gt;</a:t>
            </a:r>
          </a:p>
          <a:p>
            <a:pPr marL="0" indent="0">
              <a:buNone/>
            </a:pPr>
            <a:r>
              <a:rPr lang="en-GB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&lt;?xml-</a:t>
            </a:r>
            <a:r>
              <a:rPr lang="en-GB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stylesheet</a:t>
            </a:r>
            <a:r>
              <a:rPr lang="en-GB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 type="text/</a:t>
            </a:r>
            <a:r>
              <a:rPr lang="en-GB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xsl</a:t>
            </a:r>
            <a:r>
              <a:rPr lang="en-GB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" </a:t>
            </a:r>
            <a:r>
              <a:rPr lang="en-GB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href</a:t>
            </a:r>
            <a:r>
              <a:rPr lang="en-GB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="map3.xsl"?&gt;</a:t>
            </a:r>
          </a:p>
          <a:p>
            <a:pPr marL="0" indent="0">
              <a:buNone/>
            </a:pPr>
            <a:r>
              <a:rPr lang="en-GB" dirty="0" smtClean="0">
                <a:latin typeface="Courier New" pitchFamily="49" charset="0"/>
                <a:cs typeface="Courier New" pitchFamily="49" charset="0"/>
              </a:rPr>
              <a:t>&lt;map </a:t>
            </a:r>
          </a:p>
          <a:p>
            <a:pPr marL="0" indent="0">
              <a:buNone/>
            </a:pPr>
            <a:r>
              <a:rPr lang="en-GB" dirty="0" err="1" smtClean="0">
                <a:latin typeface="Courier New" pitchFamily="49" charset="0"/>
                <a:cs typeface="Courier New" pitchFamily="49" charset="0"/>
              </a:rPr>
              <a:t>xmlns:xsi</a:t>
            </a:r>
            <a:r>
              <a:rPr lang="en-GB" dirty="0" smtClean="0">
                <a:latin typeface="Courier New" pitchFamily="49" charset="0"/>
                <a:cs typeface="Courier New" pitchFamily="49" charset="0"/>
              </a:rPr>
              <a:t>="http://www.w3.org/2001/XMLSchema-instance" </a:t>
            </a:r>
          </a:p>
          <a:p>
            <a:pPr marL="0" indent="0">
              <a:buNone/>
            </a:pPr>
            <a:r>
              <a:rPr lang="en-GB" dirty="0" err="1" smtClean="0">
                <a:latin typeface="Courier New" pitchFamily="49" charset="0"/>
                <a:cs typeface="Courier New" pitchFamily="49" charset="0"/>
              </a:rPr>
              <a:t>xsi:schemaLocation</a:t>
            </a:r>
            <a:r>
              <a:rPr lang="en-GB" dirty="0" smtClean="0">
                <a:latin typeface="Courier New" pitchFamily="49" charset="0"/>
                <a:cs typeface="Courier New" pitchFamily="49" charset="0"/>
              </a:rPr>
              <a:t>="http://www.geog.leeds.ac.uk map3.xsd"</a:t>
            </a:r>
          </a:p>
          <a:p>
            <a:pPr marL="0" indent="0">
              <a:buNone/>
            </a:pPr>
            <a:r>
              <a:rPr lang="en-GB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marL="0" indent="0">
              <a:buNone/>
            </a:pPr>
            <a:endParaRPr lang="en-GB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GB" dirty="0" smtClean="0">
                <a:latin typeface="Courier New" pitchFamily="49" charset="0"/>
                <a:cs typeface="Courier New" pitchFamily="49" charset="0"/>
              </a:rPr>
              <a:t>&lt;polygon id="p1"&gt;</a:t>
            </a:r>
          </a:p>
          <a:p>
            <a:pPr marL="0" indent="0">
              <a:buNone/>
            </a:pPr>
            <a:r>
              <a:rPr lang="en-GB" dirty="0" smtClean="0">
                <a:latin typeface="Courier New" pitchFamily="49" charset="0"/>
                <a:cs typeface="Courier New" pitchFamily="49" charset="0"/>
              </a:rPr>
              <a:t>	&lt;points&gt;100,100 200,100 200,</a:t>
            </a:r>
          </a:p>
          <a:p>
            <a:pPr marL="0" indent="0">
              <a:buNone/>
            </a:pPr>
            <a:r>
              <a:rPr lang="en-GB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GB" dirty="0" smtClean="0">
                <a:latin typeface="Courier New" pitchFamily="49" charset="0"/>
                <a:cs typeface="Courier New" pitchFamily="49" charset="0"/>
              </a:rPr>
              <a:t>		200 100,000 100,100&lt;/points&gt;</a:t>
            </a:r>
          </a:p>
          <a:p>
            <a:pPr marL="0" indent="0">
              <a:buNone/>
            </a:pPr>
            <a:r>
              <a:rPr lang="en-GB" dirty="0" smtClean="0">
                <a:latin typeface="Courier New" pitchFamily="49" charset="0"/>
                <a:cs typeface="Courier New" pitchFamily="49" charset="0"/>
              </a:rPr>
              <a:t>&lt;/polygon&gt;</a:t>
            </a:r>
          </a:p>
          <a:p>
            <a:pPr marL="0" indent="0">
              <a:buNone/>
            </a:pPr>
            <a:r>
              <a:rPr lang="en-GB" dirty="0" smtClean="0">
                <a:latin typeface="Courier New" pitchFamily="49" charset="0"/>
                <a:cs typeface="Courier New" pitchFamily="49" charset="0"/>
              </a:rPr>
              <a:t>&lt;/map&gt;</a:t>
            </a:r>
            <a:endParaRPr lang="en-GB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050295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188640"/>
            <a:ext cx="8229600" cy="1143000"/>
          </a:xfrm>
        </p:spPr>
        <p:txBody>
          <a:bodyPr/>
          <a:lstStyle/>
          <a:p>
            <a:pPr algn="r"/>
            <a:r>
              <a:rPr lang="en-GB" sz="4000" dirty="0" smtClean="0"/>
              <a:t>Views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62880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/>
              <a:t>As XML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As HTML</a:t>
            </a:r>
            <a:endParaRPr lang="en-GB" dirty="0"/>
          </a:p>
        </p:txBody>
      </p:sp>
      <p:pic>
        <p:nvPicPr>
          <p:cNvPr id="9523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171700"/>
            <a:ext cx="9163050" cy="1257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523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4725144"/>
            <a:ext cx="3248025" cy="1057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5306615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8363272" cy="1143000"/>
          </a:xfrm>
        </p:spPr>
        <p:txBody>
          <a:bodyPr/>
          <a:lstStyle/>
          <a:p>
            <a:pPr algn="r"/>
            <a:r>
              <a:rPr lang="en-GB" sz="4000" dirty="0" smtClean="0"/>
              <a:t>SVG</a:t>
            </a:r>
            <a:br>
              <a:rPr lang="en-GB" sz="4000" dirty="0" smtClean="0"/>
            </a:br>
            <a:r>
              <a:rPr lang="en-GB" sz="4000" dirty="0" smtClean="0"/>
              <a:t>Scalable Vector Graphics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556792"/>
            <a:ext cx="8928992" cy="5301208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GB" dirty="0" smtClean="0"/>
              <a:t>&lt;?xml version="1.0" encoding="UTF-8"?&gt;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&lt;</a:t>
            </a:r>
            <a:r>
              <a:rPr lang="en-GB" dirty="0" err="1" smtClean="0"/>
              <a:t>xsl:stylesheet</a:t>
            </a:r>
            <a:r>
              <a:rPr lang="en-GB" dirty="0" smtClean="0"/>
              <a:t> version="1.0" </a:t>
            </a:r>
          </a:p>
          <a:p>
            <a:pPr marL="0" indent="0">
              <a:buNone/>
            </a:pPr>
            <a:r>
              <a:rPr lang="en-GB" dirty="0" err="1" smtClean="0"/>
              <a:t>xmlns:xsl</a:t>
            </a:r>
            <a:r>
              <a:rPr lang="en-GB" dirty="0" smtClean="0"/>
              <a:t>="http://www.w3.org/1999/XSL/Transform"&gt;</a:t>
            </a:r>
          </a:p>
          <a:p>
            <a:pPr marL="0" indent="0">
              <a:buNone/>
            </a:pPr>
            <a:r>
              <a:rPr lang="en-GB" dirty="0" smtClean="0"/>
              <a:t>&lt;</a:t>
            </a:r>
            <a:r>
              <a:rPr lang="en-GB" dirty="0" err="1" smtClean="0"/>
              <a:t>xsl:output</a:t>
            </a:r>
            <a:r>
              <a:rPr lang="en-GB" dirty="0" smtClean="0"/>
              <a:t> method='xml' </a:t>
            </a:r>
            <a:r>
              <a:rPr lang="en-GB" dirty="0" err="1" smtClean="0"/>
              <a:t>doctype</a:t>
            </a:r>
            <a:r>
              <a:rPr lang="en-GB" dirty="0" smtClean="0"/>
              <a:t>-system='http://www.w3.org/TR/2000/03/WD-SVG-20000303/DTD/svg-20000303-stylable.dtd' </a:t>
            </a:r>
            <a:r>
              <a:rPr lang="en-GB" dirty="0" err="1" smtClean="0"/>
              <a:t>doctype</a:t>
            </a:r>
            <a:r>
              <a:rPr lang="en-GB" dirty="0" smtClean="0"/>
              <a:t>-public='-//W3C//DTD SVG 20000303 </a:t>
            </a:r>
            <a:r>
              <a:rPr lang="en-GB" dirty="0" err="1" smtClean="0"/>
              <a:t>Stylable</a:t>
            </a:r>
            <a:r>
              <a:rPr lang="en-GB" dirty="0" smtClean="0"/>
              <a:t>//EN"/' /&gt;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&lt;</a:t>
            </a:r>
            <a:r>
              <a:rPr lang="en-GB" dirty="0" err="1" smtClean="0"/>
              <a:t>xsl:template</a:t>
            </a:r>
            <a:r>
              <a:rPr lang="en-GB" dirty="0" smtClean="0"/>
              <a:t> match="/"&gt;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&lt;</a:t>
            </a:r>
            <a:r>
              <a:rPr lang="en-GB" dirty="0" err="1" smtClean="0"/>
              <a:t>svg</a:t>
            </a:r>
            <a:r>
              <a:rPr lang="en-GB" dirty="0" smtClean="0"/>
              <a:t> width="100%" height="100%" version="1.1" </a:t>
            </a:r>
            <a:r>
              <a:rPr lang="en-GB" dirty="0" err="1" smtClean="0"/>
              <a:t>xmlns</a:t>
            </a:r>
            <a:r>
              <a:rPr lang="en-GB" dirty="0" smtClean="0"/>
              <a:t>="http://www.w3.org/2000/svg"&gt;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&lt;</a:t>
            </a:r>
            <a:r>
              <a:rPr lang="en-GB" dirty="0" err="1" smtClean="0"/>
              <a:t>xsl:for-each</a:t>
            </a:r>
            <a:r>
              <a:rPr lang="en-GB" dirty="0" smtClean="0"/>
              <a:t> select=“/map/polygon"&gt;</a:t>
            </a:r>
          </a:p>
          <a:p>
            <a:pPr marL="0" indent="0">
              <a:buNone/>
            </a:pPr>
            <a:r>
              <a:rPr lang="en-GB" dirty="0" smtClean="0"/>
              <a:t>&lt;polygon style="fill:#</a:t>
            </a:r>
            <a:r>
              <a:rPr lang="en-GB" dirty="0" err="1" smtClean="0"/>
              <a:t>cccccc;stroke</a:t>
            </a:r>
            <a:r>
              <a:rPr lang="en-GB" dirty="0" smtClean="0"/>
              <a:t>:#000000;stroke-width:1"&gt;</a:t>
            </a:r>
          </a:p>
          <a:p>
            <a:pPr marL="0" indent="0">
              <a:buNone/>
            </a:pPr>
            <a:r>
              <a:rPr lang="en-GB" dirty="0" smtClean="0"/>
              <a:t>	&lt;</a:t>
            </a:r>
            <a:r>
              <a:rPr lang="en-GB" dirty="0" err="1" smtClean="0"/>
              <a:t>xsl:attribute</a:t>
            </a:r>
            <a:r>
              <a:rPr lang="en-GB" dirty="0" smtClean="0"/>
              <a:t> name="points"&gt;&lt;</a:t>
            </a:r>
            <a:r>
              <a:rPr lang="en-GB" dirty="0" err="1" smtClean="0"/>
              <a:t>xsl:value-of</a:t>
            </a:r>
            <a:r>
              <a:rPr lang="en-GB" dirty="0" smtClean="0"/>
              <a:t> select="points"/&gt;&lt;/</a:t>
            </a:r>
            <a:r>
              <a:rPr lang="en-GB" dirty="0" err="1" smtClean="0"/>
              <a:t>xsl:attribute</a:t>
            </a:r>
            <a:r>
              <a:rPr lang="en-GB" dirty="0" smtClean="0"/>
              <a:t>&gt;</a:t>
            </a:r>
          </a:p>
          <a:p>
            <a:pPr marL="0" indent="0">
              <a:buNone/>
            </a:pPr>
            <a:r>
              <a:rPr lang="en-GB" dirty="0" smtClean="0"/>
              <a:t>&lt;/polygon&gt;</a:t>
            </a:r>
          </a:p>
          <a:p>
            <a:pPr marL="0" indent="0">
              <a:buNone/>
            </a:pPr>
            <a:r>
              <a:rPr lang="en-GB" dirty="0" smtClean="0"/>
              <a:t>&lt;/</a:t>
            </a:r>
            <a:r>
              <a:rPr lang="en-GB" dirty="0" err="1" smtClean="0"/>
              <a:t>xsl:for-each</a:t>
            </a:r>
            <a:r>
              <a:rPr lang="en-GB" dirty="0" smtClean="0"/>
              <a:t>&gt;</a:t>
            </a:r>
          </a:p>
          <a:p>
            <a:pPr marL="0" indent="0">
              <a:buNone/>
            </a:pPr>
            <a:r>
              <a:rPr lang="en-GB" dirty="0" smtClean="0"/>
              <a:t>&lt;/</a:t>
            </a:r>
            <a:r>
              <a:rPr lang="en-GB" dirty="0" err="1" smtClean="0"/>
              <a:t>svg</a:t>
            </a:r>
            <a:r>
              <a:rPr lang="en-GB" dirty="0" smtClean="0"/>
              <a:t>&gt;</a:t>
            </a:r>
          </a:p>
          <a:p>
            <a:pPr marL="0" indent="0">
              <a:buNone/>
            </a:pPr>
            <a:r>
              <a:rPr lang="en-GB" dirty="0" smtClean="0"/>
              <a:t>&lt;/</a:t>
            </a:r>
            <a:r>
              <a:rPr lang="en-GB" dirty="0" err="1" smtClean="0"/>
              <a:t>xsl:template</a:t>
            </a:r>
            <a:r>
              <a:rPr lang="en-GB" dirty="0" smtClean="0"/>
              <a:t>&gt;</a:t>
            </a:r>
          </a:p>
          <a:p>
            <a:pPr marL="0" indent="0">
              <a:buNone/>
            </a:pPr>
            <a:r>
              <a:rPr lang="en-GB" dirty="0" smtClean="0"/>
              <a:t>&lt;/</a:t>
            </a:r>
            <a:r>
              <a:rPr lang="en-GB" dirty="0" err="1" smtClean="0"/>
              <a:t>xsl:stylesheet</a:t>
            </a:r>
            <a:r>
              <a:rPr lang="en-GB" dirty="0" smtClean="0"/>
              <a:t>&gt;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56782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435280" cy="1143000"/>
          </a:xfrm>
        </p:spPr>
        <p:txBody>
          <a:bodyPr/>
          <a:lstStyle/>
          <a:p>
            <a:pPr algn="r"/>
            <a:r>
              <a:rPr lang="en-GB" sz="4000" dirty="0" smtClean="0"/>
              <a:t>SVG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844824"/>
            <a:ext cx="8712968" cy="4896544"/>
          </a:xfrm>
        </p:spPr>
        <p:txBody>
          <a:bodyPr/>
          <a:lstStyle/>
          <a:p>
            <a:pPr marL="0" indent="0">
              <a:buNone/>
            </a:pPr>
            <a:r>
              <a:rPr lang="en-GB" sz="2600" dirty="0" smtClean="0"/>
              <a:t>SVG View</a:t>
            </a:r>
          </a:p>
          <a:p>
            <a:pPr marL="0" indent="0">
              <a:buNone/>
            </a:pPr>
            <a:endParaRPr lang="en-GB" sz="2600" dirty="0"/>
          </a:p>
          <a:p>
            <a:pPr marL="0" indent="0">
              <a:buNone/>
            </a:pPr>
            <a:endParaRPr lang="en-GB" sz="2600" dirty="0" smtClean="0"/>
          </a:p>
          <a:p>
            <a:pPr marL="0" indent="0">
              <a:buNone/>
            </a:pPr>
            <a:endParaRPr lang="en-GB" sz="2600" dirty="0"/>
          </a:p>
          <a:p>
            <a:pPr marL="0" indent="0">
              <a:buNone/>
            </a:pPr>
            <a:endParaRPr lang="en-GB" sz="2600" dirty="0" smtClean="0"/>
          </a:p>
          <a:p>
            <a:pPr marL="0" indent="0">
              <a:buNone/>
            </a:pPr>
            <a:endParaRPr lang="en-GB" sz="2600" dirty="0"/>
          </a:p>
          <a:p>
            <a:pPr marL="0" indent="0">
              <a:buNone/>
            </a:pPr>
            <a:r>
              <a:rPr lang="en-GB" sz="2600" dirty="0" smtClean="0"/>
              <a:t>All the same data, just different view.</a:t>
            </a:r>
          </a:p>
          <a:p>
            <a:pPr marL="0" indent="0">
              <a:buNone/>
            </a:pPr>
            <a:r>
              <a:rPr lang="en-GB" sz="2600" dirty="0" smtClean="0"/>
              <a:t>GML to XML and SVG: Maria, S. and </a:t>
            </a:r>
            <a:r>
              <a:rPr lang="en-GB" sz="2600" dirty="0" err="1" smtClean="0"/>
              <a:t>Tsoulos</a:t>
            </a:r>
            <a:r>
              <a:rPr lang="en-GB" sz="2600" dirty="0" smtClean="0"/>
              <a:t>, L (2003) A holistic Approach of Map Composition Utilizing XML </a:t>
            </a:r>
            <a:r>
              <a:rPr lang="en-GB" sz="2600" i="1" dirty="0" smtClean="0"/>
              <a:t>Proceedings of SVG Open 2003 Vancouver, Canada - July 13-18, 2003</a:t>
            </a:r>
            <a:r>
              <a:rPr lang="en-GB" sz="2600" dirty="0" smtClean="0"/>
              <a:t>. </a:t>
            </a:r>
            <a:endParaRPr lang="en-GB" sz="2600" dirty="0"/>
          </a:p>
        </p:txBody>
      </p:sp>
      <p:pic>
        <p:nvPicPr>
          <p:cNvPr id="9625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2132856"/>
            <a:ext cx="1828800" cy="2028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49924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260648"/>
            <a:ext cx="8229600" cy="1143000"/>
          </a:xfrm>
        </p:spPr>
        <p:txBody>
          <a:bodyPr/>
          <a:lstStyle/>
          <a:p>
            <a:pPr algn="r"/>
            <a:r>
              <a:rPr lang="en-GB" sz="4000" dirty="0" smtClean="0"/>
              <a:t>Tools for writing XML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2636912"/>
            <a:ext cx="8229600" cy="3949899"/>
          </a:xfrm>
        </p:spPr>
        <p:txBody>
          <a:bodyPr/>
          <a:lstStyle/>
          <a:p>
            <a:pPr marL="0" indent="0">
              <a:spcAft>
                <a:spcPts val="1200"/>
              </a:spcAft>
              <a:buNone/>
            </a:pPr>
            <a:r>
              <a:rPr lang="en-GB" sz="2600" dirty="0" smtClean="0"/>
              <a:t>Notepad++ will recognise it, but not check it.</a:t>
            </a:r>
          </a:p>
          <a:p>
            <a:pPr marL="0" indent="0">
              <a:buNone/>
            </a:pPr>
            <a:r>
              <a:rPr lang="en-GB" sz="2600" dirty="0" smtClean="0"/>
              <a:t>XML Notepad: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GB" sz="2600" dirty="0"/>
              <a:t>http://</a:t>
            </a:r>
            <a:r>
              <a:rPr lang="en-GB" sz="2600" dirty="0" smtClean="0"/>
              <a:t>msdn.microsoft.com/en-US/data/bb190600.aspx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GB" sz="2600" dirty="0" smtClean="0"/>
              <a:t>Eclipse</a:t>
            </a:r>
            <a:endParaRPr lang="en-GB" sz="2600" dirty="0"/>
          </a:p>
        </p:txBody>
      </p:sp>
    </p:spTree>
    <p:extLst>
      <p:ext uri="{BB962C8B-B14F-4D97-AF65-F5344CB8AC3E}">
        <p14:creationId xmlns:p14="http://schemas.microsoft.com/office/powerpoint/2010/main" val="1146086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188640"/>
            <a:ext cx="8229600" cy="1143000"/>
          </a:xfrm>
        </p:spPr>
        <p:txBody>
          <a:bodyPr/>
          <a:lstStyle/>
          <a:p>
            <a:pPr algn="r"/>
            <a:r>
              <a:rPr lang="en-GB" sz="4000" dirty="0" smtClean="0"/>
              <a:t>Text-based data formats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916832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GB" sz="2600" dirty="0" smtClean="0"/>
              <a:t>As data space has become cheaper, people have moved away from binary data formats.</a:t>
            </a:r>
          </a:p>
          <a:p>
            <a:pPr marL="0" indent="0">
              <a:buNone/>
            </a:pPr>
            <a:r>
              <a:rPr lang="en-GB" sz="2600" dirty="0" smtClean="0"/>
              <a:t>Text easier to understand for humans / coders.</a:t>
            </a:r>
          </a:p>
          <a:p>
            <a:pPr marL="0" indent="0">
              <a:buNone/>
            </a:pPr>
            <a:endParaRPr lang="en-GB" sz="2600" dirty="0" smtClean="0"/>
          </a:p>
          <a:p>
            <a:pPr marL="0" indent="0">
              <a:buNone/>
            </a:pPr>
            <a:r>
              <a:rPr lang="en-GB" sz="2600" dirty="0" smtClean="0"/>
              <a:t>Move to open data formats encourages text.</a:t>
            </a:r>
          </a:p>
          <a:p>
            <a:pPr marL="0" indent="0">
              <a:buNone/>
            </a:pPr>
            <a:r>
              <a:rPr lang="en-GB" sz="2600" dirty="0" smtClean="0"/>
              <a:t>Text based on international standards so easier to transfer between software.</a:t>
            </a:r>
          </a:p>
          <a:p>
            <a:pPr marL="0" indent="0">
              <a:buNone/>
            </a:pPr>
            <a:endParaRPr lang="en-GB" sz="2600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9505440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188640"/>
            <a:ext cx="8229600" cy="1143000"/>
          </a:xfrm>
        </p:spPr>
        <p:txBody>
          <a:bodyPr/>
          <a:lstStyle/>
          <a:p>
            <a:pPr algn="r"/>
            <a:r>
              <a:rPr lang="en-GB" sz="4000" dirty="0" smtClean="0"/>
              <a:t>Further information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196752"/>
            <a:ext cx="8784976" cy="564939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sz="2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XML: http://www.w3.org/TR/xml11</a:t>
            </a:r>
          </a:p>
          <a:p>
            <a:pPr marL="0" indent="0">
              <a:buNone/>
            </a:pPr>
            <a:r>
              <a:rPr lang="en-GB" sz="2600" dirty="0" smtClean="0"/>
              <a:t>http://en.wikipedia.org/wiki/XML</a:t>
            </a:r>
          </a:p>
          <a:p>
            <a:pPr marL="0" indent="0">
              <a:buNone/>
            </a:pPr>
            <a:r>
              <a:rPr lang="en-GB" sz="2600" dirty="0" smtClean="0"/>
              <a:t>http://en.wikipedia.org/wiki/Geography_Markup_Language</a:t>
            </a:r>
          </a:p>
          <a:p>
            <a:pPr marL="0" indent="0">
              <a:buNone/>
            </a:pPr>
            <a:r>
              <a:rPr lang="en-GB" sz="2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Schema</a:t>
            </a:r>
            <a:r>
              <a:rPr lang="en-GB" sz="2600" dirty="0" smtClean="0"/>
              <a:t> </a:t>
            </a:r>
          </a:p>
          <a:p>
            <a:pPr marL="0" indent="0">
              <a:buNone/>
            </a:pPr>
            <a:r>
              <a:rPr lang="en-GB" sz="2600" dirty="0" smtClean="0"/>
              <a:t>http://en.wikipedia.org/wiki/Document_Type_Definition</a:t>
            </a:r>
          </a:p>
          <a:p>
            <a:pPr marL="0" indent="0">
              <a:buNone/>
            </a:pPr>
            <a:r>
              <a:rPr lang="en-GB" sz="2600" dirty="0" smtClean="0"/>
              <a:t>http://www.w3schools.com/dtd/default.asp</a:t>
            </a:r>
          </a:p>
          <a:p>
            <a:pPr marL="0" indent="0">
              <a:buNone/>
            </a:pPr>
            <a:r>
              <a:rPr lang="en-GB" sz="2600" dirty="0" smtClean="0"/>
              <a:t>http://en.wikipedia.org/wiki/XML_Schema_%28W3C%29</a:t>
            </a:r>
          </a:p>
          <a:p>
            <a:pPr marL="0" indent="0">
              <a:buNone/>
            </a:pPr>
            <a:r>
              <a:rPr lang="en-GB" sz="2600" dirty="0" smtClean="0"/>
              <a:t>http://www.w3schools.com/schema/schema_intro.asp</a:t>
            </a:r>
          </a:p>
          <a:p>
            <a:pPr marL="0" indent="0">
              <a:buNone/>
            </a:pPr>
            <a:r>
              <a:rPr lang="en-GB" sz="2600" dirty="0" smtClean="0"/>
              <a:t>http://www.w3schools.com/xml/xml_namespaces.asp</a:t>
            </a:r>
          </a:p>
          <a:p>
            <a:pPr marL="0" indent="0">
              <a:buNone/>
            </a:pPr>
            <a:r>
              <a:rPr lang="en-GB" sz="2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Styling:</a:t>
            </a:r>
          </a:p>
          <a:p>
            <a:pPr marL="0" indent="0">
              <a:buNone/>
            </a:pPr>
            <a:r>
              <a:rPr lang="en-GB" sz="2600" dirty="0" smtClean="0"/>
              <a:t>http://www.w3schools.com/xpath/default.asp</a:t>
            </a:r>
          </a:p>
          <a:p>
            <a:pPr marL="0" indent="0">
              <a:buNone/>
            </a:pPr>
            <a:r>
              <a:rPr lang="en-GB" sz="2600" dirty="0" smtClean="0"/>
              <a:t>http://www.w3schools.com/xsl/default.asp</a:t>
            </a:r>
            <a:endParaRPr lang="en-GB" sz="2600" dirty="0"/>
          </a:p>
        </p:txBody>
      </p:sp>
    </p:spTree>
    <p:extLst>
      <p:ext uri="{BB962C8B-B14F-4D97-AF65-F5344CB8AC3E}">
        <p14:creationId xmlns:p14="http://schemas.microsoft.com/office/powerpoint/2010/main" val="4190963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188640"/>
            <a:ext cx="8229600" cy="1143000"/>
          </a:xfrm>
        </p:spPr>
        <p:txBody>
          <a:bodyPr/>
          <a:lstStyle/>
          <a:p>
            <a:pPr algn="r"/>
            <a:r>
              <a:rPr lang="en-GB" sz="4000" dirty="0" smtClean="0"/>
              <a:t>Key XML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2348880"/>
            <a:ext cx="8229600" cy="4165923"/>
          </a:xfrm>
        </p:spPr>
        <p:txBody>
          <a:bodyPr/>
          <a:lstStyle/>
          <a:p>
            <a:pPr marL="0" indent="0">
              <a:spcAft>
                <a:spcPts val="1200"/>
              </a:spcAft>
              <a:buNone/>
            </a:pPr>
            <a:r>
              <a:rPr lang="en-GB" sz="2600" dirty="0" smtClean="0"/>
              <a:t>GML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GB" sz="2600" dirty="0"/>
              <a:t>Simple </a:t>
            </a:r>
            <a:r>
              <a:rPr lang="en-GB" sz="2600" dirty="0" smtClean="0"/>
              <a:t>Object Access </a:t>
            </a:r>
            <a:r>
              <a:rPr lang="en-GB" sz="2600" dirty="0"/>
              <a:t>Protocol (SOAP) (Web </a:t>
            </a:r>
            <a:r>
              <a:rPr lang="en-GB" sz="2600" dirty="0" smtClean="0"/>
              <a:t>service messaging using HTTP – see also Web </a:t>
            </a:r>
            <a:r>
              <a:rPr lang="en-GB" sz="2600" dirty="0"/>
              <a:t>Services Description Language (WSDL)</a:t>
            </a:r>
            <a:r>
              <a:rPr lang="en-GB" sz="2600" dirty="0" smtClean="0"/>
              <a:t>)</a:t>
            </a:r>
            <a:endParaRPr lang="en-GB" sz="2600" dirty="0"/>
          </a:p>
          <a:p>
            <a:pPr marL="0" indent="0">
              <a:spcAft>
                <a:spcPts val="1200"/>
              </a:spcAft>
              <a:buNone/>
            </a:pPr>
            <a:r>
              <a:rPr lang="en-GB" sz="2600" dirty="0" smtClean="0"/>
              <a:t>Really Simple Syndication (RSS)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1338051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188640"/>
            <a:ext cx="8229600" cy="1143000"/>
          </a:xfrm>
        </p:spPr>
        <p:txBody>
          <a:bodyPr/>
          <a:lstStyle/>
          <a:p>
            <a:pPr algn="r"/>
            <a:r>
              <a:rPr lang="en-GB" sz="4000" dirty="0" smtClean="0"/>
              <a:t>Problems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2276872"/>
            <a:ext cx="8784976" cy="4464496"/>
          </a:xfrm>
        </p:spPr>
        <p:txBody>
          <a:bodyPr/>
          <a:lstStyle/>
          <a:p>
            <a:pPr marL="0" indent="0">
              <a:spcAft>
                <a:spcPts val="1200"/>
              </a:spcAft>
              <a:buNone/>
            </a:pPr>
            <a:r>
              <a:rPr lang="en-GB" sz="2600" dirty="0" smtClean="0"/>
              <a:t>Data types are defined by the schema in an </a:t>
            </a:r>
            <a:r>
              <a:rPr lang="en-GB" sz="26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ontology</a:t>
            </a:r>
            <a:r>
              <a:rPr lang="en-GB" sz="2600" dirty="0" smtClean="0"/>
              <a:t>: how objects fit into a knowledge framework.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GB" sz="2600" dirty="0" smtClean="0"/>
              <a:t>Top-down approach. Someone, somewhere defines the ontology and everyone uses it.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GB" sz="2600" dirty="0" smtClean="0"/>
              <a:t>Can transform between ontologies, but, again, top-down.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GB" sz="2600" dirty="0" smtClean="0"/>
              <a:t>How do we negotiate different understandings?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GB" sz="2600" dirty="0" smtClean="0"/>
              <a:t>Compare with </a:t>
            </a:r>
            <a:r>
              <a:rPr lang="en-GB" sz="26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folksonomies</a:t>
            </a:r>
            <a:r>
              <a:rPr lang="en-GB" sz="2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GB" sz="2600" dirty="0" smtClean="0"/>
              <a:t>developed by crowd-tagging.</a:t>
            </a:r>
          </a:p>
        </p:txBody>
      </p:sp>
    </p:spTree>
    <p:extLst>
      <p:ext uri="{BB962C8B-B14F-4D97-AF65-F5344CB8AC3E}">
        <p14:creationId xmlns:p14="http://schemas.microsoft.com/office/powerpoint/2010/main" val="256991158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>
            <a:spLocks noGrp="1" noChangeArrowheads="1"/>
          </p:cNvSpPr>
          <p:nvPr>
            <p:ph idx="1"/>
          </p:nvPr>
        </p:nvSpPr>
        <p:spPr>
          <a:xfrm>
            <a:off x="250825" y="2349500"/>
            <a:ext cx="8229600" cy="4237038"/>
          </a:xfrm>
        </p:spPr>
        <p:txBody>
          <a:bodyPr rtlCol="0">
            <a:normAutofit/>
          </a:bodyPr>
          <a:lstStyle/>
          <a:p>
            <a:pPr lvl="1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sz="2000" dirty="0">
                <a:solidFill>
                  <a:schemeClr val="bg1">
                    <a:lumMod val="50000"/>
                  </a:schemeClr>
                </a:solidFill>
              </a:rPr>
              <a:t>XML</a:t>
            </a:r>
          </a:p>
          <a:p>
            <a:pPr lvl="1" eaLnBrk="1" fontAlgn="auto" hangingPunct="1">
              <a:spcAft>
                <a:spcPts val="0"/>
              </a:spcAft>
              <a:buNone/>
              <a:defRPr/>
            </a:pPr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Styling and other issues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sz="3600" dirty="0"/>
              <a:t>Java and XML</a:t>
            </a:r>
          </a:p>
        </p:txBody>
      </p:sp>
    </p:spTree>
    <p:extLst>
      <p:ext uri="{BB962C8B-B14F-4D97-AF65-F5344CB8AC3E}">
        <p14:creationId xmlns:p14="http://schemas.microsoft.com/office/powerpoint/2010/main" val="2772861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188640"/>
            <a:ext cx="8229600" cy="1143000"/>
          </a:xfrm>
        </p:spPr>
        <p:txBody>
          <a:bodyPr/>
          <a:lstStyle/>
          <a:p>
            <a:pPr algn="r"/>
            <a:r>
              <a:rPr lang="en-GB" sz="4000" dirty="0" smtClean="0"/>
              <a:t>Java and XML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2636912"/>
            <a:ext cx="8229600" cy="3949899"/>
          </a:xfrm>
        </p:spPr>
        <p:txBody>
          <a:bodyPr/>
          <a:lstStyle/>
          <a:p>
            <a:pPr marL="0" indent="0">
              <a:buNone/>
            </a:pPr>
            <a:r>
              <a:rPr lang="en-GB" sz="2600" dirty="0" smtClean="0"/>
              <a:t>Couple of things we might want to do:</a:t>
            </a:r>
          </a:p>
          <a:p>
            <a:pPr marL="0" indent="0">
              <a:buNone/>
            </a:pPr>
            <a:endParaRPr lang="en-GB" sz="2600" dirty="0"/>
          </a:p>
          <a:p>
            <a:pPr marL="0" indent="0">
              <a:buNone/>
            </a:pPr>
            <a:r>
              <a:rPr lang="en-GB" sz="2600" dirty="0" smtClean="0"/>
              <a:t>	Parse/write data as XML.</a:t>
            </a:r>
          </a:p>
          <a:p>
            <a:pPr marL="0" indent="0">
              <a:buNone/>
            </a:pPr>
            <a:r>
              <a:rPr lang="en-GB" sz="2600" dirty="0"/>
              <a:t>	</a:t>
            </a:r>
            <a:r>
              <a:rPr lang="en-GB" sz="2600" dirty="0" smtClean="0"/>
              <a:t>Load and save objects as XML.</a:t>
            </a:r>
          </a:p>
          <a:p>
            <a:pPr marL="0" indent="0">
              <a:buNone/>
            </a:pPr>
            <a:endParaRPr lang="en-GB" sz="2600" dirty="0"/>
          </a:p>
          <a:p>
            <a:pPr marL="0" indent="0">
              <a:buNone/>
            </a:pPr>
            <a:r>
              <a:rPr lang="en-GB" sz="2600" dirty="0" smtClean="0"/>
              <a:t>We’ll mainly discuss JAXP (Java API for XML Processing).</a:t>
            </a:r>
            <a:endParaRPr lang="en-GB" sz="2600" dirty="0"/>
          </a:p>
        </p:txBody>
      </p:sp>
    </p:spTree>
    <p:extLst>
      <p:ext uri="{BB962C8B-B14F-4D97-AF65-F5344CB8AC3E}">
        <p14:creationId xmlns:p14="http://schemas.microsoft.com/office/powerpoint/2010/main" val="325057339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GB" sz="4000" dirty="0" smtClean="0"/>
              <a:t>Built in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988840"/>
            <a:ext cx="8640960" cy="4525963"/>
          </a:xfrm>
        </p:spPr>
        <p:txBody>
          <a:bodyPr/>
          <a:lstStyle/>
          <a:p>
            <a:pPr marL="0" indent="0">
              <a:buNone/>
            </a:pPr>
            <a:r>
              <a:rPr lang="en-GB" sz="2600" dirty="0" smtClean="0"/>
              <a:t>Increasingly core classes have XML reading and writing methods.</a:t>
            </a:r>
          </a:p>
          <a:p>
            <a:pPr marL="0" indent="0">
              <a:buNone/>
            </a:pPr>
            <a:endParaRPr lang="en-GB" sz="2600" dirty="0" smtClean="0"/>
          </a:p>
          <a:p>
            <a:pPr marL="0" indent="0">
              <a:buNone/>
            </a:pPr>
            <a:r>
              <a:rPr lang="en-GB" sz="2600" dirty="0" smtClean="0"/>
              <a:t>Properties: </a:t>
            </a:r>
            <a:r>
              <a:rPr lang="en-GB" sz="2600" dirty="0" err="1" smtClean="0"/>
              <a:t>loadFromXML</a:t>
            </a:r>
            <a:r>
              <a:rPr lang="en-GB" sz="2600" dirty="0" smtClean="0"/>
              <a:t>() and </a:t>
            </a:r>
            <a:r>
              <a:rPr lang="en-GB" sz="2600" dirty="0" err="1"/>
              <a:t>storeToXML</a:t>
            </a:r>
            <a:r>
              <a:rPr lang="en-GB" sz="2600" dirty="0"/>
              <a:t>() </a:t>
            </a:r>
            <a:endParaRPr lang="en-GB" sz="2600" dirty="0" smtClean="0"/>
          </a:p>
          <a:p>
            <a:pPr marL="0" indent="0">
              <a:buNone/>
            </a:pPr>
            <a:endParaRPr lang="en-GB" sz="2600" dirty="0"/>
          </a:p>
          <a:p>
            <a:pPr marL="0" indent="0">
              <a:buNone/>
            </a:pPr>
            <a:r>
              <a:rPr lang="en-GB" sz="2000" dirty="0">
                <a:latin typeface="Courier New" pitchFamily="49" charset="0"/>
                <a:cs typeface="Courier New" pitchFamily="49" charset="0"/>
              </a:rPr>
              <a:t>&lt;?xml version="1.0" encoding="UTF-8</a:t>
            </a:r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>"?&gt;</a:t>
            </a:r>
            <a:endParaRPr lang="en-GB" sz="20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>&lt;!</a:t>
            </a:r>
            <a:r>
              <a:rPr lang="en-GB" sz="2000" dirty="0">
                <a:latin typeface="Courier New" pitchFamily="49" charset="0"/>
                <a:cs typeface="Courier New" pitchFamily="49" charset="0"/>
              </a:rPr>
              <a:t>ELEMENT properties ( comment?, entry* ) &gt;</a:t>
            </a:r>
          </a:p>
          <a:p>
            <a:pPr marL="0" indent="0">
              <a:buNone/>
            </a:pPr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>&lt;!</a:t>
            </a:r>
            <a:r>
              <a:rPr lang="en-GB" sz="2000" dirty="0">
                <a:latin typeface="Courier New" pitchFamily="49" charset="0"/>
                <a:cs typeface="Courier New" pitchFamily="49" charset="0"/>
              </a:rPr>
              <a:t>ATTLIST properties version CDATA #FIXED "1.0"&gt;</a:t>
            </a:r>
          </a:p>
          <a:p>
            <a:pPr marL="0" indent="0">
              <a:buNone/>
            </a:pPr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>&lt;!</a:t>
            </a:r>
            <a:r>
              <a:rPr lang="en-GB" sz="2000" dirty="0">
                <a:latin typeface="Courier New" pitchFamily="49" charset="0"/>
                <a:cs typeface="Courier New" pitchFamily="49" charset="0"/>
              </a:rPr>
              <a:t>ELEMENT comment (#PCDATA) &gt;</a:t>
            </a:r>
          </a:p>
          <a:p>
            <a:pPr marL="0" indent="0">
              <a:buNone/>
            </a:pPr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>&lt;!</a:t>
            </a:r>
            <a:r>
              <a:rPr lang="en-GB" sz="2000" dirty="0">
                <a:latin typeface="Courier New" pitchFamily="49" charset="0"/>
                <a:cs typeface="Courier New" pitchFamily="49" charset="0"/>
              </a:rPr>
              <a:t>ELEMENT entry (#PCDATA) &gt;</a:t>
            </a:r>
          </a:p>
          <a:p>
            <a:pPr marL="0" indent="0">
              <a:buNone/>
            </a:pPr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>&lt;!</a:t>
            </a:r>
            <a:r>
              <a:rPr lang="en-GB" sz="2000" dirty="0">
                <a:latin typeface="Courier New" pitchFamily="49" charset="0"/>
                <a:cs typeface="Courier New" pitchFamily="49" charset="0"/>
              </a:rPr>
              <a:t>ATTLIST entry key CDATA #</a:t>
            </a:r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>REQUIRED&gt;</a:t>
            </a:r>
            <a:endParaRPr lang="en-GB" sz="2000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827952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188640"/>
            <a:ext cx="8229600" cy="1143000"/>
          </a:xfrm>
        </p:spPr>
        <p:txBody>
          <a:bodyPr/>
          <a:lstStyle/>
          <a:p>
            <a:pPr algn="r"/>
            <a:r>
              <a:rPr lang="en-GB" sz="4000" dirty="0" smtClean="0"/>
              <a:t>JAXP XML Parsing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2060848"/>
            <a:ext cx="8784976" cy="4608512"/>
          </a:xfrm>
        </p:spPr>
        <p:txBody>
          <a:bodyPr/>
          <a:lstStyle/>
          <a:p>
            <a:pPr marL="0" indent="0">
              <a:buNone/>
            </a:pPr>
            <a:r>
              <a:rPr lang="en-GB" sz="2600" dirty="0" smtClean="0"/>
              <a:t>Two major choices:</a:t>
            </a:r>
          </a:p>
          <a:p>
            <a:pPr marL="400050" lvl="1" indent="0">
              <a:buNone/>
            </a:pPr>
            <a:r>
              <a:rPr lang="en-GB" sz="2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Document Object Model (DOM) / Tree-based Parsing: </a:t>
            </a:r>
          </a:p>
          <a:p>
            <a:pPr marL="800100" lvl="2" indent="0">
              <a:buNone/>
            </a:pPr>
            <a:r>
              <a:rPr lang="en-GB" sz="2600" dirty="0" smtClean="0"/>
              <a:t>The whole document is read in and processed into a tree-structure that you can then navigate around. </a:t>
            </a:r>
          </a:p>
          <a:p>
            <a:pPr marL="800100" lvl="2" indent="0">
              <a:buNone/>
            </a:pPr>
            <a:r>
              <a:rPr lang="en-GB" sz="2600" dirty="0" smtClean="0"/>
              <a:t>The whole document is loaded into memory.</a:t>
            </a:r>
          </a:p>
          <a:p>
            <a:pPr marL="400050" lvl="1" indent="0">
              <a:buNone/>
            </a:pPr>
            <a:r>
              <a:rPr lang="en-GB" sz="2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Stream based Parsing: </a:t>
            </a:r>
          </a:p>
          <a:p>
            <a:pPr marL="800100" lvl="2" indent="0">
              <a:buNone/>
            </a:pPr>
            <a:r>
              <a:rPr lang="en-GB" sz="2600" dirty="0" smtClean="0"/>
              <a:t>The document is read in one element at a time, and you are given the attributes of each element. </a:t>
            </a:r>
          </a:p>
          <a:p>
            <a:pPr marL="800100" lvl="2" indent="0">
              <a:buNone/>
            </a:pPr>
            <a:r>
              <a:rPr lang="en-GB" sz="2600" dirty="0" smtClean="0"/>
              <a:t>The document is not stored in memory.</a:t>
            </a:r>
            <a:endParaRPr lang="en-GB" sz="2600" dirty="0"/>
          </a:p>
        </p:txBody>
      </p:sp>
    </p:spTree>
    <p:extLst>
      <p:ext uri="{BB962C8B-B14F-4D97-AF65-F5344CB8AC3E}">
        <p14:creationId xmlns:p14="http://schemas.microsoft.com/office/powerpoint/2010/main" val="456763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188640"/>
            <a:ext cx="8229600" cy="1143000"/>
          </a:xfrm>
        </p:spPr>
        <p:txBody>
          <a:bodyPr/>
          <a:lstStyle/>
          <a:p>
            <a:pPr algn="r"/>
            <a:r>
              <a:rPr lang="en-GB" sz="4000" dirty="0" smtClean="0"/>
              <a:t>Stream-based parsing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988840"/>
            <a:ext cx="8784976" cy="468052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sz="2600" dirty="0" smtClean="0"/>
              <a:t>Stream-based Parsing divided into: </a:t>
            </a:r>
          </a:p>
          <a:p>
            <a:pPr marL="400050" lvl="1" indent="0">
              <a:buNone/>
            </a:pPr>
            <a:r>
              <a:rPr lang="en-GB" sz="2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Push-Parsing / Event-based Parsing: </a:t>
            </a:r>
          </a:p>
          <a:p>
            <a:pPr marL="800100" lvl="2" indent="0">
              <a:buNone/>
            </a:pPr>
            <a:r>
              <a:rPr lang="en-GB" sz="2600" dirty="0" smtClean="0"/>
              <a:t>The whole stream is read and as an element appears in a stream, a relevant method is called. </a:t>
            </a:r>
          </a:p>
          <a:p>
            <a:pPr marL="800100" lvl="2" indent="0">
              <a:buNone/>
            </a:pPr>
            <a:r>
              <a:rPr lang="en-GB" sz="2600" dirty="0" smtClean="0"/>
              <a:t>The programmer has no control on the in-streaming. </a:t>
            </a:r>
          </a:p>
          <a:p>
            <a:pPr marL="400050" lvl="1" indent="0">
              <a:buNone/>
            </a:pPr>
            <a:r>
              <a:rPr lang="en-GB" sz="2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Pull-Parsing: </a:t>
            </a:r>
          </a:p>
          <a:p>
            <a:pPr marL="800100" lvl="2" indent="0">
              <a:buNone/>
            </a:pPr>
            <a:r>
              <a:rPr lang="en-GB" sz="2600" dirty="0" smtClean="0"/>
              <a:t>The programmer asks for the next element in the XML and can then farm it off for processing. </a:t>
            </a:r>
          </a:p>
          <a:p>
            <a:pPr marL="800100" lvl="2" indent="0">
              <a:buNone/>
            </a:pPr>
            <a:r>
              <a:rPr lang="en-GB" sz="2600" dirty="0" smtClean="0"/>
              <a:t>The programmer has complete control over the rate of movement through the XML. </a:t>
            </a:r>
          </a:p>
          <a:p>
            <a:pPr marL="0" indent="0">
              <a:buNone/>
            </a:pPr>
            <a:r>
              <a:rPr lang="en-GB" sz="2800" dirty="0" smtClean="0"/>
              <a:t>Trade off control and efficiency.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36089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188640"/>
            <a:ext cx="8229600" cy="1656184"/>
          </a:xfrm>
        </p:spPr>
        <p:txBody>
          <a:bodyPr/>
          <a:lstStyle/>
          <a:p>
            <a:pPr algn="r"/>
            <a:r>
              <a:rPr lang="en-GB" sz="4000" dirty="0" smtClean="0"/>
              <a:t>DOM-based parsing</a:t>
            </a:r>
            <a:br>
              <a:rPr lang="en-GB" sz="4000" dirty="0" smtClean="0"/>
            </a:br>
            <a:r>
              <a:rPr lang="en-GB" sz="4000" dirty="0" err="1" smtClean="0"/>
              <a:t>javax.xml.parsers</a:t>
            </a:r>
            <a:r>
              <a:rPr lang="en-GB" sz="4000" dirty="0" smtClean="0"/>
              <a:t/>
            </a:r>
            <a:br>
              <a:rPr lang="en-GB" sz="4000" dirty="0" smtClean="0"/>
            </a:b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916832"/>
            <a:ext cx="8784976" cy="4752528"/>
          </a:xfrm>
        </p:spPr>
        <p:txBody>
          <a:bodyPr>
            <a:normAutofit/>
          </a:bodyPr>
          <a:lstStyle/>
          <a:p>
            <a:pPr marL="0" indent="0">
              <a:spcAft>
                <a:spcPts val="600"/>
              </a:spcAft>
              <a:buNone/>
            </a:pPr>
            <a:r>
              <a:rPr lang="en-GB" sz="2600" dirty="0"/>
              <a:t>G</a:t>
            </a:r>
            <a:r>
              <a:rPr lang="en-GB" sz="2600" dirty="0" smtClean="0"/>
              <a:t>et a parser and set it up with an </a:t>
            </a:r>
            <a:r>
              <a:rPr lang="en-GB" sz="2600" dirty="0" err="1" smtClean="0">
                <a:latin typeface="Courier New" pitchFamily="49" charset="0"/>
                <a:cs typeface="Courier New" pitchFamily="49" charset="0"/>
              </a:rPr>
              <a:t>InputStream</a:t>
            </a:r>
            <a:r>
              <a:rPr lang="en-GB" sz="2600" dirty="0" smtClean="0"/>
              <a:t>. 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GB" sz="2600" dirty="0" smtClean="0"/>
              <a:t>Once it has read the XML you can get it as a </a:t>
            </a:r>
            <a:r>
              <a:rPr lang="en-GB" sz="2600" dirty="0" smtClean="0">
                <a:latin typeface="Courier New" pitchFamily="49" charset="0"/>
                <a:cs typeface="Courier New" pitchFamily="49" charset="0"/>
              </a:rPr>
              <a:t>Document</a:t>
            </a:r>
            <a:r>
              <a:rPr lang="en-GB" sz="2600" dirty="0" smtClean="0"/>
              <a:t>. 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GB" sz="2600" dirty="0" smtClean="0"/>
              <a:t>Once you have a </a:t>
            </a:r>
            <a:r>
              <a:rPr lang="en-GB" sz="2600" dirty="0" smtClean="0">
                <a:latin typeface="Courier New" pitchFamily="49" charset="0"/>
                <a:cs typeface="Courier New" pitchFamily="49" charset="0"/>
              </a:rPr>
              <a:t>Document</a:t>
            </a:r>
            <a:r>
              <a:rPr lang="en-GB" sz="2600" dirty="0" smtClean="0"/>
              <a:t>, it is possible with methods like </a:t>
            </a:r>
            <a:r>
              <a:rPr lang="en-GB" sz="2600" dirty="0" err="1" smtClean="0">
                <a:latin typeface="Courier New" pitchFamily="49" charset="0"/>
                <a:cs typeface="Courier New" pitchFamily="49" charset="0"/>
              </a:rPr>
              <a:t>getElement</a:t>
            </a:r>
            <a:r>
              <a:rPr lang="en-GB" sz="2600" dirty="0" smtClean="0"/>
              <a:t> and </a:t>
            </a:r>
            <a:r>
              <a:rPr lang="en-GB" sz="2600" dirty="0" err="1" smtClean="0">
                <a:latin typeface="Courier New" pitchFamily="49" charset="0"/>
                <a:cs typeface="Courier New" pitchFamily="49" charset="0"/>
              </a:rPr>
              <a:t>createElement</a:t>
            </a:r>
            <a:r>
              <a:rPr lang="en-GB" sz="2600" dirty="0" smtClean="0"/>
              <a:t> to read and write to the XML stored in the program. 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GB" sz="2600" dirty="0" smtClean="0"/>
              <a:t>The key class is </a:t>
            </a:r>
            <a:r>
              <a:rPr lang="en-GB" sz="2600" dirty="0" smtClean="0">
                <a:latin typeface="Courier New" pitchFamily="49" charset="0"/>
                <a:cs typeface="Courier New" pitchFamily="49" charset="0"/>
              </a:rPr>
              <a:t>DocumentBuilder</a:t>
            </a:r>
            <a:r>
              <a:rPr lang="en-GB" sz="2600" dirty="0" smtClean="0"/>
              <a:t>. 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GB" sz="2600" dirty="0" smtClean="0"/>
              <a:t>This is gained from a </a:t>
            </a:r>
            <a:r>
              <a:rPr lang="en-GB" sz="2600" dirty="0" smtClean="0">
                <a:latin typeface="Courier New" pitchFamily="49" charset="0"/>
                <a:cs typeface="Courier New" pitchFamily="49" charset="0"/>
              </a:rPr>
              <a:t>DocumentBuilderFactory</a:t>
            </a:r>
            <a:r>
              <a:rPr lang="en-GB" sz="2600" dirty="0" smtClean="0"/>
              <a:t> which has various methods to set up the parser, including </a:t>
            </a:r>
            <a:r>
              <a:rPr lang="en-GB" sz="2600" dirty="0" err="1" smtClean="0">
                <a:latin typeface="Courier New" pitchFamily="49" charset="0"/>
                <a:cs typeface="Courier New" pitchFamily="49" charset="0"/>
              </a:rPr>
              <a:t>setValidating</a:t>
            </a:r>
            <a:r>
              <a:rPr lang="en-GB" sz="2600" dirty="0" smtClean="0"/>
              <a:t>, if you wish to ensure the XML is well formed. </a:t>
            </a:r>
            <a:endParaRPr lang="en-GB" sz="2600" dirty="0"/>
          </a:p>
        </p:txBody>
      </p:sp>
    </p:spTree>
    <p:extLst>
      <p:ext uri="{BB962C8B-B14F-4D97-AF65-F5344CB8AC3E}">
        <p14:creationId xmlns:p14="http://schemas.microsoft.com/office/powerpoint/2010/main" val="1105897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188640"/>
            <a:ext cx="8229600" cy="1800200"/>
          </a:xfrm>
        </p:spPr>
        <p:txBody>
          <a:bodyPr/>
          <a:lstStyle/>
          <a:p>
            <a:pPr algn="r"/>
            <a:r>
              <a:rPr lang="en-GB" sz="4000" dirty="0" smtClean="0"/>
              <a:t>SAX (Simple API for XML)</a:t>
            </a:r>
            <a:br>
              <a:rPr lang="en-GB" sz="4000" dirty="0" smtClean="0"/>
            </a:br>
            <a:r>
              <a:rPr lang="en-GB" sz="4000" dirty="0" smtClean="0"/>
              <a:t>Push/event-based parsing</a:t>
            </a:r>
            <a:br>
              <a:rPr lang="en-GB" sz="4000" dirty="0" smtClean="0"/>
            </a:br>
            <a:r>
              <a:rPr lang="en-GB" sz="4000" dirty="0" err="1" smtClean="0"/>
              <a:t>javax.xml.parsers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2060848"/>
            <a:ext cx="8712968" cy="4680520"/>
          </a:xfrm>
        </p:spPr>
        <p:txBody>
          <a:bodyPr>
            <a:normAutofit lnSpcReduction="10000"/>
          </a:bodyPr>
          <a:lstStyle/>
          <a:p>
            <a:pPr marL="0" indent="0">
              <a:spcAft>
                <a:spcPts val="600"/>
              </a:spcAft>
              <a:buNone/>
            </a:pPr>
            <a:r>
              <a:rPr lang="en-GB" sz="2600" dirty="0"/>
              <a:t>B</a:t>
            </a:r>
            <a:r>
              <a:rPr lang="en-GB" sz="2600" dirty="0" smtClean="0"/>
              <a:t>uild a handler that implements a set of interfaces, and register the handler with a parser (connecting the parser to an </a:t>
            </a:r>
            <a:r>
              <a:rPr lang="en-GB" sz="2600" dirty="0" err="1" smtClean="0">
                <a:latin typeface="Courier New" pitchFamily="49" charset="0"/>
                <a:cs typeface="Courier New" pitchFamily="49" charset="0"/>
              </a:rPr>
              <a:t>InputStream</a:t>
            </a:r>
            <a:r>
              <a:rPr lang="en-GB" sz="2600" dirty="0" smtClean="0"/>
              <a:t> at the same time). 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GB" sz="2600" dirty="0" smtClean="0"/>
              <a:t>When the parser hits an element it calls the relevant method. </a:t>
            </a:r>
          </a:p>
          <a:p>
            <a:pPr marL="0" indent="0">
              <a:spcAft>
                <a:spcPts val="1200"/>
              </a:spcAft>
              <a:buNone/>
            </a:pPr>
            <a:endParaRPr lang="en-GB" sz="2600" dirty="0" smtClean="0"/>
          </a:p>
          <a:p>
            <a:pPr marL="0" indent="0">
              <a:spcAft>
                <a:spcPts val="600"/>
              </a:spcAft>
              <a:buNone/>
            </a:pPr>
            <a:r>
              <a:rPr lang="en-GB" sz="2600" dirty="0" smtClean="0"/>
              <a:t>Key classes are </a:t>
            </a:r>
            <a:r>
              <a:rPr lang="en-GB" sz="2600" dirty="0" err="1" smtClean="0">
                <a:latin typeface="Courier New" pitchFamily="49" charset="0"/>
                <a:cs typeface="Courier New" pitchFamily="49" charset="0"/>
              </a:rPr>
              <a:t>SAXParser</a:t>
            </a:r>
            <a:r>
              <a:rPr lang="en-GB" sz="2600" dirty="0" smtClean="0"/>
              <a:t> and </a:t>
            </a:r>
            <a:r>
              <a:rPr lang="en-GB" sz="2600" dirty="0" err="1" smtClean="0">
                <a:latin typeface="Courier New" pitchFamily="49" charset="0"/>
                <a:cs typeface="Courier New" pitchFamily="49" charset="0"/>
              </a:rPr>
              <a:t>DefaultHandler</a:t>
            </a:r>
            <a:r>
              <a:rPr lang="en-GB" sz="2600" dirty="0" smtClean="0"/>
              <a:t>.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GB" sz="2600" dirty="0" smtClean="0"/>
              <a:t>The former is gained from a </a:t>
            </a:r>
            <a:r>
              <a:rPr lang="en-GB" sz="2600" dirty="0" err="1">
                <a:latin typeface="Courier New" pitchFamily="49" charset="0"/>
                <a:cs typeface="Courier New" pitchFamily="49" charset="0"/>
              </a:rPr>
              <a:t>SAXParserFactory</a:t>
            </a:r>
            <a:r>
              <a:rPr lang="en-GB" sz="2600" dirty="0" smtClean="0"/>
              <a:t> which has various methods to set up the parser, including </a:t>
            </a:r>
            <a:r>
              <a:rPr lang="en-GB" sz="2600" dirty="0" err="1">
                <a:latin typeface="Courier New" pitchFamily="49" charset="0"/>
                <a:cs typeface="Courier New" pitchFamily="49" charset="0"/>
              </a:rPr>
              <a:t>setValidating</a:t>
            </a:r>
            <a:r>
              <a:rPr lang="en-GB" sz="2600" dirty="0" smtClean="0"/>
              <a:t>, if you wish to ensure the XML is well formed.</a:t>
            </a:r>
            <a:endParaRPr lang="en-GB" sz="2600" dirty="0"/>
          </a:p>
        </p:txBody>
      </p:sp>
    </p:spTree>
    <p:extLst>
      <p:ext uri="{BB962C8B-B14F-4D97-AF65-F5344CB8AC3E}">
        <p14:creationId xmlns:p14="http://schemas.microsoft.com/office/powerpoint/2010/main" val="1741846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GB" dirty="0" smtClean="0"/>
              <a:t>CSV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844824"/>
            <a:ext cx="4762872" cy="3921299"/>
          </a:xfrm>
        </p:spPr>
        <p:txBody>
          <a:bodyPr/>
          <a:lstStyle/>
          <a:p>
            <a:pPr marL="0" indent="0">
              <a:spcAft>
                <a:spcPts val="1200"/>
              </a:spcAft>
              <a:buNone/>
            </a:pPr>
            <a:r>
              <a:rPr lang="en-GB" sz="2600" dirty="0"/>
              <a:t>Classic format Comma Separated Variables (</a:t>
            </a:r>
            <a:r>
              <a:rPr lang="en-GB" sz="2600" dirty="0" smtClean="0"/>
              <a:t>CSV).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GB" sz="2600" dirty="0" smtClean="0"/>
              <a:t>Easily parsed (see Core course).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GB" sz="2600" dirty="0" smtClean="0"/>
              <a:t>No information added by structure, so an </a:t>
            </a:r>
            <a:r>
              <a:rPr lang="en-GB" sz="26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ontology</a:t>
            </a:r>
            <a:r>
              <a:rPr lang="en-GB" sz="2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GB" sz="2600" dirty="0" smtClean="0"/>
              <a:t>(in this case meaning a structured knowledge framework) must be externally imposed.</a:t>
            </a:r>
          </a:p>
          <a:p>
            <a:pPr marL="0" indent="0">
              <a:spcAft>
                <a:spcPts val="1200"/>
              </a:spcAft>
              <a:buNone/>
            </a:pPr>
            <a:endParaRPr lang="en-GB" sz="2600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5508104" y="1988840"/>
            <a:ext cx="3240360" cy="175432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10,10,50,50,10</a:t>
            </a:r>
          </a:p>
          <a:p>
            <a:r>
              <a:rPr lang="en-GB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10,50,50,10,10</a:t>
            </a:r>
          </a:p>
          <a:p>
            <a:r>
              <a:rPr lang="en-GB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25,25,75,75,25</a:t>
            </a:r>
          </a:p>
          <a:p>
            <a:r>
              <a:rPr lang="en-GB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25,75,75,25,25</a:t>
            </a:r>
          </a:p>
          <a:p>
            <a:r>
              <a:rPr lang="en-GB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50,50,100,100,50</a:t>
            </a:r>
          </a:p>
          <a:p>
            <a:r>
              <a:rPr lang="en-GB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50,100,100,50,50</a:t>
            </a: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5060651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188640"/>
            <a:ext cx="8229600" cy="1786210"/>
          </a:xfrm>
        </p:spPr>
        <p:txBody>
          <a:bodyPr/>
          <a:lstStyle/>
          <a:p>
            <a:pPr algn="r"/>
            <a:r>
              <a:rPr lang="en-GB" sz="4000" dirty="0" smtClean="0"/>
              <a:t>Writing DOM/SAX</a:t>
            </a:r>
            <a:br>
              <a:rPr lang="en-GB" sz="4000" dirty="0" smtClean="0"/>
            </a:br>
            <a:r>
              <a:rPr lang="en-GB" sz="4000" dirty="0" err="1" smtClean="0"/>
              <a:t>TrAX</a:t>
            </a:r>
            <a:r>
              <a:rPr lang="en-GB" sz="4000" dirty="0" smtClean="0"/>
              <a:t> (Transformation API For XML [</a:t>
            </a:r>
            <a:r>
              <a:rPr lang="en-GB" sz="4000" dirty="0" err="1" smtClean="0"/>
              <a:t>Xalan</a:t>
            </a:r>
            <a:r>
              <a:rPr lang="en-GB" sz="4000" dirty="0" smtClean="0"/>
              <a:t>?]): </a:t>
            </a:r>
            <a:r>
              <a:rPr lang="en-GB" sz="4000" dirty="0" err="1" smtClean="0"/>
              <a:t>javax.xml.transform</a:t>
            </a:r>
            <a:r>
              <a:rPr lang="en-GB" sz="4000" dirty="0" smtClean="0"/>
              <a:t>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2348880"/>
            <a:ext cx="8784976" cy="4381947"/>
          </a:xfrm>
        </p:spPr>
        <p:txBody>
          <a:bodyPr/>
          <a:lstStyle/>
          <a:p>
            <a:pPr marL="0" indent="0">
              <a:spcAft>
                <a:spcPts val="0"/>
              </a:spcAft>
              <a:buNone/>
            </a:pPr>
            <a:r>
              <a:rPr lang="en-GB" sz="2600" dirty="0" smtClean="0"/>
              <a:t>API for transforming between XML flavours using XSLT. 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GB" sz="2600" dirty="0" smtClean="0"/>
              <a:t>http://www.onjava.com/pub/a/onjava/2001/07/02/trax.html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GB" sz="2600" dirty="0" err="1" smtClean="0"/>
              <a:t>TrAX</a:t>
            </a:r>
            <a:r>
              <a:rPr lang="en-GB" sz="2600" dirty="0" smtClean="0"/>
              <a:t> is important even if you aren't interested in transforming XML, as it offers the option for transforming SAX and DOM objects to streams for writing/serializing to text files. 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GB" sz="2600" dirty="0" smtClean="0"/>
              <a:t>The key classes are the different implementations of </a:t>
            </a:r>
            <a:r>
              <a:rPr lang="en-GB" sz="2600" dirty="0" smtClean="0">
                <a:latin typeface="Courier New" pitchFamily="49" charset="0"/>
                <a:cs typeface="Courier New" pitchFamily="49" charset="0"/>
              </a:rPr>
              <a:t>Source</a:t>
            </a:r>
            <a:r>
              <a:rPr lang="en-GB" sz="2600" dirty="0" smtClean="0"/>
              <a:t> along with </a:t>
            </a:r>
            <a:r>
              <a:rPr lang="en-GB" sz="2600" dirty="0" err="1" smtClean="0">
                <a:latin typeface="Courier New" pitchFamily="49" charset="0"/>
                <a:cs typeface="Courier New" pitchFamily="49" charset="0"/>
              </a:rPr>
              <a:t>StreamResult</a:t>
            </a:r>
            <a:r>
              <a:rPr lang="en-GB" sz="2600" dirty="0" smtClean="0"/>
              <a:t> used with a </a:t>
            </a:r>
            <a:r>
              <a:rPr lang="en-GB" sz="2600" dirty="0" smtClean="0">
                <a:latin typeface="Courier New" pitchFamily="49" charset="0"/>
                <a:cs typeface="Courier New" pitchFamily="49" charset="0"/>
              </a:rPr>
              <a:t>Transformer</a:t>
            </a:r>
            <a:r>
              <a:rPr lang="en-GB" sz="2600" dirty="0" smtClean="0"/>
              <a:t>. 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GB" sz="2600" dirty="0" smtClean="0"/>
              <a:t>http://www.cafeconleche.org/books/xmljava/chapters/ch05s05.html</a:t>
            </a:r>
            <a:endParaRPr lang="en-GB" sz="2600" dirty="0"/>
          </a:p>
        </p:txBody>
      </p:sp>
    </p:spTree>
    <p:extLst>
      <p:ext uri="{BB962C8B-B14F-4D97-AF65-F5344CB8AC3E}">
        <p14:creationId xmlns:p14="http://schemas.microsoft.com/office/powerpoint/2010/main" val="256193087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188640"/>
            <a:ext cx="8229600" cy="1656184"/>
          </a:xfrm>
        </p:spPr>
        <p:txBody>
          <a:bodyPr/>
          <a:lstStyle/>
          <a:p>
            <a:pPr algn="r"/>
            <a:r>
              <a:rPr lang="en-GB" sz="4000" dirty="0" err="1" smtClean="0"/>
              <a:t>StAX</a:t>
            </a:r>
            <a:r>
              <a:rPr lang="en-GB" sz="4000" dirty="0" smtClean="0"/>
              <a:t> (Streaming API for XML)</a:t>
            </a:r>
            <a:br>
              <a:rPr lang="en-GB" sz="4000" dirty="0" smtClean="0"/>
            </a:br>
            <a:r>
              <a:rPr lang="en-GB" sz="4000" dirty="0" smtClean="0"/>
              <a:t>Pull-parsing</a:t>
            </a:r>
            <a:br>
              <a:rPr lang="en-GB" sz="4000" dirty="0" smtClean="0"/>
            </a:br>
            <a:r>
              <a:rPr lang="en-GB" sz="4000" dirty="0" err="1" smtClean="0"/>
              <a:t>javax.xml.stream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916832"/>
            <a:ext cx="8784976" cy="4752528"/>
          </a:xfrm>
        </p:spPr>
        <p:txBody>
          <a:bodyPr/>
          <a:lstStyle/>
          <a:p>
            <a:pPr marL="0" indent="0">
              <a:buNone/>
            </a:pPr>
            <a:r>
              <a:rPr lang="en-GB" sz="2600" dirty="0" smtClean="0"/>
              <a:t>You ask a parser for each new element, and then request its attributes. </a:t>
            </a:r>
          </a:p>
          <a:p>
            <a:pPr marL="0" indent="0">
              <a:buNone/>
            </a:pPr>
            <a:r>
              <a:rPr lang="en-GB" sz="2600" dirty="0" smtClean="0"/>
              <a:t>The key classes are </a:t>
            </a:r>
            <a:r>
              <a:rPr lang="en-GB" sz="2600" dirty="0" err="1" smtClean="0">
                <a:latin typeface="Courier New" pitchFamily="49" charset="0"/>
                <a:cs typeface="Courier New" pitchFamily="49" charset="0"/>
              </a:rPr>
              <a:t>XMLStreamReader</a:t>
            </a:r>
            <a:r>
              <a:rPr lang="en-GB" sz="2600" dirty="0" smtClean="0"/>
              <a:t> &amp; </a:t>
            </a:r>
            <a:r>
              <a:rPr lang="en-GB" sz="2600" dirty="0" err="1">
                <a:latin typeface="Courier New" pitchFamily="49" charset="0"/>
                <a:cs typeface="Courier New" pitchFamily="49" charset="0"/>
              </a:rPr>
              <a:t>XMLStreamWriter</a:t>
            </a:r>
            <a:r>
              <a:rPr lang="en-GB" sz="2600" dirty="0" smtClean="0"/>
              <a:t>. </a:t>
            </a:r>
          </a:p>
          <a:p>
            <a:pPr marL="0" indent="0">
              <a:buNone/>
            </a:pPr>
            <a:r>
              <a:rPr lang="en-GB" sz="2600" dirty="0" smtClean="0"/>
              <a:t>Though there are also slightly more event-based versions as well: </a:t>
            </a:r>
            <a:r>
              <a:rPr lang="en-GB" sz="2400" dirty="0"/>
              <a:t>http://</a:t>
            </a:r>
            <a:r>
              <a:rPr lang="en-GB" sz="2400" dirty="0" smtClean="0"/>
              <a:t>docs.oracle.com/cd/E17802_01/webservices/webservices/docs/1.6/tutorial/doc/SJSXP3.html</a:t>
            </a:r>
            <a:endParaRPr lang="en-GB" sz="2600" dirty="0" smtClean="0"/>
          </a:p>
          <a:p>
            <a:pPr marL="0" indent="0">
              <a:buNone/>
            </a:pPr>
            <a:r>
              <a:rPr lang="en-GB" sz="2600" dirty="0" smtClean="0"/>
              <a:t>The parsers are gained from a </a:t>
            </a:r>
            <a:r>
              <a:rPr lang="en-GB" sz="2600" dirty="0" err="1">
                <a:latin typeface="Courier New" pitchFamily="49" charset="0"/>
                <a:cs typeface="Courier New" pitchFamily="49" charset="0"/>
              </a:rPr>
              <a:t>XMLInputFactory</a:t>
            </a:r>
            <a:r>
              <a:rPr lang="en-GB" sz="2600" dirty="0" smtClean="0"/>
              <a:t> while the writer is gained from a </a:t>
            </a:r>
            <a:r>
              <a:rPr lang="en-GB" sz="2600" dirty="0" err="1">
                <a:latin typeface="Courier New" pitchFamily="49" charset="0"/>
                <a:cs typeface="Courier New" pitchFamily="49" charset="0"/>
              </a:rPr>
              <a:t>XMLOutputFactory</a:t>
            </a:r>
            <a:r>
              <a:rPr lang="en-GB" sz="2600" dirty="0" smtClean="0"/>
              <a:t>: </a:t>
            </a:r>
          </a:p>
          <a:p>
            <a:pPr marL="0" indent="0">
              <a:buNone/>
            </a:pPr>
            <a:r>
              <a:rPr lang="en-GB" sz="2000" dirty="0"/>
              <a:t>http://docs.oracle.com/cd/E17802_01/webservices/webservices/docs/1.6/tutorial/doc/SJSXP.html#wp69937</a:t>
            </a:r>
          </a:p>
        </p:txBody>
      </p:sp>
    </p:spTree>
    <p:extLst>
      <p:ext uri="{BB962C8B-B14F-4D97-AF65-F5344CB8AC3E}">
        <p14:creationId xmlns:p14="http://schemas.microsoft.com/office/powerpoint/2010/main" val="214981994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188640"/>
            <a:ext cx="8229600" cy="1143000"/>
          </a:xfrm>
        </p:spPr>
        <p:txBody>
          <a:bodyPr/>
          <a:lstStyle/>
          <a:p>
            <a:pPr algn="r"/>
            <a:r>
              <a:rPr lang="en-GB" sz="4000" dirty="0" smtClean="0"/>
              <a:t>Marshalling/Binding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484784"/>
            <a:ext cx="8712968" cy="5174035"/>
          </a:xfrm>
        </p:spPr>
        <p:txBody>
          <a:bodyPr>
            <a:normAutofit fontScale="92500" lnSpcReduction="20000"/>
          </a:bodyPr>
          <a:lstStyle/>
          <a:p>
            <a:pPr marL="0" indent="0">
              <a:spcAft>
                <a:spcPts val="600"/>
              </a:spcAft>
              <a:buNone/>
            </a:pPr>
            <a:r>
              <a:rPr lang="en-GB" sz="2600" dirty="0" smtClean="0"/>
              <a:t>Saving of java Objects as XML in a text file for later </a:t>
            </a:r>
            <a:r>
              <a:rPr lang="en-GB" sz="2600" dirty="0" err="1" smtClean="0"/>
              <a:t>unmarshalling</a:t>
            </a:r>
            <a:r>
              <a:rPr lang="en-GB" sz="2600" dirty="0" smtClean="0"/>
              <a:t> back to working Java objects. 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GB" sz="2600" dirty="0" smtClean="0"/>
              <a:t>This is a bit like serialisation (the saving of objects to binary files) but somewhat more constrained. 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GB" sz="2600" dirty="0" smtClean="0"/>
              <a:t>Binding: </a:t>
            </a:r>
            <a:r>
              <a:rPr lang="en-GB" sz="2600" dirty="0" smtClean="0"/>
              <a:t>automatic </a:t>
            </a:r>
            <a:r>
              <a:rPr lang="en-GB" sz="2600" dirty="0" smtClean="0"/>
              <a:t>processing of XML into classes that can have data read into their objects.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GB" sz="2600" dirty="0" smtClean="0"/>
              <a:t>JAXB (Java Architecture for XML Binding: </a:t>
            </a:r>
            <a:r>
              <a:rPr lang="en-GB" sz="2600" dirty="0" err="1" smtClean="0"/>
              <a:t>javax.xml.bind</a:t>
            </a:r>
            <a:r>
              <a:rPr lang="en-GB" sz="2600" dirty="0" smtClean="0"/>
              <a:t>)</a:t>
            </a:r>
          </a:p>
          <a:p>
            <a:pPr marL="400050" lvl="1" indent="0">
              <a:spcAft>
                <a:spcPts val="600"/>
              </a:spcAft>
              <a:buNone/>
            </a:pPr>
            <a:r>
              <a:rPr lang="en-GB" sz="2600" dirty="0" smtClean="0"/>
              <a:t>Write schema.</a:t>
            </a:r>
          </a:p>
          <a:p>
            <a:pPr marL="400050" lvl="1" indent="0">
              <a:spcAft>
                <a:spcPts val="600"/>
              </a:spcAft>
              <a:buNone/>
            </a:pPr>
            <a:r>
              <a:rPr lang="en-GB" sz="2600" dirty="0" smtClean="0"/>
              <a:t>Convert scheme to class (xjc.exe) and fill with code.</a:t>
            </a:r>
          </a:p>
          <a:p>
            <a:pPr marL="400050" lvl="1" indent="0">
              <a:spcAft>
                <a:spcPts val="600"/>
              </a:spcAft>
              <a:buNone/>
            </a:pPr>
            <a:r>
              <a:rPr lang="en-GB" sz="2600" dirty="0" smtClean="0"/>
              <a:t>Use </a:t>
            </a:r>
            <a:r>
              <a:rPr lang="en-GB" sz="2600" dirty="0" err="1" smtClean="0"/>
              <a:t>ObjectFactory</a:t>
            </a:r>
            <a:r>
              <a:rPr lang="en-GB" sz="2600" dirty="0" smtClean="0"/>
              <a:t> to generate objects, then fill using </a:t>
            </a:r>
            <a:r>
              <a:rPr lang="en-GB" sz="2600" dirty="0" err="1" smtClean="0"/>
              <a:t>accessor</a:t>
            </a:r>
            <a:r>
              <a:rPr lang="en-GB" sz="2600" dirty="0" smtClean="0"/>
              <a:t>/</a:t>
            </a:r>
            <a:r>
              <a:rPr lang="en-GB" sz="2600" dirty="0" err="1" smtClean="0"/>
              <a:t>mutator</a:t>
            </a:r>
            <a:r>
              <a:rPr lang="en-GB" sz="2600" dirty="0" smtClean="0"/>
              <a:t> methods.</a:t>
            </a:r>
          </a:p>
          <a:p>
            <a:pPr marL="400050" lvl="1" indent="0">
              <a:spcAft>
                <a:spcPts val="600"/>
              </a:spcAft>
              <a:buNone/>
            </a:pPr>
            <a:r>
              <a:rPr lang="en-GB" sz="2600" dirty="0" smtClean="0"/>
              <a:t>Marshall.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GB" sz="260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914632453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260648"/>
            <a:ext cx="8229600" cy="1143000"/>
          </a:xfrm>
        </p:spPr>
        <p:txBody>
          <a:bodyPr/>
          <a:lstStyle/>
          <a:p>
            <a:pPr algn="r"/>
            <a:r>
              <a:rPr lang="en-GB" sz="4000" dirty="0" smtClean="0"/>
              <a:t>Helpful links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2060848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GB" sz="2600" dirty="0" smtClean="0"/>
              <a:t>Processing XML with Java</a:t>
            </a:r>
          </a:p>
          <a:p>
            <a:pPr marL="0" indent="0">
              <a:buNone/>
            </a:pPr>
            <a:r>
              <a:rPr lang="en-GB" sz="2600" dirty="0" smtClean="0"/>
              <a:t>http://www.cafeconleche.org/books/xmljava/</a:t>
            </a:r>
          </a:p>
          <a:p>
            <a:pPr marL="0" indent="0">
              <a:buNone/>
            </a:pPr>
            <a:endParaRPr lang="en-GB" sz="2600" dirty="0" smtClean="0"/>
          </a:p>
          <a:p>
            <a:pPr marL="0" indent="0">
              <a:buNone/>
            </a:pPr>
            <a:r>
              <a:rPr lang="en-GB" sz="2600" dirty="0" smtClean="0"/>
              <a:t>XML and Java for Scientists/Engineers</a:t>
            </a:r>
          </a:p>
          <a:p>
            <a:pPr marL="0" indent="0">
              <a:buNone/>
            </a:pPr>
            <a:r>
              <a:rPr lang="en-GB" sz="2600" dirty="0" smtClean="0"/>
              <a:t>http://www.isr.umd.edu/~austin/ence489c.d/xml.html</a:t>
            </a:r>
          </a:p>
          <a:p>
            <a:pPr marL="0" indent="0">
              <a:buNone/>
            </a:pPr>
            <a:endParaRPr lang="en-GB" sz="2600" dirty="0" smtClean="0"/>
          </a:p>
          <a:p>
            <a:pPr marL="0" indent="0">
              <a:buNone/>
            </a:pPr>
            <a:r>
              <a:rPr lang="en-GB" sz="2600" dirty="0" smtClean="0"/>
              <a:t>The Java Web Services Tutorial</a:t>
            </a:r>
          </a:p>
          <a:p>
            <a:pPr marL="0" indent="0">
              <a:buNone/>
            </a:pPr>
            <a:r>
              <a:rPr lang="en-GB" sz="2600" dirty="0" smtClean="0"/>
              <a:t>http://java.sun.com/webservices/docs/2.0/tutorial/doc/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18431880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692150"/>
            <a:ext cx="8229600" cy="1143000"/>
          </a:xfrm>
          <a:noFill/>
        </p:spPr>
        <p:txBody>
          <a:bodyPr lIns="90488" tIns="44450" rIns="90488" bIns="44450"/>
          <a:lstStyle/>
          <a:p>
            <a:pPr algn="r" eaLnBrk="1" hangingPunct="1"/>
            <a:r>
              <a:rPr lang="en-GB" sz="4000" smtClean="0"/>
              <a:t>Next Lecture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idx="1"/>
          </p:nvPr>
        </p:nvSpPr>
        <p:spPr>
          <a:xfrm>
            <a:off x="250825" y="2133600"/>
            <a:ext cx="8642350" cy="4248150"/>
          </a:xfrm>
        </p:spPr>
        <p:txBody>
          <a:bodyPr lIns="90488" tIns="44450" rIns="90488" bIns="44450"/>
          <a:lstStyle/>
          <a:p>
            <a:pPr eaLnBrk="1" hangingPunct="1">
              <a:buFont typeface="Arial" charset="0"/>
              <a:buNone/>
            </a:pPr>
            <a:r>
              <a:rPr lang="en-GB" sz="2600" dirty="0" smtClean="0"/>
              <a:t>Visualisation</a:t>
            </a:r>
          </a:p>
          <a:p>
            <a:pPr eaLnBrk="1" hangingPunct="1">
              <a:buFont typeface="Arial" charset="0"/>
              <a:buNone/>
            </a:pPr>
            <a:endParaRPr lang="en-GB" dirty="0" smtClean="0"/>
          </a:p>
          <a:p>
            <a:pPr algn="r" eaLnBrk="1" hangingPunct="1">
              <a:buFont typeface="Arial" charset="0"/>
              <a:buNone/>
            </a:pPr>
            <a:r>
              <a:rPr lang="en-GB" sz="4000" dirty="0" smtClean="0"/>
              <a:t>Practical</a:t>
            </a:r>
            <a:endParaRPr lang="en-GB" dirty="0" smtClean="0"/>
          </a:p>
          <a:p>
            <a:pPr eaLnBrk="1" hangingPunct="1">
              <a:buFont typeface="Arial" charset="0"/>
              <a:buNone/>
            </a:pPr>
            <a:r>
              <a:rPr lang="en-GB" sz="2600" dirty="0" smtClean="0"/>
              <a:t>XML parsing and writing</a:t>
            </a:r>
          </a:p>
          <a:p>
            <a:pPr eaLnBrk="1" hangingPunct="1"/>
            <a:endParaRPr lang="en-GB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GB" sz="4000" dirty="0"/>
              <a:t> JSON (JavaScript Object Notation)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764804"/>
            <a:ext cx="4320480" cy="4525963"/>
          </a:xfrm>
        </p:spPr>
        <p:txBody>
          <a:bodyPr/>
          <a:lstStyle/>
          <a:p>
            <a:pPr marL="0" indent="0">
              <a:buNone/>
            </a:pPr>
            <a:r>
              <a:rPr lang="en-GB" sz="2600" dirty="0" smtClean="0"/>
              <a:t>Increasing popular light-weight data format.</a:t>
            </a:r>
          </a:p>
          <a:p>
            <a:pPr marL="0" indent="0">
              <a:buNone/>
            </a:pPr>
            <a:r>
              <a:rPr lang="en-GB" sz="2600" dirty="0" smtClean="0"/>
              <a:t>Text attribute and value pairs.</a:t>
            </a:r>
          </a:p>
          <a:p>
            <a:pPr marL="0" indent="0">
              <a:buNone/>
            </a:pPr>
            <a:r>
              <a:rPr lang="en-GB" sz="2600" dirty="0" smtClean="0"/>
              <a:t>Values can include more complex objects made up of further attribute-value pairs. </a:t>
            </a:r>
          </a:p>
          <a:p>
            <a:pPr marL="0" indent="0">
              <a:buNone/>
            </a:pPr>
            <a:r>
              <a:rPr lang="en-GB" sz="2600" dirty="0" smtClean="0"/>
              <a:t>Easily parsed.</a:t>
            </a:r>
          </a:p>
          <a:p>
            <a:pPr marL="0" indent="0">
              <a:buNone/>
            </a:pPr>
            <a:r>
              <a:rPr lang="en-GB" sz="2600" dirty="0" smtClean="0"/>
              <a:t>Small(</a:t>
            </a:r>
            <a:r>
              <a:rPr lang="en-GB" sz="2600" dirty="0" err="1" smtClean="0"/>
              <a:t>ish</a:t>
            </a:r>
            <a:r>
              <a:rPr lang="en-GB" sz="2600" dirty="0" smtClean="0"/>
              <a:t>) files.</a:t>
            </a:r>
          </a:p>
          <a:p>
            <a:pPr marL="0" indent="0">
              <a:buNone/>
            </a:pPr>
            <a:r>
              <a:rPr lang="en-GB" sz="2600" dirty="0" smtClean="0"/>
              <a:t>Limited structuring opportunities.</a:t>
            </a:r>
            <a:endParaRPr lang="en-GB" sz="2600" dirty="0"/>
          </a:p>
        </p:txBody>
      </p:sp>
      <p:sp>
        <p:nvSpPr>
          <p:cNvPr id="4" name="TextBox 3"/>
          <p:cNvSpPr txBox="1"/>
          <p:nvPr/>
        </p:nvSpPr>
        <p:spPr>
          <a:xfrm>
            <a:off x="4644008" y="1772816"/>
            <a:ext cx="4248472" cy="332398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GB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"</a:t>
            </a:r>
            <a:r>
              <a:rPr lang="en-GB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type": "</a:t>
            </a:r>
            <a:r>
              <a:rPr lang="en-GB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FeatureCollection</a:t>
            </a:r>
            <a:r>
              <a:rPr lang="en-GB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", </a:t>
            </a:r>
            <a:endParaRPr lang="en-GB" sz="16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"</a:t>
            </a:r>
            <a:r>
              <a:rPr lang="en-GB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features": [ { </a:t>
            </a:r>
            <a:endParaRPr lang="en-GB" sz="16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"</a:t>
            </a:r>
            <a:r>
              <a:rPr lang="en-GB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type": "Feature", </a:t>
            </a:r>
            <a:endParaRPr lang="en-GB" sz="16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"</a:t>
            </a:r>
            <a:r>
              <a:rPr lang="en-GB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geometry": { </a:t>
            </a:r>
            <a:endParaRPr lang="en-GB" sz="16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"</a:t>
            </a:r>
            <a:r>
              <a:rPr lang="en-GB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type": "Point", </a:t>
            </a:r>
            <a:endParaRPr lang="en-GB" sz="16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"</a:t>
            </a:r>
            <a:r>
              <a:rPr lang="en-GB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coordinates": </a:t>
            </a:r>
            <a:r>
              <a:rPr lang="en-GB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[42.0, 21.0] </a:t>
            </a:r>
          </a:p>
          <a:p>
            <a:r>
              <a:rPr lang="en-GB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}, </a:t>
            </a:r>
          </a:p>
          <a:p>
            <a:r>
              <a:rPr lang="en-GB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"properties</a:t>
            </a:r>
            <a:r>
              <a:rPr lang="en-GB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": { </a:t>
            </a:r>
            <a:endParaRPr lang="en-GB" sz="16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"</a:t>
            </a:r>
            <a:r>
              <a:rPr lang="en-GB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prop0": "value0" </a:t>
            </a:r>
            <a:endParaRPr lang="en-GB" sz="16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} </a:t>
            </a:r>
          </a:p>
          <a:p>
            <a:r>
              <a:rPr lang="en-GB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}] </a:t>
            </a:r>
          </a:p>
          <a:p>
            <a:r>
              <a:rPr lang="en-GB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GB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648572" y="5173235"/>
            <a:ext cx="21723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err="1"/>
              <a:t>GeoJSON</a:t>
            </a:r>
            <a:r>
              <a:rPr lang="en-GB" dirty="0"/>
              <a:t> </a:t>
            </a:r>
            <a:r>
              <a:rPr lang="en-GB" dirty="0" smtClean="0"/>
              <a:t>example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995397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188640"/>
            <a:ext cx="8229600" cy="1143000"/>
          </a:xfrm>
        </p:spPr>
        <p:txBody>
          <a:bodyPr/>
          <a:lstStyle/>
          <a:p>
            <a:pPr algn="r"/>
            <a:r>
              <a:rPr lang="en-GB" dirty="0" smtClean="0"/>
              <a:t>	</a:t>
            </a:r>
            <a:r>
              <a:rPr lang="en-GB" sz="4000" dirty="0" err="1" smtClean="0"/>
              <a:t>Markup</a:t>
            </a:r>
            <a:r>
              <a:rPr lang="en-GB" sz="4000" dirty="0" smtClean="0"/>
              <a:t> languages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2780928"/>
            <a:ext cx="8712968" cy="3777283"/>
          </a:xfrm>
        </p:spPr>
        <p:txBody>
          <a:bodyPr/>
          <a:lstStyle/>
          <a:p>
            <a:pPr marL="0" indent="0">
              <a:buNone/>
            </a:pPr>
            <a:r>
              <a:rPr lang="en-GB" sz="2600" dirty="0" smtClean="0"/>
              <a:t>Tags and content.</a:t>
            </a:r>
          </a:p>
          <a:p>
            <a:pPr marL="0" indent="0">
              <a:buNone/>
            </a:pPr>
            <a:r>
              <a:rPr lang="en-GB" sz="2600" dirty="0"/>
              <a:t>T</a:t>
            </a:r>
            <a:r>
              <a:rPr lang="en-GB" sz="2600" dirty="0" smtClean="0"/>
              <a:t>ags often note the ontological context of the data, making the value have meaning: that is determining its </a:t>
            </a:r>
            <a:r>
              <a:rPr lang="en-GB" sz="2600" i="1" dirty="0" smtClean="0"/>
              <a:t>semantic</a:t>
            </a:r>
            <a:r>
              <a:rPr lang="en-GB" sz="2600" dirty="0" smtClean="0"/>
              <a:t> content.  </a:t>
            </a:r>
          </a:p>
          <a:p>
            <a:pPr marL="0" indent="0">
              <a:buNone/>
            </a:pPr>
            <a:endParaRPr lang="en-GB" sz="2600" dirty="0" smtClean="0"/>
          </a:p>
          <a:p>
            <a:pPr marL="0" indent="0">
              <a:buNone/>
            </a:pPr>
            <a:r>
              <a:rPr lang="en-GB" sz="2600" dirty="0" smtClean="0"/>
              <a:t>All based on Standard Generalized </a:t>
            </a:r>
            <a:r>
              <a:rPr lang="en-GB" sz="2600" dirty="0" err="1" smtClean="0"/>
              <a:t>Markup</a:t>
            </a:r>
            <a:r>
              <a:rPr lang="en-GB" sz="2600" dirty="0" smtClean="0"/>
              <a:t> Language (SGML) [ISO 8879]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508501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260648"/>
            <a:ext cx="8229600" cy="1143000"/>
          </a:xfrm>
        </p:spPr>
        <p:txBody>
          <a:bodyPr/>
          <a:lstStyle/>
          <a:p>
            <a:pPr algn="r"/>
            <a:r>
              <a:rPr lang="en-GB" dirty="0"/>
              <a:t>	</a:t>
            </a:r>
            <a:r>
              <a:rPr lang="en-GB" sz="4000" dirty="0" smtClean="0"/>
              <a:t>HTML</a:t>
            </a:r>
            <a:br>
              <a:rPr lang="en-GB" sz="4000" dirty="0" smtClean="0"/>
            </a:br>
            <a:r>
              <a:rPr lang="en-GB" sz="4000" dirty="0" smtClean="0"/>
              <a:t>Hypertext </a:t>
            </a:r>
            <a:r>
              <a:rPr lang="en-GB" sz="4000" dirty="0" err="1" smtClean="0"/>
              <a:t>Markup</a:t>
            </a:r>
            <a:r>
              <a:rPr lang="en-GB" sz="4000" dirty="0" smtClean="0"/>
              <a:t> Language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916832"/>
            <a:ext cx="8784976" cy="4669979"/>
          </a:xfrm>
        </p:spPr>
        <p:txBody>
          <a:bodyPr/>
          <a:lstStyle/>
          <a:p>
            <a:pPr marL="0" indent="0">
              <a:buNone/>
            </a:pPr>
            <a:r>
              <a:rPr lang="en-GB" sz="2600" dirty="0" smtClean="0"/>
              <a:t>Nested tags giving information about the content.</a:t>
            </a:r>
          </a:p>
          <a:p>
            <a:pPr marL="0" indent="0">
              <a:buNone/>
            </a:pPr>
            <a:r>
              <a:rPr lang="en-GB" sz="2600" dirty="0" smtClean="0">
                <a:latin typeface="Courier New" pitchFamily="49" charset="0"/>
                <a:cs typeface="Courier New" pitchFamily="49" charset="0"/>
              </a:rPr>
              <a:t>&lt;HTML&gt;</a:t>
            </a:r>
          </a:p>
          <a:p>
            <a:pPr marL="0" indent="0">
              <a:buNone/>
            </a:pPr>
            <a:r>
              <a:rPr lang="en-GB" sz="2600" dirty="0" smtClean="0">
                <a:latin typeface="Courier New" pitchFamily="49" charset="0"/>
                <a:cs typeface="Courier New" pitchFamily="49" charset="0"/>
              </a:rPr>
              <a:t>	&lt;BODY&gt;</a:t>
            </a:r>
          </a:p>
          <a:p>
            <a:pPr marL="0" indent="0">
              <a:buNone/>
            </a:pPr>
            <a:r>
              <a:rPr lang="en-GB" sz="2600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GB" sz="2600" dirty="0">
                <a:latin typeface="Courier New" pitchFamily="49" charset="0"/>
                <a:cs typeface="Courier New" pitchFamily="49" charset="0"/>
              </a:rPr>
              <a:t>&lt;P</a:t>
            </a:r>
            <a:r>
              <a:rPr lang="en-GB" sz="2600" dirty="0" smtClean="0">
                <a:latin typeface="Courier New" pitchFamily="49" charset="0"/>
                <a:cs typeface="Courier New" pitchFamily="49" charset="0"/>
              </a:rPr>
              <a:t>&gt;&lt;B&gt;This&lt;/B&gt; is&lt;BR&gt;text	&lt;/BODY&gt;</a:t>
            </a:r>
          </a:p>
          <a:p>
            <a:pPr marL="0" indent="0">
              <a:buNone/>
            </a:pPr>
            <a:r>
              <a:rPr lang="en-GB" sz="2600" dirty="0" smtClean="0">
                <a:latin typeface="Courier New" pitchFamily="49" charset="0"/>
                <a:cs typeface="Courier New" pitchFamily="49" charset="0"/>
              </a:rPr>
              <a:t>&lt;/HTML&gt;</a:t>
            </a:r>
          </a:p>
          <a:p>
            <a:pPr marL="0" indent="0">
              <a:buNone/>
            </a:pPr>
            <a:r>
              <a:rPr lang="en-GB" sz="2600" dirty="0" smtClean="0"/>
              <a:t>Note that tags can be on their own, some by default, some through sloppiness.</a:t>
            </a:r>
          </a:p>
          <a:p>
            <a:pPr marL="0" indent="0">
              <a:buNone/>
            </a:pPr>
            <a:r>
              <a:rPr lang="en-GB" sz="2600" dirty="0" smtClean="0"/>
              <a:t>Not case sensitive.</a:t>
            </a:r>
          </a:p>
          <a:p>
            <a:pPr marL="0" indent="0">
              <a:buNone/>
            </a:pPr>
            <a:r>
              <a:rPr lang="en-GB" sz="2600" dirty="0" smtClean="0"/>
              <a:t>Contains style information (though use discouraged).</a:t>
            </a:r>
            <a:endParaRPr lang="en-GB" sz="2600" dirty="0"/>
          </a:p>
        </p:txBody>
      </p:sp>
    </p:spTree>
    <p:extLst>
      <p:ext uri="{BB962C8B-B14F-4D97-AF65-F5344CB8AC3E}">
        <p14:creationId xmlns:p14="http://schemas.microsoft.com/office/powerpoint/2010/main" val="36151526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GB" sz="4000" dirty="0" smtClean="0"/>
              <a:t>XML</a:t>
            </a:r>
            <a:br>
              <a:rPr lang="en-GB" sz="4000" dirty="0" smtClean="0"/>
            </a:br>
            <a:r>
              <a:rPr lang="en-GB" sz="4000" dirty="0" err="1" smtClean="0"/>
              <a:t>eXtensible</a:t>
            </a:r>
            <a:r>
              <a:rPr lang="en-GB" sz="4000" dirty="0" smtClean="0"/>
              <a:t> </a:t>
            </a:r>
            <a:r>
              <a:rPr lang="en-GB" sz="4000" dirty="0" err="1" smtClean="0"/>
              <a:t>Markup</a:t>
            </a:r>
            <a:r>
              <a:rPr lang="en-GB" sz="4000" dirty="0" smtClean="0"/>
              <a:t> Language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2204864"/>
            <a:ext cx="8496944" cy="4464496"/>
          </a:xfrm>
        </p:spPr>
        <p:txBody>
          <a:bodyPr/>
          <a:lstStyle/>
          <a:p>
            <a:pPr marL="0" indent="0">
              <a:spcAft>
                <a:spcPts val="1200"/>
              </a:spcAft>
              <a:buNone/>
            </a:pPr>
            <a:r>
              <a:rPr lang="en-GB" sz="2600" dirty="0" smtClean="0"/>
              <a:t>More generic.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GB" sz="2600" dirty="0" smtClean="0"/>
              <a:t>Extensible – not fixed terms, but terms you can add to.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GB" sz="2600" dirty="0" smtClean="0"/>
              <a:t>Vast number of different versions for different kinds of information.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GB" sz="2600" dirty="0" smtClean="0"/>
              <a:t>Used a lot now because of the advantages of using human-readable data formats. Data transfer fast, memory cheap, and it is therefore now feasible.</a:t>
            </a:r>
          </a:p>
        </p:txBody>
      </p:sp>
    </p:spTree>
    <p:extLst>
      <p:ext uri="{BB962C8B-B14F-4D97-AF65-F5344CB8AC3E}">
        <p14:creationId xmlns:p14="http://schemas.microsoft.com/office/powerpoint/2010/main" val="6406708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188640"/>
            <a:ext cx="8229600" cy="1143000"/>
          </a:xfrm>
        </p:spPr>
        <p:txBody>
          <a:bodyPr/>
          <a:lstStyle/>
          <a:p>
            <a:pPr algn="r"/>
            <a:r>
              <a:rPr lang="en-GB" sz="4000" dirty="0" smtClean="0"/>
              <a:t>GML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340768"/>
            <a:ext cx="8784976" cy="5328592"/>
          </a:xfrm>
        </p:spPr>
        <p:txBody>
          <a:bodyPr/>
          <a:lstStyle/>
          <a:p>
            <a:pPr marL="0" indent="0">
              <a:buNone/>
            </a:pPr>
            <a:r>
              <a:rPr lang="en-GB" sz="2600" dirty="0" smtClean="0"/>
              <a:t>Major geographical type is GML (Geographical </a:t>
            </a:r>
            <a:r>
              <a:rPr lang="en-GB" sz="2600" dirty="0" err="1" smtClean="0"/>
              <a:t>Markup</a:t>
            </a:r>
            <a:r>
              <a:rPr lang="en-GB" sz="2600" dirty="0" smtClean="0"/>
              <a:t> Language).</a:t>
            </a:r>
          </a:p>
          <a:p>
            <a:pPr marL="0" indent="0">
              <a:buNone/>
            </a:pPr>
            <a:r>
              <a:rPr lang="en-GB" sz="2600" dirty="0" smtClean="0"/>
              <a:t>Given a significant boost by the shift of Ordnance Survey from their own binary data format to this.</a:t>
            </a:r>
          </a:p>
          <a:p>
            <a:pPr marL="0" indent="0">
              <a:buNone/>
            </a:pPr>
            <a:r>
              <a:rPr lang="en-GB" sz="2600" dirty="0" smtClean="0"/>
              <a:t>Controlled by the Open GIS Consortium:</a:t>
            </a:r>
          </a:p>
          <a:p>
            <a:pPr marL="0" indent="0">
              <a:buNone/>
            </a:pPr>
            <a:r>
              <a:rPr lang="en-GB" sz="2600" dirty="0"/>
              <a:t>http://</a:t>
            </a:r>
            <a:r>
              <a:rPr lang="en-GB" sz="2600" dirty="0" smtClean="0"/>
              <a:t>www.opengeospatial.org/standards/gml</a:t>
            </a:r>
          </a:p>
          <a:p>
            <a:pPr marL="0" indent="0">
              <a:buNone/>
            </a:pPr>
            <a:endParaRPr lang="en-GB" sz="2600" dirty="0" smtClean="0"/>
          </a:p>
          <a:p>
            <a:pPr marL="0" indent="0">
              <a:buNone/>
            </a:pPr>
            <a:r>
              <a:rPr lang="en-GB" sz="2000" dirty="0"/>
              <a:t> &lt;</a:t>
            </a:r>
            <a:r>
              <a:rPr lang="en-GB" sz="2000" dirty="0" err="1"/>
              <a:t>gml:Point</a:t>
            </a:r>
            <a:r>
              <a:rPr lang="en-GB" sz="2000" dirty="0"/>
              <a:t> </a:t>
            </a:r>
            <a:r>
              <a:rPr lang="en-GB" sz="2000" dirty="0" err="1"/>
              <a:t>gml:id</a:t>
            </a:r>
            <a:r>
              <a:rPr lang="en-GB" sz="2000" dirty="0"/>
              <a:t>="</a:t>
            </a:r>
            <a:r>
              <a:rPr lang="en-GB" sz="2000" dirty="0" smtClean="0"/>
              <a:t>p21“ 		</a:t>
            </a:r>
            <a:r>
              <a:rPr lang="en-GB" sz="2000" dirty="0" err="1" smtClean="0"/>
              <a:t>srsName</a:t>
            </a:r>
            <a:r>
              <a:rPr lang="en-GB" sz="2000" dirty="0"/>
              <a:t>="http://www.opengis.net/def/crs/EPSG/0/4326"&gt;</a:t>
            </a:r>
          </a:p>
          <a:p>
            <a:pPr marL="0" indent="0">
              <a:buNone/>
            </a:pPr>
            <a:r>
              <a:rPr lang="en-GB" sz="2000" dirty="0"/>
              <a:t>    &lt;</a:t>
            </a:r>
            <a:r>
              <a:rPr lang="en-GB" sz="2000" dirty="0" err="1"/>
              <a:t>gml:coordinates</a:t>
            </a:r>
            <a:r>
              <a:rPr lang="en-GB" sz="2000" dirty="0"/>
              <a:t>&gt;45.67, 88.56&lt;/</a:t>
            </a:r>
            <a:r>
              <a:rPr lang="en-GB" sz="2000" dirty="0" err="1"/>
              <a:t>gml:coordinates</a:t>
            </a:r>
            <a:r>
              <a:rPr lang="en-GB" sz="2000" dirty="0"/>
              <a:t>&gt;</a:t>
            </a:r>
          </a:p>
          <a:p>
            <a:pPr marL="0" indent="0">
              <a:buNone/>
            </a:pPr>
            <a:r>
              <a:rPr lang="en-GB" sz="2000" dirty="0"/>
              <a:t> &lt;/</a:t>
            </a:r>
            <a:r>
              <a:rPr lang="en-GB" sz="2000" dirty="0" err="1"/>
              <a:t>gml:Point</a:t>
            </a:r>
            <a:r>
              <a:rPr lang="en-GB" sz="2000" dirty="0"/>
              <a:t>&gt;</a:t>
            </a:r>
          </a:p>
        </p:txBody>
      </p:sp>
    </p:spTree>
    <p:extLst>
      <p:ext uri="{BB962C8B-B14F-4D97-AF65-F5344CB8AC3E}">
        <p14:creationId xmlns:p14="http://schemas.microsoft.com/office/powerpoint/2010/main" val="36546840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1472222970</TotalTime>
  <Pages>19</Pages>
  <Words>2147</Words>
  <Application>Microsoft Office PowerPoint</Application>
  <PresentationFormat>On-screen Show (4:3)</PresentationFormat>
  <Paragraphs>372</Paragraphs>
  <Slides>44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44</vt:i4>
      </vt:variant>
    </vt:vector>
  </HeadingPairs>
  <TitlesOfParts>
    <vt:vector size="45" baseType="lpstr">
      <vt:lpstr>Office Theme</vt:lpstr>
      <vt:lpstr>Programming for  Geographical Information Analysis: Advanced Skills</vt:lpstr>
      <vt:lpstr>PowerPoint Presentation</vt:lpstr>
      <vt:lpstr>Text-based data formats</vt:lpstr>
      <vt:lpstr>CSV</vt:lpstr>
      <vt:lpstr> JSON (JavaScript Object Notation) </vt:lpstr>
      <vt:lpstr> Markup languages</vt:lpstr>
      <vt:lpstr> HTML Hypertext Markup Language</vt:lpstr>
      <vt:lpstr>XML eXtensible Markup Language</vt:lpstr>
      <vt:lpstr>GML</vt:lpstr>
      <vt:lpstr>Simple example</vt:lpstr>
      <vt:lpstr>Text</vt:lpstr>
      <vt:lpstr>Simple example</vt:lpstr>
      <vt:lpstr>Well Formedness</vt:lpstr>
      <vt:lpstr>Document Object Model (DOM)</vt:lpstr>
      <vt:lpstr>Schema</vt:lpstr>
      <vt:lpstr>DTD</vt:lpstr>
      <vt:lpstr>Linking to DTD</vt:lpstr>
      <vt:lpstr>XSD</vt:lpstr>
      <vt:lpstr>XSD</vt:lpstr>
      <vt:lpstr>Linking to XSD</vt:lpstr>
      <vt:lpstr>PowerPoint Presentation</vt:lpstr>
      <vt:lpstr>Multiple views</vt:lpstr>
      <vt:lpstr>XPath</vt:lpstr>
      <vt:lpstr>XSLT</vt:lpstr>
      <vt:lpstr>Linking to XSLT</vt:lpstr>
      <vt:lpstr>Views</vt:lpstr>
      <vt:lpstr>SVG Scalable Vector Graphics</vt:lpstr>
      <vt:lpstr>SVG</vt:lpstr>
      <vt:lpstr>Tools for writing XML</vt:lpstr>
      <vt:lpstr>Further information</vt:lpstr>
      <vt:lpstr>Key XML</vt:lpstr>
      <vt:lpstr>Problems</vt:lpstr>
      <vt:lpstr>PowerPoint Presentation</vt:lpstr>
      <vt:lpstr>Java and XML</vt:lpstr>
      <vt:lpstr>Built in</vt:lpstr>
      <vt:lpstr>JAXP XML Parsing</vt:lpstr>
      <vt:lpstr>Stream-based parsing</vt:lpstr>
      <vt:lpstr>DOM-based parsing javax.xml.parsers </vt:lpstr>
      <vt:lpstr>SAX (Simple API for XML) Push/event-based parsing javax.xml.parsers</vt:lpstr>
      <vt:lpstr>Writing DOM/SAX TrAX (Transformation API For XML [Xalan?]): javax.xml.transform </vt:lpstr>
      <vt:lpstr>StAX (Streaming API for XML) Pull-parsing javax.xml.stream</vt:lpstr>
      <vt:lpstr>Marshalling/Binding</vt:lpstr>
      <vt:lpstr>Helpful links</vt:lpstr>
      <vt:lpstr>Next Lecture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Intriduction to Java Programming for Beginners, Novices, Geographers and Complete Idiots</dc:title>
  <dc:creator>Stan Openshaw</dc:creator>
  <cp:lastModifiedBy>geoaje</cp:lastModifiedBy>
  <cp:revision>469</cp:revision>
  <cp:lastPrinted>1999-09-27T08:33:01Z</cp:lastPrinted>
  <dcterms:created xsi:type="dcterms:W3CDTF">1998-09-23T18:41:26Z</dcterms:created>
  <dcterms:modified xsi:type="dcterms:W3CDTF">2015-02-17T19:31:39Z</dcterms:modified>
</cp:coreProperties>
</file>